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70" r:id="rId4"/>
    <p:sldId id="259" r:id="rId5"/>
    <p:sldId id="263" r:id="rId6"/>
    <p:sldId id="271" r:id="rId7"/>
    <p:sldId id="266" r:id="rId8"/>
    <p:sldId id="272" r:id="rId9"/>
    <p:sldId id="295" r:id="rId10"/>
    <p:sldId id="291" r:id="rId11"/>
    <p:sldId id="29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72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C0EF7-2445-473D-9B0D-5A54C273F2B4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E67FC-FC87-4BD7-8236-A1A4115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3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E67FC-FC87-4BD7-8236-A1A4115F1D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6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7AC1-982F-46AC-84DA-ADFF812E825C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5605-9F11-4D17-B499-B01EE55B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1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7AC1-982F-46AC-84DA-ADFF812E825C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5605-9F11-4D17-B499-B01EE55B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1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7AC1-982F-46AC-84DA-ADFF812E825C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5605-9F11-4D17-B499-B01EE55B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6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7AC1-982F-46AC-84DA-ADFF812E825C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5605-9F11-4D17-B499-B01EE55B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7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7AC1-982F-46AC-84DA-ADFF812E825C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5605-9F11-4D17-B499-B01EE55B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7AC1-982F-46AC-84DA-ADFF812E825C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5605-9F11-4D17-B499-B01EE55B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6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7AC1-982F-46AC-84DA-ADFF812E825C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5605-9F11-4D17-B499-B01EE55B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6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7AC1-982F-46AC-84DA-ADFF812E825C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5605-9F11-4D17-B499-B01EE55B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7AC1-982F-46AC-84DA-ADFF812E825C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5605-9F11-4D17-B499-B01EE55B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3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7AC1-982F-46AC-84DA-ADFF812E825C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5605-9F11-4D17-B499-B01EE55B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2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7AC1-982F-46AC-84DA-ADFF812E825C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5605-9F11-4D17-B499-B01EE55B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2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57AC1-982F-46AC-84DA-ADFF812E825C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75605-9F11-4D17-B499-B01EE55B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6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Side-Angle-Side Congruence </a:t>
            </a:r>
            <a:br>
              <a:rPr lang="en-US" b="1" dirty="0" smtClean="0"/>
            </a:br>
            <a:r>
              <a:rPr lang="en-US" b="1" dirty="0" smtClean="0"/>
              <a:t>by basic rigid motions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geometric realization of a proof in </a:t>
            </a:r>
            <a:br>
              <a:rPr lang="en-US" dirty="0" smtClean="0"/>
            </a:br>
            <a:r>
              <a:rPr lang="en-US" dirty="0" smtClean="0"/>
              <a:t>H. Wu’s “Teaching Geometry According to the Common Core Standards”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8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7"/>
    </mc:Choice>
    <mc:Fallback xmlns="">
      <p:transition spd="slow" advTm="585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25922" y="2900666"/>
            <a:ext cx="3505199" cy="1369578"/>
            <a:chOff x="1155700" y="1587500"/>
            <a:chExt cx="3276600" cy="1280258"/>
          </a:xfrm>
        </p:grpSpPr>
        <p:sp>
          <p:nvSpPr>
            <p:cNvPr id="4" name="Freeform 3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 rot="16200000" flipV="1">
            <a:off x="4153911" y="2838177"/>
            <a:ext cx="3505200" cy="1369578"/>
            <a:chOff x="1155700" y="1587500"/>
            <a:chExt cx="3276600" cy="1280258"/>
          </a:xfrm>
        </p:grpSpPr>
        <p:sp>
          <p:nvSpPr>
            <p:cNvPr id="13" name="Freeform 12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54000" y="3785201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38600" y="4013801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463800" y="253236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219700" y="5042501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438900" y="283716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295900" y="1321188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81000" y="377306"/>
            <a:ext cx="82496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Since basic rigid motions preserve length </a:t>
            </a:r>
            <a:br>
              <a:rPr lang="en-US" sz="3200" dirty="0" smtClean="0"/>
            </a:br>
            <a:r>
              <a:rPr lang="en-US" sz="3200" dirty="0" smtClean="0"/>
              <a:t>and since |AC| = |A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|, </a:t>
            </a:r>
            <a:endParaRPr lang="en-US" sz="3200" baseline="-250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381000" y="5411339"/>
            <a:ext cx="824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 Lemma 8, the red triangle coincides with </a:t>
            </a:r>
            <a:r>
              <a:rPr lang="en-US" sz="2800" dirty="0" smtClean="0">
                <a:sym typeface="Symbol"/>
              </a:rPr>
              <a:t>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B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.</a:t>
            </a:r>
            <a:endParaRPr lang="en-US" sz="2800" baseline="-250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381000" y="1557275"/>
            <a:ext cx="5169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after a reflection </a:t>
            </a:r>
            <a:br>
              <a:rPr lang="en-US" sz="3200" dirty="0" smtClean="0"/>
            </a:br>
            <a:r>
              <a:rPr lang="en-US" sz="3200" dirty="0" smtClean="0"/>
              <a:t>across A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 </a:t>
            </a:r>
            <a:endParaRPr lang="en-US" sz="3200" baseline="-250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842226"/>
            <a:ext cx="815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triangles are congruent. Our </a:t>
            </a:r>
            <a:r>
              <a:rPr lang="en-US" sz="2800" dirty="0"/>
              <a:t>proof is complete.</a:t>
            </a:r>
            <a:endParaRPr lang="en-US" sz="2800" baseline="-25000" dirty="0" smtClean="0"/>
          </a:p>
        </p:txBody>
      </p:sp>
      <p:grpSp>
        <p:nvGrpSpPr>
          <p:cNvPr id="26" name="Group 25"/>
          <p:cNvGrpSpPr/>
          <p:nvPr/>
        </p:nvGrpSpPr>
        <p:grpSpPr>
          <a:xfrm rot="16200000">
            <a:off x="3017091" y="2838176"/>
            <a:ext cx="3505199" cy="1369578"/>
            <a:chOff x="1155700" y="1587500"/>
            <a:chExt cx="3276600" cy="1280258"/>
          </a:xfrm>
        </p:grpSpPr>
        <p:sp>
          <p:nvSpPr>
            <p:cNvPr id="33" name="Freeform 32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 rot="5400000" flipH="1">
            <a:off x="4157586" y="2838177"/>
            <a:ext cx="3505199" cy="1369578"/>
            <a:chOff x="1155700" y="1587500"/>
            <a:chExt cx="3276600" cy="1280258"/>
          </a:xfrm>
        </p:grpSpPr>
        <p:sp>
          <p:nvSpPr>
            <p:cNvPr id="38" name="Freeform 37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 rot="16200000">
            <a:off x="3100169" y="2932012"/>
            <a:ext cx="3505199" cy="1206998"/>
            <a:chOff x="1155700" y="1587500"/>
            <a:chExt cx="3276600" cy="1280258"/>
          </a:xfrm>
        </p:grpSpPr>
        <p:sp>
          <p:nvSpPr>
            <p:cNvPr id="41" name="Freeform 40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41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 rot="5400000" flipH="1">
            <a:off x="4086919" y="2939784"/>
            <a:ext cx="3505199" cy="1206998"/>
            <a:chOff x="1155700" y="1587500"/>
            <a:chExt cx="3276600" cy="1280258"/>
          </a:xfrm>
        </p:grpSpPr>
        <p:sp>
          <p:nvSpPr>
            <p:cNvPr id="44" name="Freeform 43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c 44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 rot="16200000">
            <a:off x="3164716" y="3030632"/>
            <a:ext cx="3506984" cy="1015144"/>
            <a:chOff x="1154026" y="1587500"/>
            <a:chExt cx="3278274" cy="1280258"/>
          </a:xfrm>
        </p:grpSpPr>
        <p:sp>
          <p:nvSpPr>
            <p:cNvPr id="47" name="Freeform 46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Arc 47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 rot="5400000" flipH="1">
            <a:off x="4016385" y="3019862"/>
            <a:ext cx="3505199" cy="1015144"/>
            <a:chOff x="1155700" y="1587500"/>
            <a:chExt cx="3276600" cy="1280258"/>
          </a:xfrm>
        </p:grpSpPr>
        <p:sp>
          <p:nvSpPr>
            <p:cNvPr id="51" name="Freeform 50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c 51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 rot="16200000">
            <a:off x="3229739" y="3161038"/>
            <a:ext cx="3506984" cy="736394"/>
            <a:chOff x="1154026" y="1587500"/>
            <a:chExt cx="3278274" cy="1184224"/>
          </a:xfrm>
        </p:grpSpPr>
        <p:sp>
          <p:nvSpPr>
            <p:cNvPr id="54" name="Freeform 53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 rot="5400000" flipH="1">
            <a:off x="3952313" y="3162826"/>
            <a:ext cx="3506984" cy="736394"/>
            <a:chOff x="1154026" y="1587500"/>
            <a:chExt cx="3278274" cy="1184224"/>
          </a:xfrm>
        </p:grpSpPr>
        <p:sp>
          <p:nvSpPr>
            <p:cNvPr id="57" name="Freeform 56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 rot="16200000">
            <a:off x="3327450" y="3269507"/>
            <a:ext cx="3506984" cy="523032"/>
            <a:chOff x="1154026" y="1587500"/>
            <a:chExt cx="3278274" cy="1184224"/>
          </a:xfrm>
        </p:grpSpPr>
        <p:sp>
          <p:nvSpPr>
            <p:cNvPr id="60" name="Freeform 59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 rot="5400000" flipH="1">
            <a:off x="3844723" y="3270396"/>
            <a:ext cx="3506984" cy="523032"/>
            <a:chOff x="1154026" y="1587500"/>
            <a:chExt cx="3278274" cy="1184224"/>
          </a:xfrm>
        </p:grpSpPr>
        <p:sp>
          <p:nvSpPr>
            <p:cNvPr id="63" name="Freeform 62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 rot="16200000">
            <a:off x="3430541" y="3374386"/>
            <a:ext cx="3506984" cy="320425"/>
            <a:chOff x="1154026" y="1587500"/>
            <a:chExt cx="3278274" cy="1184224"/>
          </a:xfrm>
        </p:grpSpPr>
        <p:sp>
          <p:nvSpPr>
            <p:cNvPr id="66" name="Freeform 65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 rot="5400000" flipH="1">
            <a:off x="3744311" y="3374386"/>
            <a:ext cx="3506984" cy="320425"/>
            <a:chOff x="1154026" y="1587500"/>
            <a:chExt cx="3278274" cy="1184224"/>
          </a:xfrm>
        </p:grpSpPr>
        <p:sp>
          <p:nvSpPr>
            <p:cNvPr id="69" name="Freeform 68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1" name="Straight Connector 70"/>
          <p:cNvCxnSpPr/>
          <p:nvPr/>
        </p:nvCxnSpPr>
        <p:spPr>
          <a:xfrm>
            <a:off x="5343896" y="1769423"/>
            <a:ext cx="0" cy="35269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82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63"/>
    </mc:Choice>
    <mc:Fallback xmlns="">
      <p:transition spd="slow" advTm="198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 rot="16200000" flipV="1">
            <a:off x="4160635" y="2820411"/>
            <a:ext cx="3505200" cy="1369578"/>
            <a:chOff x="1155700" y="1587500"/>
            <a:chExt cx="3276600" cy="1280258"/>
          </a:xfrm>
        </p:grpSpPr>
        <p:sp>
          <p:nvSpPr>
            <p:cNvPr id="38" name="Freeform 37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68110" y="366017"/>
            <a:ext cx="82496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Given two triangles with two pairs of equal sides and an included equal angle, </a:t>
            </a:r>
            <a:endParaRPr lang="en-US" sz="3200" baseline="-250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429121" y="5537590"/>
            <a:ext cx="82175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maps the image of </a:t>
            </a:r>
            <a:r>
              <a:rPr lang="en-US" sz="3200" b="1" dirty="0" smtClean="0">
                <a:sym typeface="Symbol"/>
              </a:rPr>
              <a:t>one triangle onto the other.</a:t>
            </a:r>
          </a:p>
          <a:p>
            <a:r>
              <a:rPr lang="en-US" sz="3200" dirty="0" smtClean="0"/>
              <a:t>Therefore, the triangles </a:t>
            </a:r>
            <a:r>
              <a:rPr lang="en-US" sz="3200" smtClean="0"/>
              <a:t>are congruent.</a:t>
            </a:r>
            <a:endParaRPr lang="en-US" sz="3200" baseline="-25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68110" y="1355008"/>
            <a:ext cx="3805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basic </a:t>
            </a:r>
            <a:r>
              <a:rPr lang="en-US" sz="3200" b="1" dirty="0"/>
              <a:t>rigid </a:t>
            </a:r>
            <a:r>
              <a:rPr lang="en-US" sz="3200" b="1" dirty="0" smtClean="0"/>
              <a:t>motions</a:t>
            </a:r>
            <a:endParaRPr lang="en-US" sz="3200" b="1" baseline="-25000" dirty="0" smtClean="0"/>
          </a:p>
        </p:txBody>
      </p:sp>
      <p:grpSp>
        <p:nvGrpSpPr>
          <p:cNvPr id="28" name="Group 27"/>
          <p:cNvGrpSpPr/>
          <p:nvPr/>
        </p:nvGrpSpPr>
        <p:grpSpPr>
          <a:xfrm>
            <a:off x="716845" y="2871954"/>
            <a:ext cx="3505199" cy="1369578"/>
            <a:chOff x="1155700" y="1587500"/>
            <a:chExt cx="3276600" cy="1280258"/>
          </a:xfrm>
        </p:grpSpPr>
        <p:sp>
          <p:nvSpPr>
            <p:cNvPr id="35" name="Freeform 34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54000" y="37674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4038600" y="39960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2463800" y="2514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226424" y="5024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6445624" y="2819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5302624" y="144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5366125" y="4024489"/>
            <a:ext cx="3505199" cy="1369578"/>
            <a:chOff x="1155700" y="1587500"/>
            <a:chExt cx="3276600" cy="1280258"/>
          </a:xfrm>
        </p:grpSpPr>
        <p:sp>
          <p:nvSpPr>
            <p:cNvPr id="47" name="Freeform 46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Arc 47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9" name="Straight Arrow Connector 48"/>
          <p:cNvCxnSpPr>
            <a:endCxn id="47" idx="0"/>
          </p:cNvCxnSpPr>
          <p:nvPr/>
        </p:nvCxnSpPr>
        <p:spPr>
          <a:xfrm>
            <a:off x="768724" y="4126089"/>
            <a:ext cx="4597401" cy="1148316"/>
          </a:xfrm>
          <a:prstGeom prst="straightConnector1">
            <a:avLst/>
          </a:prstGeom>
          <a:ln w="28575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725922" y="2882900"/>
            <a:ext cx="3505199" cy="1369578"/>
            <a:chOff x="1155700" y="1587500"/>
            <a:chExt cx="3276600" cy="1280258"/>
          </a:xfrm>
        </p:grpSpPr>
        <p:sp>
          <p:nvSpPr>
            <p:cNvPr id="51" name="Freeform 50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c 51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 rot="16200000" flipV="1">
            <a:off x="4152394" y="2824527"/>
            <a:ext cx="3505200" cy="1369578"/>
            <a:chOff x="1155700" y="1587500"/>
            <a:chExt cx="3276600" cy="1280258"/>
          </a:xfrm>
        </p:grpSpPr>
        <p:sp>
          <p:nvSpPr>
            <p:cNvPr id="54" name="Freeform 53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 rot="16200000" flipV="1">
            <a:off x="4160635" y="2820411"/>
            <a:ext cx="3505200" cy="1369578"/>
            <a:chOff x="1155700" y="1587500"/>
            <a:chExt cx="3276600" cy="1280258"/>
          </a:xfrm>
        </p:grpSpPr>
        <p:sp>
          <p:nvSpPr>
            <p:cNvPr id="84" name="Freeform 83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Arc 84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5226424" y="5024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87" name="TextBox 86"/>
          <p:cNvSpPr txBox="1"/>
          <p:nvPr/>
        </p:nvSpPr>
        <p:spPr>
          <a:xfrm>
            <a:off x="6445624" y="2819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88" name="TextBox 87"/>
          <p:cNvSpPr txBox="1"/>
          <p:nvPr/>
        </p:nvSpPr>
        <p:spPr>
          <a:xfrm>
            <a:off x="5302624" y="144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219372" y="858460"/>
            <a:ext cx="3062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</a:t>
            </a:r>
            <a:r>
              <a:rPr lang="en-US" sz="3200" b="1" dirty="0" smtClean="0"/>
              <a:t>composition of</a:t>
            </a:r>
            <a:endParaRPr lang="en-US" sz="3200" b="1" baseline="-25000" dirty="0" smtClean="0"/>
          </a:p>
        </p:txBody>
      </p:sp>
      <p:sp>
        <p:nvSpPr>
          <p:cNvPr id="114" name="TextBox 113"/>
          <p:cNvSpPr txBox="1"/>
          <p:nvPr/>
        </p:nvSpPr>
        <p:spPr>
          <a:xfrm>
            <a:off x="268110" y="1874134"/>
            <a:ext cx="2271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</a:t>
            </a:r>
            <a:r>
              <a:rPr lang="en-US" sz="3200" i="1" dirty="0" smtClean="0"/>
              <a:t>translation</a:t>
            </a:r>
            <a:r>
              <a:rPr lang="en-US" sz="3200" dirty="0" smtClean="0"/>
              <a:t>, </a:t>
            </a:r>
            <a:endParaRPr lang="en-US" sz="3200" baseline="-25000" dirty="0" smtClean="0"/>
          </a:p>
        </p:txBody>
      </p:sp>
      <p:sp>
        <p:nvSpPr>
          <p:cNvPr id="115" name="TextBox 114"/>
          <p:cNvSpPr txBox="1"/>
          <p:nvPr/>
        </p:nvSpPr>
        <p:spPr>
          <a:xfrm>
            <a:off x="2446870" y="1874134"/>
            <a:ext cx="2102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rotation</a:t>
            </a:r>
            <a:r>
              <a:rPr lang="en-US" sz="3200" dirty="0" smtClean="0"/>
              <a:t>, </a:t>
            </a:r>
            <a:endParaRPr lang="en-US" sz="3200" baseline="-25000" dirty="0" smtClean="0"/>
          </a:p>
        </p:txBody>
      </p:sp>
      <p:sp>
        <p:nvSpPr>
          <p:cNvPr id="116" name="TextBox 115"/>
          <p:cNvSpPr txBox="1"/>
          <p:nvPr/>
        </p:nvSpPr>
        <p:spPr>
          <a:xfrm>
            <a:off x="268111" y="2365142"/>
            <a:ext cx="30169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and </a:t>
            </a:r>
            <a:br>
              <a:rPr lang="en-US" sz="3200" dirty="0" smtClean="0"/>
            </a:br>
            <a:r>
              <a:rPr lang="en-US" sz="3200" i="1" dirty="0" smtClean="0"/>
              <a:t>reflection</a:t>
            </a:r>
            <a:r>
              <a:rPr lang="en-US" sz="3200" dirty="0" smtClean="0"/>
              <a:t>) </a:t>
            </a:r>
            <a:endParaRPr lang="en-US" sz="3200" baseline="-25000" dirty="0" smtClean="0"/>
          </a:p>
        </p:txBody>
      </p:sp>
      <p:grpSp>
        <p:nvGrpSpPr>
          <p:cNvPr id="119" name="Group 118"/>
          <p:cNvGrpSpPr/>
          <p:nvPr/>
        </p:nvGrpSpPr>
        <p:grpSpPr>
          <a:xfrm rot="-600000">
            <a:off x="5228139" y="3732814"/>
            <a:ext cx="3505199" cy="1369578"/>
            <a:chOff x="1155700" y="1587500"/>
            <a:chExt cx="3276600" cy="1280258"/>
          </a:xfrm>
        </p:grpSpPr>
        <p:sp>
          <p:nvSpPr>
            <p:cNvPr id="120" name="Freeform 119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 rot="-1200000">
            <a:off x="5038248" y="3466603"/>
            <a:ext cx="3505199" cy="1357396"/>
            <a:chOff x="1158752" y="1598888"/>
            <a:chExt cx="3276600" cy="1268870"/>
          </a:xfrm>
        </p:grpSpPr>
        <p:sp>
          <p:nvSpPr>
            <p:cNvPr id="123" name="Freeform 122"/>
            <p:cNvSpPr/>
            <p:nvPr/>
          </p:nvSpPr>
          <p:spPr>
            <a:xfrm>
              <a:off x="1158752" y="1598888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Arc 123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 rot="-1800000">
            <a:off x="4808939" y="3222702"/>
            <a:ext cx="3505199" cy="1369578"/>
            <a:chOff x="1155700" y="1587500"/>
            <a:chExt cx="3276600" cy="1280258"/>
          </a:xfrm>
        </p:grpSpPr>
        <p:sp>
          <p:nvSpPr>
            <p:cNvPr id="126" name="Freeform 125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Arc 126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 rot="-2400000">
            <a:off x="4589863" y="3026598"/>
            <a:ext cx="3505199" cy="1369578"/>
            <a:chOff x="1155700" y="1587500"/>
            <a:chExt cx="3276600" cy="1280258"/>
          </a:xfrm>
        </p:grpSpPr>
        <p:sp>
          <p:nvSpPr>
            <p:cNvPr id="129" name="Freeform 128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Arc 129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 rot="-3000000">
            <a:off x="4305796" y="2888206"/>
            <a:ext cx="3505199" cy="1369578"/>
            <a:chOff x="1155700" y="1587500"/>
            <a:chExt cx="3276600" cy="1280258"/>
          </a:xfrm>
        </p:grpSpPr>
        <p:sp>
          <p:nvSpPr>
            <p:cNvPr id="132" name="Freeform 131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Arc 132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 rot="-3600000">
            <a:off x="3973542" y="2780069"/>
            <a:ext cx="3505199" cy="1369578"/>
            <a:chOff x="1155700" y="1587500"/>
            <a:chExt cx="3276600" cy="1280258"/>
          </a:xfrm>
        </p:grpSpPr>
        <p:sp>
          <p:nvSpPr>
            <p:cNvPr id="135" name="Freeform 134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Arc 135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 rot="-4200000">
            <a:off x="3682189" y="2744210"/>
            <a:ext cx="3505199" cy="1369578"/>
            <a:chOff x="1155700" y="1587500"/>
            <a:chExt cx="3276600" cy="1280258"/>
          </a:xfrm>
        </p:grpSpPr>
        <p:sp>
          <p:nvSpPr>
            <p:cNvPr id="138" name="Freeform 137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Arc 138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 rot="-4800000">
            <a:off x="3357218" y="2762140"/>
            <a:ext cx="3505199" cy="1369578"/>
            <a:chOff x="1155700" y="1587500"/>
            <a:chExt cx="3276600" cy="1280258"/>
          </a:xfrm>
        </p:grpSpPr>
        <p:sp>
          <p:nvSpPr>
            <p:cNvPr id="141" name="Freeform 140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Arc 141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 rot="-5400000">
            <a:off x="3032249" y="2833871"/>
            <a:ext cx="3505199" cy="1369577"/>
            <a:chOff x="1155701" y="1587500"/>
            <a:chExt cx="3276600" cy="1280257"/>
          </a:xfrm>
        </p:grpSpPr>
        <p:sp>
          <p:nvSpPr>
            <p:cNvPr id="144" name="Freeform 143"/>
            <p:cNvSpPr/>
            <p:nvPr/>
          </p:nvSpPr>
          <p:spPr>
            <a:xfrm>
              <a:off x="1155701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Arc 144"/>
            <p:cNvSpPr/>
            <p:nvPr/>
          </p:nvSpPr>
          <p:spPr>
            <a:xfrm rot="2395224">
              <a:off x="1419972" y="2258157"/>
              <a:ext cx="609600" cy="609600"/>
            </a:xfrm>
            <a:prstGeom prst="arc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186"/>
          <p:cNvGrpSpPr/>
          <p:nvPr/>
        </p:nvGrpSpPr>
        <p:grpSpPr>
          <a:xfrm rot="5400000" flipH="1">
            <a:off x="4159459" y="2821751"/>
            <a:ext cx="3505199" cy="1369578"/>
            <a:chOff x="1155700" y="1587500"/>
            <a:chExt cx="3276600" cy="1280258"/>
          </a:xfrm>
        </p:grpSpPr>
        <p:sp>
          <p:nvSpPr>
            <p:cNvPr id="188" name="Freeform 187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Arc 188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 rot="16200000">
            <a:off x="3095318" y="2908862"/>
            <a:ext cx="3505199" cy="1206998"/>
            <a:chOff x="1155700" y="1587500"/>
            <a:chExt cx="3276600" cy="1280258"/>
          </a:xfrm>
        </p:grpSpPr>
        <p:sp>
          <p:nvSpPr>
            <p:cNvPr id="191" name="Freeform 190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Arc 191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 rot="5400000" flipH="1">
            <a:off x="4082068" y="2916634"/>
            <a:ext cx="3505199" cy="1206998"/>
            <a:chOff x="1155700" y="1587500"/>
            <a:chExt cx="3276600" cy="1280258"/>
          </a:xfrm>
        </p:grpSpPr>
        <p:sp>
          <p:nvSpPr>
            <p:cNvPr id="194" name="Freeform 193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Arc 194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/>
          <p:cNvGrpSpPr/>
          <p:nvPr/>
        </p:nvGrpSpPr>
        <p:grpSpPr>
          <a:xfrm rot="16200000">
            <a:off x="3159865" y="3007482"/>
            <a:ext cx="3506984" cy="1015144"/>
            <a:chOff x="1154026" y="1587500"/>
            <a:chExt cx="3278274" cy="1280258"/>
          </a:xfrm>
        </p:grpSpPr>
        <p:sp>
          <p:nvSpPr>
            <p:cNvPr id="197" name="Freeform 196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Arc 197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 rot="5400000" flipH="1">
            <a:off x="4011534" y="2996712"/>
            <a:ext cx="3505199" cy="1015144"/>
            <a:chOff x="1155700" y="1587500"/>
            <a:chExt cx="3276600" cy="1280258"/>
          </a:xfrm>
        </p:grpSpPr>
        <p:sp>
          <p:nvSpPr>
            <p:cNvPr id="201" name="Freeform 200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Arc 201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 rot="16200000">
            <a:off x="3224888" y="3137888"/>
            <a:ext cx="3506984" cy="736394"/>
            <a:chOff x="1154026" y="1587500"/>
            <a:chExt cx="3278274" cy="1184224"/>
          </a:xfrm>
        </p:grpSpPr>
        <p:sp>
          <p:nvSpPr>
            <p:cNvPr id="204" name="Freeform 203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" name="Group 205"/>
          <p:cNvGrpSpPr/>
          <p:nvPr/>
        </p:nvGrpSpPr>
        <p:grpSpPr>
          <a:xfrm rot="5400000" flipH="1">
            <a:off x="3947462" y="3139676"/>
            <a:ext cx="3506984" cy="736394"/>
            <a:chOff x="1154026" y="1587500"/>
            <a:chExt cx="3278274" cy="1184224"/>
          </a:xfrm>
        </p:grpSpPr>
        <p:sp>
          <p:nvSpPr>
            <p:cNvPr id="207" name="Freeform 206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 rot="16200000">
            <a:off x="3322599" y="3246357"/>
            <a:ext cx="3506984" cy="523032"/>
            <a:chOff x="1154026" y="1587500"/>
            <a:chExt cx="3278274" cy="1184224"/>
          </a:xfrm>
        </p:grpSpPr>
        <p:sp>
          <p:nvSpPr>
            <p:cNvPr id="210" name="Freeform 209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 rot="5400000" flipH="1">
            <a:off x="3839872" y="3247246"/>
            <a:ext cx="3506984" cy="523032"/>
            <a:chOff x="1154026" y="1587500"/>
            <a:chExt cx="3278274" cy="1184224"/>
          </a:xfrm>
        </p:grpSpPr>
        <p:sp>
          <p:nvSpPr>
            <p:cNvPr id="213" name="Freeform 212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 rot="16200000">
            <a:off x="3425690" y="3351236"/>
            <a:ext cx="3506984" cy="320425"/>
            <a:chOff x="1154026" y="1587500"/>
            <a:chExt cx="3278274" cy="1184224"/>
          </a:xfrm>
        </p:grpSpPr>
        <p:sp>
          <p:nvSpPr>
            <p:cNvPr id="216" name="Freeform 215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/>
          <p:cNvGrpSpPr/>
          <p:nvPr/>
        </p:nvGrpSpPr>
        <p:grpSpPr>
          <a:xfrm rot="5400000" flipH="1">
            <a:off x="3739460" y="3351236"/>
            <a:ext cx="3506984" cy="320425"/>
            <a:chOff x="1154026" y="1587500"/>
            <a:chExt cx="3278274" cy="1184224"/>
          </a:xfrm>
        </p:grpSpPr>
        <p:sp>
          <p:nvSpPr>
            <p:cNvPr id="219" name="Freeform 218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1" name="Straight Connector 220"/>
          <p:cNvCxnSpPr/>
          <p:nvPr/>
        </p:nvCxnSpPr>
        <p:spPr>
          <a:xfrm>
            <a:off x="5339045" y="1746273"/>
            <a:ext cx="0" cy="35269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00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57"/>
    </mc:Choice>
    <mc:Fallback xmlns="">
      <p:transition spd="slow" advTm="371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-0.00093 L 0.50642 0.166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13" y="837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6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7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600"/>
                            </p:stCondLst>
                            <p:childTnLst>
                              <p:par>
                                <p:cTn id="8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16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21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26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31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36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41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46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1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6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61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66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71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  <p:bldP spid="113" grpId="0"/>
      <p:bldP spid="114" grpId="0"/>
      <p:bldP spid="115" grpId="0"/>
      <p:bldP spid="1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Given two triangles, ABC and A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>
                <a:sym typeface="Symbol"/>
              </a:rPr>
              <a:t>.</a:t>
            </a:r>
            <a:endParaRPr lang="en-US" sz="32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381000" y="925113"/>
            <a:ext cx="480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Assume two pairs of equal corresponding sides with the angle between them equal.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5638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want to prove </a:t>
            </a:r>
            <a:r>
              <a:rPr lang="en-US" sz="3200" dirty="0" smtClean="0">
                <a:sym typeface="Symbol"/>
              </a:rPr>
              <a:t>the triangles are congruent.</a:t>
            </a:r>
            <a:endParaRPr lang="en-US" sz="3200" dirty="0" smtClean="0"/>
          </a:p>
        </p:txBody>
      </p:sp>
      <p:grpSp>
        <p:nvGrpSpPr>
          <p:cNvPr id="48" name="Group 47"/>
          <p:cNvGrpSpPr/>
          <p:nvPr/>
        </p:nvGrpSpPr>
        <p:grpSpPr>
          <a:xfrm>
            <a:off x="254000" y="2514600"/>
            <a:ext cx="4470400" cy="1943100"/>
            <a:chOff x="254000" y="2514600"/>
            <a:chExt cx="4470400" cy="1943100"/>
          </a:xfrm>
        </p:grpSpPr>
        <p:sp>
          <p:nvSpPr>
            <p:cNvPr id="4" name="Freeform 3"/>
            <p:cNvSpPr/>
            <p:nvPr/>
          </p:nvSpPr>
          <p:spPr>
            <a:xfrm>
              <a:off x="725922" y="2882900"/>
              <a:ext cx="3505199" cy="1249916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54000" y="37674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39960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63800" y="2514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008619" y="3352800"/>
            <a:ext cx="1687435" cy="899678"/>
            <a:chOff x="1008619" y="3352800"/>
            <a:chExt cx="1687435" cy="899678"/>
          </a:xfrm>
        </p:grpSpPr>
        <p:sp>
          <p:nvSpPr>
            <p:cNvPr id="10" name="Arc 9"/>
            <p:cNvSpPr/>
            <p:nvPr/>
          </p:nvSpPr>
          <p:spPr>
            <a:xfrm rot="2395224">
              <a:off x="1008619" y="3600348"/>
              <a:ext cx="652130" cy="65213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828800" y="3352800"/>
              <a:ext cx="1524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2455518" y="4022943"/>
              <a:ext cx="240536" cy="228600"/>
              <a:chOff x="2455518" y="4022943"/>
              <a:chExt cx="240536" cy="228600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rot="2022824">
                <a:off x="2455518" y="4022943"/>
                <a:ext cx="15240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2022824">
                <a:off x="2543654" y="4022943"/>
                <a:ext cx="15240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Group 48"/>
          <p:cNvGrpSpPr/>
          <p:nvPr/>
        </p:nvGrpSpPr>
        <p:grpSpPr>
          <a:xfrm>
            <a:off x="5219700" y="1447800"/>
            <a:ext cx="1905000" cy="4038600"/>
            <a:chOff x="5219700" y="1447800"/>
            <a:chExt cx="1905000" cy="4038600"/>
          </a:xfrm>
        </p:grpSpPr>
        <p:sp>
          <p:nvSpPr>
            <p:cNvPr id="13" name="Freeform 12"/>
            <p:cNvSpPr/>
            <p:nvPr/>
          </p:nvSpPr>
          <p:spPr>
            <a:xfrm rot="16200000" flipV="1">
              <a:off x="4213742" y="2880242"/>
              <a:ext cx="3505200" cy="1249916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19700" y="50247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r>
                <a:rPr lang="en-US" sz="2400" baseline="-25000" dirty="0" smtClean="0"/>
                <a:t>0</a:t>
              </a:r>
              <a:endParaRPr lang="en-US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38900" y="28194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r>
                <a:rPr lang="en-US" sz="2400" baseline="-25000" dirty="0" smtClean="0"/>
                <a:t>0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95900" y="14478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r>
                <a:rPr lang="en-US" sz="2400" baseline="-25000" dirty="0" smtClean="0"/>
                <a:t>0</a:t>
              </a:r>
              <a:endParaRPr lang="en-US" sz="2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215792" y="3270632"/>
            <a:ext cx="956408" cy="1704471"/>
            <a:chOff x="5215792" y="3270632"/>
            <a:chExt cx="956408" cy="1704471"/>
          </a:xfrm>
        </p:grpSpPr>
        <p:sp>
          <p:nvSpPr>
            <p:cNvPr id="14" name="Arc 13"/>
            <p:cNvSpPr/>
            <p:nvPr/>
          </p:nvSpPr>
          <p:spPr>
            <a:xfrm rot="13804776" flipV="1">
              <a:off x="5221722" y="4322973"/>
              <a:ext cx="652130" cy="65213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 rot="-1500000">
              <a:off x="6019800" y="3810000"/>
              <a:ext cx="1524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 rot="5400000">
              <a:off x="5209824" y="3276600"/>
              <a:ext cx="240536" cy="228600"/>
              <a:chOff x="2455518" y="4022943"/>
              <a:chExt cx="240536" cy="2286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rot="2022824">
                <a:off x="2455518" y="4022943"/>
                <a:ext cx="15240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2022824">
                <a:off x="2543654" y="4022943"/>
                <a:ext cx="15240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TextBox 49"/>
          <p:cNvSpPr txBox="1"/>
          <p:nvPr/>
        </p:nvSpPr>
        <p:spPr>
          <a:xfrm rot="19824081">
            <a:off x="914400" y="3010908"/>
            <a:ext cx="1783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side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87688" y="4171243"/>
            <a:ext cx="1783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B0F0"/>
                </a:solidFill>
              </a:rPr>
              <a:t>side</a:t>
            </a:r>
            <a:endParaRPr lang="en-US" sz="2400" b="1" i="1" dirty="0">
              <a:solidFill>
                <a:srgbClr val="00B0F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rot="20640019">
            <a:off x="1298222" y="3499555"/>
            <a:ext cx="1783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angle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rot="17055482">
            <a:off x="4792133" y="3629376"/>
            <a:ext cx="1783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angle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 rot="16200000">
            <a:off x="4188178" y="3160888"/>
            <a:ext cx="1783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B0F0"/>
                </a:solidFill>
              </a:rPr>
              <a:t>side</a:t>
            </a:r>
            <a:endParaRPr lang="en-US" sz="2400" b="1" i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rot="17998924">
            <a:off x="5480757" y="3855154"/>
            <a:ext cx="1783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side</a:t>
            </a:r>
            <a:endParaRPr lang="en-US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86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85"/>
    </mc:Choice>
    <mc:Fallback xmlns="">
      <p:transition spd="slow" advTm="161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6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 rot="17055482">
            <a:off x="4792133" y="3629376"/>
            <a:ext cx="1783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angle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20640019">
            <a:off x="1298222" y="3499555"/>
            <a:ext cx="1783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angle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 rot="16200000" flipV="1">
            <a:off x="4213742" y="2880242"/>
            <a:ext cx="3505200" cy="1249916"/>
          </a:xfrm>
          <a:custGeom>
            <a:avLst/>
            <a:gdLst>
              <a:gd name="connsiteX0" fmla="*/ 0 w 3276600"/>
              <a:gd name="connsiteY0" fmla="*/ 1168400 h 1168400"/>
              <a:gd name="connsiteX1" fmla="*/ 3276600 w 3276600"/>
              <a:gd name="connsiteY1" fmla="*/ 1168400 h 1168400"/>
              <a:gd name="connsiteX2" fmla="*/ 2044700 w 3276600"/>
              <a:gd name="connsiteY2" fmla="*/ 0 h 1168400"/>
              <a:gd name="connsiteX3" fmla="*/ 0 w 3276600"/>
              <a:gd name="connsiteY3" fmla="*/ 116840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6600" h="1168400">
                <a:moveTo>
                  <a:pt x="0" y="1168400"/>
                </a:moveTo>
                <a:lnTo>
                  <a:pt x="3276600" y="1168400"/>
                </a:lnTo>
                <a:lnTo>
                  <a:pt x="2044700" y="0"/>
                </a:lnTo>
                <a:lnTo>
                  <a:pt x="0" y="11684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725922" y="2882900"/>
            <a:ext cx="3505199" cy="1249916"/>
          </a:xfrm>
          <a:custGeom>
            <a:avLst/>
            <a:gdLst>
              <a:gd name="connsiteX0" fmla="*/ 0 w 3276600"/>
              <a:gd name="connsiteY0" fmla="*/ 1168400 h 1168400"/>
              <a:gd name="connsiteX1" fmla="*/ 3276600 w 3276600"/>
              <a:gd name="connsiteY1" fmla="*/ 1168400 h 1168400"/>
              <a:gd name="connsiteX2" fmla="*/ 2044700 w 3276600"/>
              <a:gd name="connsiteY2" fmla="*/ 0 h 1168400"/>
              <a:gd name="connsiteX3" fmla="*/ 0 w 3276600"/>
              <a:gd name="connsiteY3" fmla="*/ 116840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6600" h="1168400">
                <a:moveTo>
                  <a:pt x="0" y="1168400"/>
                </a:moveTo>
                <a:lnTo>
                  <a:pt x="3276600" y="1168400"/>
                </a:lnTo>
                <a:lnTo>
                  <a:pt x="2044700" y="0"/>
                </a:lnTo>
                <a:lnTo>
                  <a:pt x="0" y="11684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321362"/>
            <a:ext cx="703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other words, given </a:t>
            </a:r>
            <a:r>
              <a:rPr lang="en-US" sz="3200" dirty="0" smtClean="0">
                <a:sym typeface="Symbol"/>
              </a:rPr>
              <a:t></a:t>
            </a:r>
            <a:r>
              <a:rPr lang="en-US" sz="3200" dirty="0" smtClean="0"/>
              <a:t>ABC and </a:t>
            </a:r>
            <a:r>
              <a:rPr lang="en-US" sz="3200" dirty="0" smtClean="0">
                <a:sym typeface="Symbol"/>
              </a:rPr>
              <a:t></a:t>
            </a:r>
            <a:r>
              <a:rPr lang="en-US" sz="3200" dirty="0" smtClean="0"/>
              <a:t>A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>
                <a:sym typeface="Symbol"/>
              </a:rPr>
              <a:t>, </a:t>
            </a:r>
            <a:endParaRPr lang="en-US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54000" y="37674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38600" y="39960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463800" y="2514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219700" y="5024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438900" y="2819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295900" y="144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090333" y="1015425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</a:t>
            </a:r>
            <a:r>
              <a:rPr lang="en-US" sz="3200" baseline="-25000" dirty="0" smtClean="0">
                <a:sym typeface="Symbol"/>
              </a:rPr>
              <a:t> </a:t>
            </a:r>
            <a:r>
              <a:rPr lang="en-US" sz="3200" dirty="0" smtClean="0"/>
              <a:t>A = </a:t>
            </a:r>
            <a:r>
              <a:rPr lang="en-US" sz="3200" dirty="0" smtClean="0">
                <a:sym typeface="Symbol"/>
              </a:rPr>
              <a:t></a:t>
            </a:r>
            <a:r>
              <a:rPr lang="en-US" sz="3200" baseline="-25000" dirty="0" smtClean="0">
                <a:sym typeface="Symbol"/>
              </a:rPr>
              <a:t> </a:t>
            </a:r>
            <a:r>
              <a:rPr lang="en-US" sz="3200" dirty="0" smtClean="0"/>
              <a:t>A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 </a:t>
            </a:r>
            <a:endParaRPr lang="en-US" sz="3200" dirty="0"/>
          </a:p>
        </p:txBody>
      </p:sp>
      <p:sp>
        <p:nvSpPr>
          <p:cNvPr id="5" name="Freeform 4"/>
          <p:cNvSpPr/>
          <p:nvPr/>
        </p:nvSpPr>
        <p:spPr>
          <a:xfrm>
            <a:off x="770545" y="3680155"/>
            <a:ext cx="929962" cy="457200"/>
          </a:xfrm>
          <a:custGeom>
            <a:avLst/>
            <a:gdLst>
              <a:gd name="connsiteX0" fmla="*/ 819150 w 895350"/>
              <a:gd name="connsiteY0" fmla="*/ 0 h 457200"/>
              <a:gd name="connsiteX1" fmla="*/ 819150 w 895350"/>
              <a:gd name="connsiteY1" fmla="*/ 0 h 457200"/>
              <a:gd name="connsiteX2" fmla="*/ 895350 w 895350"/>
              <a:gd name="connsiteY2" fmla="*/ 123825 h 457200"/>
              <a:gd name="connsiteX3" fmla="*/ 885825 w 895350"/>
              <a:gd name="connsiteY3" fmla="*/ 276225 h 457200"/>
              <a:gd name="connsiteX4" fmla="*/ 866775 w 895350"/>
              <a:gd name="connsiteY4" fmla="*/ 304800 h 457200"/>
              <a:gd name="connsiteX5" fmla="*/ 838200 w 895350"/>
              <a:gd name="connsiteY5" fmla="*/ 457200 h 457200"/>
              <a:gd name="connsiteX6" fmla="*/ 0 w 895350"/>
              <a:gd name="connsiteY6" fmla="*/ 457200 h 457200"/>
              <a:gd name="connsiteX7" fmla="*/ 819150 w 895350"/>
              <a:gd name="connsiteY7" fmla="*/ 0 h 457200"/>
              <a:gd name="connsiteX0" fmla="*/ 819150 w 930598"/>
              <a:gd name="connsiteY0" fmla="*/ 0 h 457200"/>
              <a:gd name="connsiteX1" fmla="*/ 819150 w 930598"/>
              <a:gd name="connsiteY1" fmla="*/ 0 h 457200"/>
              <a:gd name="connsiteX2" fmla="*/ 895350 w 930598"/>
              <a:gd name="connsiteY2" fmla="*/ 123825 h 457200"/>
              <a:gd name="connsiteX3" fmla="*/ 929666 w 930598"/>
              <a:gd name="connsiteY3" fmla="*/ 276225 h 457200"/>
              <a:gd name="connsiteX4" fmla="*/ 866775 w 930598"/>
              <a:gd name="connsiteY4" fmla="*/ 304800 h 457200"/>
              <a:gd name="connsiteX5" fmla="*/ 838200 w 930598"/>
              <a:gd name="connsiteY5" fmla="*/ 457200 h 457200"/>
              <a:gd name="connsiteX6" fmla="*/ 0 w 930598"/>
              <a:gd name="connsiteY6" fmla="*/ 457200 h 457200"/>
              <a:gd name="connsiteX7" fmla="*/ 819150 w 930598"/>
              <a:gd name="connsiteY7" fmla="*/ 0 h 457200"/>
              <a:gd name="connsiteX0" fmla="*/ 819150 w 931368"/>
              <a:gd name="connsiteY0" fmla="*/ 0 h 457200"/>
              <a:gd name="connsiteX1" fmla="*/ 819150 w 931368"/>
              <a:gd name="connsiteY1" fmla="*/ 0 h 457200"/>
              <a:gd name="connsiteX2" fmla="*/ 895350 w 931368"/>
              <a:gd name="connsiteY2" fmla="*/ 123825 h 457200"/>
              <a:gd name="connsiteX3" fmla="*/ 929666 w 931368"/>
              <a:gd name="connsiteY3" fmla="*/ 276225 h 457200"/>
              <a:gd name="connsiteX4" fmla="*/ 916879 w 931368"/>
              <a:gd name="connsiteY4" fmla="*/ 339247 h 457200"/>
              <a:gd name="connsiteX5" fmla="*/ 838200 w 931368"/>
              <a:gd name="connsiteY5" fmla="*/ 457200 h 457200"/>
              <a:gd name="connsiteX6" fmla="*/ 0 w 931368"/>
              <a:gd name="connsiteY6" fmla="*/ 457200 h 457200"/>
              <a:gd name="connsiteX7" fmla="*/ 819150 w 931368"/>
              <a:gd name="connsiteY7" fmla="*/ 0 h 457200"/>
              <a:gd name="connsiteX0" fmla="*/ 819150 w 932660"/>
              <a:gd name="connsiteY0" fmla="*/ 0 h 457200"/>
              <a:gd name="connsiteX1" fmla="*/ 819150 w 932660"/>
              <a:gd name="connsiteY1" fmla="*/ 0 h 457200"/>
              <a:gd name="connsiteX2" fmla="*/ 895350 w 932660"/>
              <a:gd name="connsiteY2" fmla="*/ 123825 h 457200"/>
              <a:gd name="connsiteX3" fmla="*/ 929536 w 932660"/>
              <a:gd name="connsiteY3" fmla="*/ 181366 h 457200"/>
              <a:gd name="connsiteX4" fmla="*/ 929666 w 932660"/>
              <a:gd name="connsiteY4" fmla="*/ 276225 h 457200"/>
              <a:gd name="connsiteX5" fmla="*/ 916879 w 932660"/>
              <a:gd name="connsiteY5" fmla="*/ 339247 h 457200"/>
              <a:gd name="connsiteX6" fmla="*/ 838200 w 932660"/>
              <a:gd name="connsiteY6" fmla="*/ 457200 h 457200"/>
              <a:gd name="connsiteX7" fmla="*/ 0 w 932660"/>
              <a:gd name="connsiteY7" fmla="*/ 457200 h 457200"/>
              <a:gd name="connsiteX8" fmla="*/ 819150 w 932660"/>
              <a:gd name="connsiteY8" fmla="*/ 0 h 457200"/>
              <a:gd name="connsiteX0" fmla="*/ 819150 w 932660"/>
              <a:gd name="connsiteY0" fmla="*/ 0 h 457200"/>
              <a:gd name="connsiteX1" fmla="*/ 819150 w 932660"/>
              <a:gd name="connsiteY1" fmla="*/ 0 h 457200"/>
              <a:gd name="connsiteX2" fmla="*/ 901613 w 932660"/>
              <a:gd name="connsiteY2" fmla="*/ 123825 h 457200"/>
              <a:gd name="connsiteX3" fmla="*/ 929536 w 932660"/>
              <a:gd name="connsiteY3" fmla="*/ 181366 h 457200"/>
              <a:gd name="connsiteX4" fmla="*/ 929666 w 932660"/>
              <a:gd name="connsiteY4" fmla="*/ 276225 h 457200"/>
              <a:gd name="connsiteX5" fmla="*/ 916879 w 932660"/>
              <a:gd name="connsiteY5" fmla="*/ 339247 h 457200"/>
              <a:gd name="connsiteX6" fmla="*/ 838200 w 932660"/>
              <a:gd name="connsiteY6" fmla="*/ 457200 h 457200"/>
              <a:gd name="connsiteX7" fmla="*/ 0 w 932660"/>
              <a:gd name="connsiteY7" fmla="*/ 457200 h 457200"/>
              <a:gd name="connsiteX8" fmla="*/ 819150 w 932660"/>
              <a:gd name="connsiteY8" fmla="*/ 0 h 457200"/>
              <a:gd name="connsiteX0" fmla="*/ 819150 w 929962"/>
              <a:gd name="connsiteY0" fmla="*/ 0 h 457200"/>
              <a:gd name="connsiteX1" fmla="*/ 819150 w 929962"/>
              <a:gd name="connsiteY1" fmla="*/ 0 h 457200"/>
              <a:gd name="connsiteX2" fmla="*/ 901613 w 929962"/>
              <a:gd name="connsiteY2" fmla="*/ 123825 h 457200"/>
              <a:gd name="connsiteX3" fmla="*/ 923273 w 929962"/>
              <a:gd name="connsiteY3" fmla="*/ 193892 h 457200"/>
              <a:gd name="connsiteX4" fmla="*/ 929666 w 929962"/>
              <a:gd name="connsiteY4" fmla="*/ 276225 h 457200"/>
              <a:gd name="connsiteX5" fmla="*/ 916879 w 929962"/>
              <a:gd name="connsiteY5" fmla="*/ 339247 h 457200"/>
              <a:gd name="connsiteX6" fmla="*/ 838200 w 929962"/>
              <a:gd name="connsiteY6" fmla="*/ 457200 h 457200"/>
              <a:gd name="connsiteX7" fmla="*/ 0 w 929962"/>
              <a:gd name="connsiteY7" fmla="*/ 457200 h 457200"/>
              <a:gd name="connsiteX8" fmla="*/ 819150 w 929962"/>
              <a:gd name="connsiteY8" fmla="*/ 0 h 457200"/>
              <a:gd name="connsiteX0" fmla="*/ 819150 w 929962"/>
              <a:gd name="connsiteY0" fmla="*/ 0 h 457200"/>
              <a:gd name="connsiteX1" fmla="*/ 819150 w 929962"/>
              <a:gd name="connsiteY1" fmla="*/ 0 h 457200"/>
              <a:gd name="connsiteX2" fmla="*/ 901613 w 929962"/>
              <a:gd name="connsiteY2" fmla="*/ 123825 h 457200"/>
              <a:gd name="connsiteX3" fmla="*/ 923273 w 929962"/>
              <a:gd name="connsiteY3" fmla="*/ 193892 h 457200"/>
              <a:gd name="connsiteX4" fmla="*/ 929666 w 929962"/>
              <a:gd name="connsiteY4" fmla="*/ 276225 h 457200"/>
              <a:gd name="connsiteX5" fmla="*/ 916879 w 929962"/>
              <a:gd name="connsiteY5" fmla="*/ 339247 h 457200"/>
              <a:gd name="connsiteX6" fmla="*/ 853858 w 929962"/>
              <a:gd name="connsiteY6" fmla="*/ 457200 h 457200"/>
              <a:gd name="connsiteX7" fmla="*/ 0 w 929962"/>
              <a:gd name="connsiteY7" fmla="*/ 457200 h 457200"/>
              <a:gd name="connsiteX8" fmla="*/ 819150 w 929962"/>
              <a:gd name="connsiteY8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962" h="457200">
                <a:moveTo>
                  <a:pt x="819150" y="0"/>
                </a:moveTo>
                <a:lnTo>
                  <a:pt x="819150" y="0"/>
                </a:lnTo>
                <a:cubicBezTo>
                  <a:pt x="832894" y="20638"/>
                  <a:pt x="879832" y="58483"/>
                  <a:pt x="901613" y="123825"/>
                </a:cubicBezTo>
                <a:cubicBezTo>
                  <a:pt x="915313" y="156662"/>
                  <a:pt x="917554" y="168492"/>
                  <a:pt x="923273" y="193892"/>
                </a:cubicBezTo>
                <a:cubicBezTo>
                  <a:pt x="928992" y="219292"/>
                  <a:pt x="930732" y="251999"/>
                  <a:pt x="929666" y="276225"/>
                </a:cubicBezTo>
                <a:cubicBezTo>
                  <a:pt x="928600" y="300451"/>
                  <a:pt x="929514" y="309085"/>
                  <a:pt x="916879" y="339247"/>
                </a:cubicBezTo>
                <a:cubicBezTo>
                  <a:pt x="904244" y="369409"/>
                  <a:pt x="908077" y="402981"/>
                  <a:pt x="853858" y="457200"/>
                </a:cubicBezTo>
                <a:lnTo>
                  <a:pt x="0" y="457200"/>
                </a:lnTo>
                <a:lnTo>
                  <a:pt x="81915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 rot="16200000" flipV="1">
            <a:off x="5105255" y="4504898"/>
            <a:ext cx="929962" cy="457200"/>
          </a:xfrm>
          <a:custGeom>
            <a:avLst/>
            <a:gdLst>
              <a:gd name="connsiteX0" fmla="*/ 819150 w 895350"/>
              <a:gd name="connsiteY0" fmla="*/ 0 h 457200"/>
              <a:gd name="connsiteX1" fmla="*/ 819150 w 895350"/>
              <a:gd name="connsiteY1" fmla="*/ 0 h 457200"/>
              <a:gd name="connsiteX2" fmla="*/ 895350 w 895350"/>
              <a:gd name="connsiteY2" fmla="*/ 123825 h 457200"/>
              <a:gd name="connsiteX3" fmla="*/ 885825 w 895350"/>
              <a:gd name="connsiteY3" fmla="*/ 276225 h 457200"/>
              <a:gd name="connsiteX4" fmla="*/ 866775 w 895350"/>
              <a:gd name="connsiteY4" fmla="*/ 304800 h 457200"/>
              <a:gd name="connsiteX5" fmla="*/ 838200 w 895350"/>
              <a:gd name="connsiteY5" fmla="*/ 457200 h 457200"/>
              <a:gd name="connsiteX6" fmla="*/ 0 w 895350"/>
              <a:gd name="connsiteY6" fmla="*/ 457200 h 457200"/>
              <a:gd name="connsiteX7" fmla="*/ 819150 w 895350"/>
              <a:gd name="connsiteY7" fmla="*/ 0 h 457200"/>
              <a:gd name="connsiteX0" fmla="*/ 819150 w 930598"/>
              <a:gd name="connsiteY0" fmla="*/ 0 h 457200"/>
              <a:gd name="connsiteX1" fmla="*/ 819150 w 930598"/>
              <a:gd name="connsiteY1" fmla="*/ 0 h 457200"/>
              <a:gd name="connsiteX2" fmla="*/ 895350 w 930598"/>
              <a:gd name="connsiteY2" fmla="*/ 123825 h 457200"/>
              <a:gd name="connsiteX3" fmla="*/ 929666 w 930598"/>
              <a:gd name="connsiteY3" fmla="*/ 276225 h 457200"/>
              <a:gd name="connsiteX4" fmla="*/ 866775 w 930598"/>
              <a:gd name="connsiteY4" fmla="*/ 304800 h 457200"/>
              <a:gd name="connsiteX5" fmla="*/ 838200 w 930598"/>
              <a:gd name="connsiteY5" fmla="*/ 457200 h 457200"/>
              <a:gd name="connsiteX6" fmla="*/ 0 w 930598"/>
              <a:gd name="connsiteY6" fmla="*/ 457200 h 457200"/>
              <a:gd name="connsiteX7" fmla="*/ 819150 w 930598"/>
              <a:gd name="connsiteY7" fmla="*/ 0 h 457200"/>
              <a:gd name="connsiteX0" fmla="*/ 819150 w 931368"/>
              <a:gd name="connsiteY0" fmla="*/ 0 h 457200"/>
              <a:gd name="connsiteX1" fmla="*/ 819150 w 931368"/>
              <a:gd name="connsiteY1" fmla="*/ 0 h 457200"/>
              <a:gd name="connsiteX2" fmla="*/ 895350 w 931368"/>
              <a:gd name="connsiteY2" fmla="*/ 123825 h 457200"/>
              <a:gd name="connsiteX3" fmla="*/ 929666 w 931368"/>
              <a:gd name="connsiteY3" fmla="*/ 276225 h 457200"/>
              <a:gd name="connsiteX4" fmla="*/ 916879 w 931368"/>
              <a:gd name="connsiteY4" fmla="*/ 339247 h 457200"/>
              <a:gd name="connsiteX5" fmla="*/ 838200 w 931368"/>
              <a:gd name="connsiteY5" fmla="*/ 457200 h 457200"/>
              <a:gd name="connsiteX6" fmla="*/ 0 w 931368"/>
              <a:gd name="connsiteY6" fmla="*/ 457200 h 457200"/>
              <a:gd name="connsiteX7" fmla="*/ 819150 w 931368"/>
              <a:gd name="connsiteY7" fmla="*/ 0 h 457200"/>
              <a:gd name="connsiteX0" fmla="*/ 819150 w 932660"/>
              <a:gd name="connsiteY0" fmla="*/ 0 h 457200"/>
              <a:gd name="connsiteX1" fmla="*/ 819150 w 932660"/>
              <a:gd name="connsiteY1" fmla="*/ 0 h 457200"/>
              <a:gd name="connsiteX2" fmla="*/ 895350 w 932660"/>
              <a:gd name="connsiteY2" fmla="*/ 123825 h 457200"/>
              <a:gd name="connsiteX3" fmla="*/ 929536 w 932660"/>
              <a:gd name="connsiteY3" fmla="*/ 181366 h 457200"/>
              <a:gd name="connsiteX4" fmla="*/ 929666 w 932660"/>
              <a:gd name="connsiteY4" fmla="*/ 276225 h 457200"/>
              <a:gd name="connsiteX5" fmla="*/ 916879 w 932660"/>
              <a:gd name="connsiteY5" fmla="*/ 339247 h 457200"/>
              <a:gd name="connsiteX6" fmla="*/ 838200 w 932660"/>
              <a:gd name="connsiteY6" fmla="*/ 457200 h 457200"/>
              <a:gd name="connsiteX7" fmla="*/ 0 w 932660"/>
              <a:gd name="connsiteY7" fmla="*/ 457200 h 457200"/>
              <a:gd name="connsiteX8" fmla="*/ 819150 w 932660"/>
              <a:gd name="connsiteY8" fmla="*/ 0 h 457200"/>
              <a:gd name="connsiteX0" fmla="*/ 819150 w 932660"/>
              <a:gd name="connsiteY0" fmla="*/ 0 h 457200"/>
              <a:gd name="connsiteX1" fmla="*/ 819150 w 932660"/>
              <a:gd name="connsiteY1" fmla="*/ 0 h 457200"/>
              <a:gd name="connsiteX2" fmla="*/ 901613 w 932660"/>
              <a:gd name="connsiteY2" fmla="*/ 123825 h 457200"/>
              <a:gd name="connsiteX3" fmla="*/ 929536 w 932660"/>
              <a:gd name="connsiteY3" fmla="*/ 181366 h 457200"/>
              <a:gd name="connsiteX4" fmla="*/ 929666 w 932660"/>
              <a:gd name="connsiteY4" fmla="*/ 276225 h 457200"/>
              <a:gd name="connsiteX5" fmla="*/ 916879 w 932660"/>
              <a:gd name="connsiteY5" fmla="*/ 339247 h 457200"/>
              <a:gd name="connsiteX6" fmla="*/ 838200 w 932660"/>
              <a:gd name="connsiteY6" fmla="*/ 457200 h 457200"/>
              <a:gd name="connsiteX7" fmla="*/ 0 w 932660"/>
              <a:gd name="connsiteY7" fmla="*/ 457200 h 457200"/>
              <a:gd name="connsiteX8" fmla="*/ 819150 w 932660"/>
              <a:gd name="connsiteY8" fmla="*/ 0 h 457200"/>
              <a:gd name="connsiteX0" fmla="*/ 819150 w 929962"/>
              <a:gd name="connsiteY0" fmla="*/ 0 h 457200"/>
              <a:gd name="connsiteX1" fmla="*/ 819150 w 929962"/>
              <a:gd name="connsiteY1" fmla="*/ 0 h 457200"/>
              <a:gd name="connsiteX2" fmla="*/ 901613 w 929962"/>
              <a:gd name="connsiteY2" fmla="*/ 123825 h 457200"/>
              <a:gd name="connsiteX3" fmla="*/ 923273 w 929962"/>
              <a:gd name="connsiteY3" fmla="*/ 193892 h 457200"/>
              <a:gd name="connsiteX4" fmla="*/ 929666 w 929962"/>
              <a:gd name="connsiteY4" fmla="*/ 276225 h 457200"/>
              <a:gd name="connsiteX5" fmla="*/ 916879 w 929962"/>
              <a:gd name="connsiteY5" fmla="*/ 339247 h 457200"/>
              <a:gd name="connsiteX6" fmla="*/ 838200 w 929962"/>
              <a:gd name="connsiteY6" fmla="*/ 457200 h 457200"/>
              <a:gd name="connsiteX7" fmla="*/ 0 w 929962"/>
              <a:gd name="connsiteY7" fmla="*/ 457200 h 457200"/>
              <a:gd name="connsiteX8" fmla="*/ 819150 w 929962"/>
              <a:gd name="connsiteY8" fmla="*/ 0 h 457200"/>
              <a:gd name="connsiteX0" fmla="*/ 819150 w 929962"/>
              <a:gd name="connsiteY0" fmla="*/ 0 h 457200"/>
              <a:gd name="connsiteX1" fmla="*/ 819150 w 929962"/>
              <a:gd name="connsiteY1" fmla="*/ 0 h 457200"/>
              <a:gd name="connsiteX2" fmla="*/ 901613 w 929962"/>
              <a:gd name="connsiteY2" fmla="*/ 123825 h 457200"/>
              <a:gd name="connsiteX3" fmla="*/ 923273 w 929962"/>
              <a:gd name="connsiteY3" fmla="*/ 193892 h 457200"/>
              <a:gd name="connsiteX4" fmla="*/ 929666 w 929962"/>
              <a:gd name="connsiteY4" fmla="*/ 276225 h 457200"/>
              <a:gd name="connsiteX5" fmla="*/ 916879 w 929962"/>
              <a:gd name="connsiteY5" fmla="*/ 339247 h 457200"/>
              <a:gd name="connsiteX6" fmla="*/ 853858 w 929962"/>
              <a:gd name="connsiteY6" fmla="*/ 457200 h 457200"/>
              <a:gd name="connsiteX7" fmla="*/ 0 w 929962"/>
              <a:gd name="connsiteY7" fmla="*/ 457200 h 457200"/>
              <a:gd name="connsiteX8" fmla="*/ 819150 w 929962"/>
              <a:gd name="connsiteY8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962" h="457200">
                <a:moveTo>
                  <a:pt x="819150" y="0"/>
                </a:moveTo>
                <a:lnTo>
                  <a:pt x="819150" y="0"/>
                </a:lnTo>
                <a:cubicBezTo>
                  <a:pt x="832894" y="20638"/>
                  <a:pt x="879832" y="58483"/>
                  <a:pt x="901613" y="123825"/>
                </a:cubicBezTo>
                <a:cubicBezTo>
                  <a:pt x="915313" y="156662"/>
                  <a:pt x="917554" y="168492"/>
                  <a:pt x="923273" y="193892"/>
                </a:cubicBezTo>
                <a:cubicBezTo>
                  <a:pt x="928992" y="219292"/>
                  <a:pt x="930732" y="251999"/>
                  <a:pt x="929666" y="276225"/>
                </a:cubicBezTo>
                <a:cubicBezTo>
                  <a:pt x="928600" y="300451"/>
                  <a:pt x="929514" y="309085"/>
                  <a:pt x="916879" y="339247"/>
                </a:cubicBezTo>
                <a:cubicBezTo>
                  <a:pt x="904244" y="369409"/>
                  <a:pt x="908077" y="402981"/>
                  <a:pt x="853858" y="457200"/>
                </a:cubicBezTo>
                <a:lnTo>
                  <a:pt x="0" y="457200"/>
                </a:lnTo>
                <a:lnTo>
                  <a:pt x="81915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81000" y="1017081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|AB| = |</a:t>
            </a:r>
            <a:r>
              <a:rPr lang="en-US" sz="3200" dirty="0" smtClean="0"/>
              <a:t>A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0</a:t>
            </a:r>
            <a:r>
              <a:rPr lang="en-US" sz="3200" dirty="0" smtClean="0">
                <a:sym typeface="Symbol"/>
              </a:rPr>
              <a:t>|,</a:t>
            </a:r>
            <a:endParaRPr lang="en-US" sz="32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381000" y="1729361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and |AC| = |</a:t>
            </a:r>
            <a:r>
              <a:rPr lang="en-US" sz="3200" dirty="0" smtClean="0"/>
              <a:t>A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>
                <a:sym typeface="Symbol"/>
              </a:rPr>
              <a:t>|,</a:t>
            </a:r>
            <a:endParaRPr lang="en-US" sz="32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5638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we must give a composition of basic rigid motions that maps </a:t>
            </a:r>
            <a:r>
              <a:rPr lang="en-US" sz="3200" dirty="0" smtClean="0">
                <a:sym typeface="Symbol"/>
              </a:rPr>
              <a:t></a:t>
            </a:r>
            <a:r>
              <a:rPr lang="en-US" sz="3200" dirty="0" smtClean="0"/>
              <a:t>ABC </a:t>
            </a:r>
            <a:r>
              <a:rPr lang="en-US" sz="3200" dirty="0" smtClean="0"/>
              <a:t>exactly </a:t>
            </a:r>
            <a:r>
              <a:rPr lang="en-US" sz="3200" dirty="0" smtClean="0">
                <a:sym typeface="Symbol"/>
              </a:rPr>
              <a:t>onto </a:t>
            </a:r>
            <a:r>
              <a:rPr lang="en-US" sz="3200" dirty="0" smtClean="0">
                <a:sym typeface="Symbol"/>
              </a:rPr>
              <a:t></a:t>
            </a:r>
            <a:r>
              <a:rPr lang="en-US" sz="3200" dirty="0" smtClean="0"/>
              <a:t>A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>
                <a:sym typeface="Symbol"/>
              </a:rPr>
              <a:t>.</a:t>
            </a:r>
            <a:endParaRPr lang="en-US" sz="32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25922" y="4136684"/>
            <a:ext cx="3505199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576272" y="3505200"/>
            <a:ext cx="3505199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16105" y="2871883"/>
            <a:ext cx="2187353" cy="124991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318320" y="3048003"/>
            <a:ext cx="1268334" cy="222821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9824081">
            <a:off x="914400" y="3025422"/>
            <a:ext cx="1783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side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87688" y="4171243"/>
            <a:ext cx="1783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B0F0"/>
                </a:solidFill>
              </a:rPr>
              <a:t>side</a:t>
            </a:r>
            <a:endParaRPr lang="en-US" sz="2400" b="1" i="1" dirty="0">
              <a:solidFill>
                <a:srgbClr val="00B0F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4188178" y="3160888"/>
            <a:ext cx="1783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B0F0"/>
                </a:solidFill>
              </a:rPr>
              <a:t>side</a:t>
            </a:r>
            <a:endParaRPr lang="en-US" sz="2400" b="1" i="1" dirty="0">
              <a:solidFill>
                <a:srgbClr val="00B0F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7998924">
            <a:off x="5480757" y="3855154"/>
            <a:ext cx="1783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side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75727" y="321362"/>
            <a:ext cx="975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Symbol"/>
              </a:rPr>
              <a:t>with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892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68"/>
    </mc:Choice>
    <mc:Fallback xmlns="">
      <p:transition spd="slow" advTm="221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0" grpId="0"/>
      <p:bldP spid="33" grpId="0"/>
      <p:bldP spid="5" grpId="0" animBg="1"/>
      <p:bldP spid="32" grpId="0" animBg="1"/>
      <p:bldP spid="39" grpId="0"/>
      <p:bldP spid="40" grpId="0"/>
      <p:bldP spid="26" grpId="0"/>
      <p:bldP spid="27" grpId="0"/>
      <p:bldP spid="29" grpId="0"/>
      <p:bldP spid="35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716845" y="2871954"/>
            <a:ext cx="3505199" cy="1369578"/>
            <a:chOff x="1155700" y="1587500"/>
            <a:chExt cx="3276600" cy="1280258"/>
          </a:xfrm>
        </p:grpSpPr>
        <p:sp>
          <p:nvSpPr>
            <p:cNvPr id="42" name="Freeform 41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42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 rot="16200000" flipV="1">
            <a:off x="4153911" y="2820411"/>
            <a:ext cx="3505200" cy="1369578"/>
            <a:chOff x="1155700" y="1587500"/>
            <a:chExt cx="3276600" cy="1280258"/>
          </a:xfrm>
        </p:grpSpPr>
        <p:sp>
          <p:nvSpPr>
            <p:cNvPr id="13" name="Freeform 12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304800"/>
                <a:ext cx="82296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We first move vertex A to A</a:t>
                </a:r>
                <a:r>
                  <a:rPr lang="en-US" sz="3200" baseline="-25000" dirty="0" smtClean="0"/>
                  <a:t>0</a:t>
                </a:r>
                <a:r>
                  <a:rPr lang="en-US" sz="3200" dirty="0" smtClean="0"/>
                  <a:t> by a translation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sz="3200" dirty="0" smtClean="0"/>
                  <a:t> along the vector from A to A</a:t>
                </a:r>
                <a:r>
                  <a:rPr lang="en-US" sz="3200" baseline="-25000" dirty="0" smtClean="0"/>
                  <a:t>0</a:t>
                </a:r>
                <a:r>
                  <a:rPr lang="en-US" sz="3200" dirty="0" smtClean="0"/>
                  <a:t> </a:t>
                </a:r>
                <a:endParaRPr lang="en-US" sz="3200" baseline="-25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04800"/>
                <a:ext cx="8229600" cy="1077218"/>
              </a:xfrm>
              <a:prstGeom prst="rect">
                <a:avLst/>
              </a:prstGeom>
              <a:blipFill rotWithShape="1">
                <a:blip r:embed="rId2"/>
                <a:stretch>
                  <a:fillRect l="-1926" t="-6780" b="-17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4000" y="37674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38600" y="39960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463800" y="2514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219700" y="5024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438900" y="2819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295900" y="144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5359401" y="4013200"/>
            <a:ext cx="3505199" cy="1369578"/>
            <a:chOff x="1155700" y="1587500"/>
            <a:chExt cx="3276600" cy="1280258"/>
          </a:xfrm>
        </p:grpSpPr>
        <p:sp>
          <p:nvSpPr>
            <p:cNvPr id="27" name="Freeform 26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" name="Straight Arrow Connector 5"/>
          <p:cNvCxnSpPr>
            <a:endCxn id="27" idx="0"/>
          </p:cNvCxnSpPr>
          <p:nvPr/>
        </p:nvCxnSpPr>
        <p:spPr>
          <a:xfrm>
            <a:off x="762000" y="4114800"/>
            <a:ext cx="4597401" cy="1148316"/>
          </a:xfrm>
          <a:prstGeom prst="straightConnector1">
            <a:avLst/>
          </a:prstGeom>
          <a:ln w="28575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712475" y="2882900"/>
            <a:ext cx="3505199" cy="1369578"/>
            <a:chOff x="1155700" y="1587500"/>
            <a:chExt cx="3276600" cy="1280258"/>
          </a:xfrm>
        </p:grpSpPr>
        <p:sp>
          <p:nvSpPr>
            <p:cNvPr id="45" name="Freeform 44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c 45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1000" y="5629100"/>
                <a:ext cx="82296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sz="2800" dirty="0" smtClean="0"/>
                  <a:t> translates all points in the plane. </a:t>
                </a:r>
                <a:r>
                  <a:rPr lang="en-US" sz="2800" dirty="0"/>
                  <a:t>O</a:t>
                </a:r>
                <a:r>
                  <a:rPr lang="en-US" sz="2800" dirty="0" smtClean="0">
                    <a:sym typeface="Symbol"/>
                  </a:rPr>
                  <a:t>riginal positions are shown with dashed lines and </a:t>
                </a:r>
                <a:r>
                  <a:rPr lang="en-US" sz="2800" dirty="0" smtClean="0"/>
                  <a:t>new positions in red. </a:t>
                </a:r>
                <a:endParaRPr lang="en-US" sz="2800" baseline="-25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629100"/>
                <a:ext cx="822960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556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3"/>
          <p:cNvGrpSpPr/>
          <p:nvPr/>
        </p:nvGrpSpPr>
        <p:grpSpPr>
          <a:xfrm rot="16200000" flipV="1">
            <a:off x="4145671" y="2824527"/>
            <a:ext cx="3505200" cy="1369578"/>
            <a:chOff x="1155700" y="1587500"/>
            <a:chExt cx="3276600" cy="1280258"/>
          </a:xfrm>
        </p:grpSpPr>
        <p:sp>
          <p:nvSpPr>
            <p:cNvPr id="55" name="Freeform 54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Arc 55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904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13"/>
    </mc:Choice>
    <mc:Fallback xmlns="">
      <p:transition spd="slow" advTm="125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93 L 0.50642 0.1667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13" y="837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6200000" flipV="1">
            <a:off x="4153911" y="2820411"/>
            <a:ext cx="3505200" cy="1369578"/>
            <a:chOff x="1155700" y="1587500"/>
            <a:chExt cx="3276600" cy="1280258"/>
          </a:xfrm>
        </p:grpSpPr>
        <p:sp>
          <p:nvSpPr>
            <p:cNvPr id="13" name="Freeform 12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304800"/>
                <a:ext cx="82296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Then we use a rotation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ℛ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3200" dirty="0" smtClean="0"/>
                  <a:t>to bring the horizontal side of the red triangle (which is the translated image of AB by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sz="3200" dirty="0" smtClean="0"/>
                  <a:t>) to A</a:t>
                </a:r>
                <a:r>
                  <a:rPr lang="en-US" sz="3200" baseline="-25000" dirty="0" smtClean="0"/>
                  <a:t>0</a:t>
                </a:r>
                <a:r>
                  <a:rPr lang="en-US" sz="3200" dirty="0" smtClean="0"/>
                  <a:t>B</a:t>
                </a:r>
                <a:r>
                  <a:rPr lang="en-US" sz="3200" baseline="-25000" dirty="0" smtClean="0"/>
                  <a:t>0</a:t>
                </a:r>
                <a:r>
                  <a:rPr lang="en-US" sz="3200" dirty="0" smtClean="0"/>
                  <a:t>. </a:t>
                </a:r>
                <a:endParaRPr lang="en-US" sz="3200" baseline="-25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04800"/>
                <a:ext cx="822960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926" t="-4669" r="-2074" b="-1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254000" y="2514600"/>
            <a:ext cx="4470400" cy="1943100"/>
            <a:chOff x="254000" y="2514600"/>
            <a:chExt cx="4470400" cy="1943100"/>
          </a:xfrm>
        </p:grpSpPr>
        <p:grpSp>
          <p:nvGrpSpPr>
            <p:cNvPr id="11" name="Group 10"/>
            <p:cNvGrpSpPr/>
            <p:nvPr/>
          </p:nvGrpSpPr>
          <p:grpSpPr>
            <a:xfrm>
              <a:off x="725922" y="2882900"/>
              <a:ext cx="3505199" cy="1369578"/>
              <a:chOff x="1155700" y="1587500"/>
              <a:chExt cx="3276600" cy="1280258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1155700" y="1587500"/>
                <a:ext cx="3276600" cy="1168400"/>
              </a:xfrm>
              <a:custGeom>
                <a:avLst/>
                <a:gdLst>
                  <a:gd name="connsiteX0" fmla="*/ 0 w 3276600"/>
                  <a:gd name="connsiteY0" fmla="*/ 1168400 h 1168400"/>
                  <a:gd name="connsiteX1" fmla="*/ 3276600 w 3276600"/>
                  <a:gd name="connsiteY1" fmla="*/ 1168400 h 1168400"/>
                  <a:gd name="connsiteX2" fmla="*/ 2044700 w 3276600"/>
                  <a:gd name="connsiteY2" fmla="*/ 0 h 1168400"/>
                  <a:gd name="connsiteX3" fmla="*/ 0 w 3276600"/>
                  <a:gd name="connsiteY3" fmla="*/ 1168400 h 1168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76600" h="1168400">
                    <a:moveTo>
                      <a:pt x="0" y="1168400"/>
                    </a:moveTo>
                    <a:lnTo>
                      <a:pt x="3276600" y="1168400"/>
                    </a:lnTo>
                    <a:lnTo>
                      <a:pt x="2044700" y="0"/>
                    </a:lnTo>
                    <a:lnTo>
                      <a:pt x="0" y="11684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Arc 9"/>
              <p:cNvSpPr/>
              <p:nvPr/>
            </p:nvSpPr>
            <p:spPr>
              <a:xfrm rot="2395224">
                <a:off x="1419960" y="2258158"/>
                <a:ext cx="609600" cy="609600"/>
              </a:xfrm>
              <a:prstGeom prst="arc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254000" y="37674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39960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63800" y="2514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219700" y="5024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438900" y="2819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295900" y="144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5359401" y="4013200"/>
            <a:ext cx="3505199" cy="1369578"/>
            <a:chOff x="1155700" y="1587500"/>
            <a:chExt cx="3276600" cy="1280258"/>
          </a:xfrm>
        </p:grpSpPr>
        <p:sp>
          <p:nvSpPr>
            <p:cNvPr id="27" name="Freeform 26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 rot="-600000">
            <a:off x="5221415" y="3732814"/>
            <a:ext cx="3505199" cy="1369578"/>
            <a:chOff x="1155700" y="1587500"/>
            <a:chExt cx="3276600" cy="1280258"/>
          </a:xfrm>
        </p:grpSpPr>
        <p:sp>
          <p:nvSpPr>
            <p:cNvPr id="47" name="Freeform 46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Arc 47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 rot="-1200000">
            <a:off x="5031524" y="3466603"/>
            <a:ext cx="3505199" cy="1357396"/>
            <a:chOff x="1158752" y="1598888"/>
            <a:chExt cx="3276600" cy="1268870"/>
          </a:xfrm>
        </p:grpSpPr>
        <p:sp>
          <p:nvSpPr>
            <p:cNvPr id="50" name="Freeform 49"/>
            <p:cNvSpPr/>
            <p:nvPr/>
          </p:nvSpPr>
          <p:spPr>
            <a:xfrm>
              <a:off x="1158752" y="1598888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Arc 50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 rot="-1800000">
            <a:off x="4802215" y="3222702"/>
            <a:ext cx="3505199" cy="1369578"/>
            <a:chOff x="1155700" y="1587500"/>
            <a:chExt cx="3276600" cy="1280258"/>
          </a:xfrm>
        </p:grpSpPr>
        <p:sp>
          <p:nvSpPr>
            <p:cNvPr id="53" name="Freeform 52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 rot="-2400000">
            <a:off x="4583139" y="3026598"/>
            <a:ext cx="3505199" cy="1369578"/>
            <a:chOff x="1155700" y="1587500"/>
            <a:chExt cx="3276600" cy="1280258"/>
          </a:xfrm>
        </p:grpSpPr>
        <p:sp>
          <p:nvSpPr>
            <p:cNvPr id="59" name="Freeform 58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Arc 59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 rot="-3000000">
            <a:off x="4299072" y="2888206"/>
            <a:ext cx="3505199" cy="1369578"/>
            <a:chOff x="1155700" y="1587500"/>
            <a:chExt cx="3276600" cy="1280258"/>
          </a:xfrm>
        </p:grpSpPr>
        <p:sp>
          <p:nvSpPr>
            <p:cNvPr id="62" name="Freeform 61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Arc 62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 rot="-3600000">
            <a:off x="3966818" y="2780069"/>
            <a:ext cx="3505199" cy="1369578"/>
            <a:chOff x="1155700" y="1587500"/>
            <a:chExt cx="3276600" cy="1280258"/>
          </a:xfrm>
        </p:grpSpPr>
        <p:sp>
          <p:nvSpPr>
            <p:cNvPr id="65" name="Freeform 64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Arc 65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 rot="-4200000">
            <a:off x="3675465" y="2744210"/>
            <a:ext cx="3505199" cy="1369578"/>
            <a:chOff x="1155700" y="1587500"/>
            <a:chExt cx="3276600" cy="1280258"/>
          </a:xfrm>
        </p:grpSpPr>
        <p:sp>
          <p:nvSpPr>
            <p:cNvPr id="38" name="Freeform 37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 rot="-4800000">
            <a:off x="3357218" y="2762140"/>
            <a:ext cx="3505199" cy="1369578"/>
            <a:chOff x="1155700" y="1587500"/>
            <a:chExt cx="3276600" cy="1280258"/>
          </a:xfrm>
        </p:grpSpPr>
        <p:sp>
          <p:nvSpPr>
            <p:cNvPr id="41" name="Freeform 40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41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 rot="-5400000">
            <a:off x="3025525" y="2833872"/>
            <a:ext cx="3505199" cy="1369577"/>
            <a:chOff x="1155700" y="1587500"/>
            <a:chExt cx="3276600" cy="1280257"/>
          </a:xfrm>
        </p:grpSpPr>
        <p:sp>
          <p:nvSpPr>
            <p:cNvPr id="44" name="Freeform 43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c 44"/>
            <p:cNvSpPr/>
            <p:nvPr/>
          </p:nvSpPr>
          <p:spPr>
            <a:xfrm rot="2395224">
              <a:off x="1419972" y="2258157"/>
              <a:ext cx="609600" cy="609600"/>
            </a:xfrm>
            <a:prstGeom prst="arc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944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55"/>
    </mc:Choice>
    <mc:Fallback xmlns="">
      <p:transition spd="slow" advTm="119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6200000" flipV="1">
            <a:off x="4153911" y="2812015"/>
            <a:ext cx="3505200" cy="1369578"/>
            <a:chOff x="1155700" y="1587500"/>
            <a:chExt cx="3276600" cy="1280258"/>
          </a:xfrm>
        </p:grpSpPr>
        <p:sp>
          <p:nvSpPr>
            <p:cNvPr id="13" name="Freeform 12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25922" y="2874504"/>
            <a:ext cx="3505199" cy="1369578"/>
            <a:chOff x="1155700" y="1587500"/>
            <a:chExt cx="3276600" cy="1280258"/>
          </a:xfrm>
        </p:grpSpPr>
        <p:sp>
          <p:nvSpPr>
            <p:cNvPr id="4" name="Freeform 3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54000" y="359861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38600" y="398763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463800" y="2506204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219700" y="501633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438900" y="2811004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295900" y="1278984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5359401" y="4004804"/>
            <a:ext cx="3505199" cy="1369578"/>
            <a:chOff x="1155700" y="1587500"/>
            <a:chExt cx="3276600" cy="1280258"/>
          </a:xfrm>
        </p:grpSpPr>
        <p:sp>
          <p:nvSpPr>
            <p:cNvPr id="27" name="Freeform 26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1000" y="345987"/>
                <a:ext cx="82296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ℛ</m:t>
                    </m:r>
                  </m:oMath>
                </a14:m>
                <a:r>
                  <a:rPr lang="en-US" sz="3200" dirty="0" smtClean="0"/>
                  <a:t> maps the translated image of AB exactly onto A</a:t>
                </a:r>
                <a:r>
                  <a:rPr lang="en-US" sz="3200" baseline="-25000" dirty="0" smtClean="0"/>
                  <a:t>0</a:t>
                </a:r>
                <a:r>
                  <a:rPr lang="en-US" sz="3200" dirty="0" smtClean="0"/>
                  <a:t>B</a:t>
                </a:r>
                <a:r>
                  <a:rPr lang="en-US" sz="3200" baseline="-25000" dirty="0" smtClean="0"/>
                  <a:t>0</a:t>
                </a:r>
                <a:r>
                  <a:rPr lang="en-US" sz="3200" dirty="0"/>
                  <a:t> </a:t>
                </a:r>
                <a:r>
                  <a:rPr lang="en-US" sz="3200" dirty="0" smtClean="0"/>
                  <a:t>because </a:t>
                </a:r>
                <a:r>
                  <a:rPr lang="en-US" sz="3200" dirty="0" smtClean="0">
                    <a:sym typeface="Symbol"/>
                  </a:rPr>
                  <a:t>|AB| = |</a:t>
                </a:r>
                <a:r>
                  <a:rPr lang="en-US" sz="3200" dirty="0" smtClean="0"/>
                  <a:t>A</a:t>
                </a:r>
                <a:r>
                  <a:rPr lang="en-US" sz="3200" baseline="-25000" dirty="0" smtClean="0"/>
                  <a:t>0</a:t>
                </a:r>
                <a:r>
                  <a:rPr lang="en-US" sz="3200" dirty="0" smtClean="0"/>
                  <a:t>B</a:t>
                </a:r>
                <a:r>
                  <a:rPr lang="en-US" sz="3200" baseline="-25000" dirty="0" smtClean="0"/>
                  <a:t>0</a:t>
                </a:r>
                <a:r>
                  <a:rPr lang="en-US" sz="3200" dirty="0" smtClean="0">
                    <a:sym typeface="Symbol"/>
                  </a:rPr>
                  <a:t>| and translations preserve length.</a:t>
                </a:r>
                <a:endParaRPr lang="en-US" sz="3200" dirty="0" smtClean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45987"/>
                <a:ext cx="822960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926" t="-4669" r="-889" b="-1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2" name="Group 81"/>
          <p:cNvGrpSpPr/>
          <p:nvPr/>
        </p:nvGrpSpPr>
        <p:grpSpPr>
          <a:xfrm rot="-600000">
            <a:off x="5221415" y="3732814"/>
            <a:ext cx="3505199" cy="1369578"/>
            <a:chOff x="1155700" y="1587500"/>
            <a:chExt cx="3276600" cy="1280258"/>
          </a:xfrm>
        </p:grpSpPr>
        <p:sp>
          <p:nvSpPr>
            <p:cNvPr id="83" name="Freeform 82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Arc 83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 rot="-1200000">
            <a:off x="5031524" y="3466603"/>
            <a:ext cx="3505199" cy="1357396"/>
            <a:chOff x="1158752" y="1598888"/>
            <a:chExt cx="3276600" cy="1268870"/>
          </a:xfrm>
        </p:grpSpPr>
        <p:sp>
          <p:nvSpPr>
            <p:cNvPr id="86" name="Freeform 85"/>
            <p:cNvSpPr/>
            <p:nvPr/>
          </p:nvSpPr>
          <p:spPr>
            <a:xfrm>
              <a:off x="1158752" y="1598888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Arc 86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 rot="-1800000">
            <a:off x="4802215" y="3222702"/>
            <a:ext cx="3505199" cy="1369578"/>
            <a:chOff x="1155700" y="1587500"/>
            <a:chExt cx="3276600" cy="1280258"/>
          </a:xfrm>
        </p:grpSpPr>
        <p:sp>
          <p:nvSpPr>
            <p:cNvPr id="89" name="Freeform 88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Arc 89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 rot="-2400000">
            <a:off x="4583139" y="3026598"/>
            <a:ext cx="3505199" cy="1369578"/>
            <a:chOff x="1155700" y="1587500"/>
            <a:chExt cx="3276600" cy="1280258"/>
          </a:xfrm>
        </p:grpSpPr>
        <p:sp>
          <p:nvSpPr>
            <p:cNvPr id="92" name="Freeform 91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Arc 92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 rot="-3000000">
            <a:off x="4299072" y="2888206"/>
            <a:ext cx="3505199" cy="1369578"/>
            <a:chOff x="1155700" y="1587500"/>
            <a:chExt cx="3276600" cy="1280258"/>
          </a:xfrm>
        </p:grpSpPr>
        <p:sp>
          <p:nvSpPr>
            <p:cNvPr id="95" name="Freeform 94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Arc 95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 rot="-3600000">
            <a:off x="3966818" y="2780069"/>
            <a:ext cx="3505199" cy="1369578"/>
            <a:chOff x="1155700" y="1587500"/>
            <a:chExt cx="3276600" cy="1280258"/>
          </a:xfrm>
        </p:grpSpPr>
        <p:sp>
          <p:nvSpPr>
            <p:cNvPr id="98" name="Freeform 97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Arc 98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 rot="-4200000">
            <a:off x="3675465" y="2744210"/>
            <a:ext cx="3505199" cy="1369578"/>
            <a:chOff x="1155700" y="1587500"/>
            <a:chExt cx="3276600" cy="1280258"/>
          </a:xfrm>
        </p:grpSpPr>
        <p:sp>
          <p:nvSpPr>
            <p:cNvPr id="101" name="Freeform 100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Arc 101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 rot="-4800000">
            <a:off x="3357218" y="2762140"/>
            <a:ext cx="3505199" cy="1369578"/>
            <a:chOff x="1155700" y="1587500"/>
            <a:chExt cx="3276600" cy="1280258"/>
          </a:xfrm>
        </p:grpSpPr>
        <p:sp>
          <p:nvSpPr>
            <p:cNvPr id="104" name="Freeform 103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 rot="-5400000">
            <a:off x="3025525" y="2833872"/>
            <a:ext cx="3505199" cy="1369577"/>
            <a:chOff x="1155700" y="1587500"/>
            <a:chExt cx="3276600" cy="1280257"/>
          </a:xfrm>
        </p:grpSpPr>
        <p:sp>
          <p:nvSpPr>
            <p:cNvPr id="107" name="Freeform 106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Arc 107"/>
            <p:cNvSpPr/>
            <p:nvPr/>
          </p:nvSpPr>
          <p:spPr>
            <a:xfrm rot="2395224">
              <a:off x="1419972" y="2258157"/>
              <a:ext cx="609600" cy="609600"/>
            </a:xfrm>
            <a:prstGeom prst="arc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809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62"/>
    </mc:Choice>
    <mc:Fallback xmlns="">
      <p:transition spd="slow" advTm="109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Now we have two of the red triangle’s vertices coinciding with </a:t>
            </a:r>
            <a:r>
              <a:rPr lang="en-US" sz="3200" dirty="0" smtClean="0"/>
              <a:t>A</a:t>
            </a:r>
            <a:r>
              <a:rPr lang="en-US" sz="3200" baseline="-25000" dirty="0" smtClean="0"/>
              <a:t>0</a:t>
            </a:r>
            <a:r>
              <a:rPr lang="en-US" sz="3200" dirty="0" smtClean="0">
                <a:sym typeface="Symbol"/>
              </a:rPr>
              <a:t> and 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0</a:t>
            </a:r>
            <a:r>
              <a:rPr lang="en-US" sz="3200" dirty="0" smtClean="0">
                <a:sym typeface="Symbol"/>
              </a:rPr>
              <a:t> of </a:t>
            </a:r>
            <a:r>
              <a:rPr lang="en-US" sz="3200" dirty="0" smtClean="0"/>
              <a:t> A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4000" y="2488188"/>
            <a:ext cx="4470400" cy="1943100"/>
            <a:chOff x="254000" y="2514600"/>
            <a:chExt cx="4470400" cy="1943100"/>
          </a:xfrm>
        </p:grpSpPr>
        <p:grpSp>
          <p:nvGrpSpPr>
            <p:cNvPr id="11" name="Group 10"/>
            <p:cNvGrpSpPr/>
            <p:nvPr/>
          </p:nvGrpSpPr>
          <p:grpSpPr>
            <a:xfrm>
              <a:off x="725922" y="2882900"/>
              <a:ext cx="3505199" cy="1369578"/>
              <a:chOff x="1155700" y="1587500"/>
              <a:chExt cx="3276600" cy="1280258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1155700" y="1587500"/>
                <a:ext cx="3276600" cy="1168400"/>
              </a:xfrm>
              <a:custGeom>
                <a:avLst/>
                <a:gdLst>
                  <a:gd name="connsiteX0" fmla="*/ 0 w 3276600"/>
                  <a:gd name="connsiteY0" fmla="*/ 1168400 h 1168400"/>
                  <a:gd name="connsiteX1" fmla="*/ 3276600 w 3276600"/>
                  <a:gd name="connsiteY1" fmla="*/ 1168400 h 1168400"/>
                  <a:gd name="connsiteX2" fmla="*/ 2044700 w 3276600"/>
                  <a:gd name="connsiteY2" fmla="*/ 0 h 1168400"/>
                  <a:gd name="connsiteX3" fmla="*/ 0 w 3276600"/>
                  <a:gd name="connsiteY3" fmla="*/ 1168400 h 1168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76600" h="1168400">
                    <a:moveTo>
                      <a:pt x="0" y="1168400"/>
                    </a:moveTo>
                    <a:lnTo>
                      <a:pt x="3276600" y="1168400"/>
                    </a:lnTo>
                    <a:lnTo>
                      <a:pt x="2044700" y="0"/>
                    </a:lnTo>
                    <a:lnTo>
                      <a:pt x="0" y="11684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Arc 9"/>
              <p:cNvSpPr/>
              <p:nvPr/>
            </p:nvSpPr>
            <p:spPr>
              <a:xfrm rot="2395224">
                <a:off x="1419960" y="2258158"/>
                <a:ext cx="609600" cy="609600"/>
              </a:xfrm>
              <a:prstGeom prst="arc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254000" y="37674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39960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63800" y="2514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 rot="16200000" flipV="1">
            <a:off x="4153911" y="2793999"/>
            <a:ext cx="3505200" cy="1369578"/>
            <a:chOff x="1155700" y="1587500"/>
            <a:chExt cx="3276600" cy="1280258"/>
          </a:xfrm>
        </p:grpSpPr>
        <p:sp>
          <p:nvSpPr>
            <p:cNvPr id="13" name="Freeform 12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219700" y="499832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438900" y="2792988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295900" y="129305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grpSp>
        <p:nvGrpSpPr>
          <p:cNvPr id="19" name="Group 18"/>
          <p:cNvGrpSpPr/>
          <p:nvPr/>
        </p:nvGrpSpPr>
        <p:grpSpPr>
          <a:xfrm rot="16200000">
            <a:off x="3020995" y="2793998"/>
            <a:ext cx="3505199" cy="1369578"/>
            <a:chOff x="1155700" y="1587500"/>
            <a:chExt cx="3276600" cy="1280258"/>
          </a:xfrm>
        </p:grpSpPr>
        <p:sp>
          <p:nvSpPr>
            <p:cNvPr id="20" name="Freeform 19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81000" y="560926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After a reflection of the red triangle across A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B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 the third vertex will exactly coincide with C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.</a:t>
            </a:r>
            <a:endParaRPr lang="en-US" sz="2800" baseline="-25000" dirty="0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5250992" y="1679013"/>
            <a:ext cx="179672" cy="1796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5250992" y="5085348"/>
            <a:ext cx="179672" cy="1796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4031994" y="2950128"/>
            <a:ext cx="179672" cy="1796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20" idx="2"/>
          </p:cNvCxnSpPr>
          <p:nvPr/>
        </p:nvCxnSpPr>
        <p:spPr>
          <a:xfrm flipV="1">
            <a:off x="4088806" y="3036499"/>
            <a:ext cx="2501775" cy="753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35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64"/>
    </mc:Choice>
    <mc:Fallback xmlns="">
      <p:transition spd="slow" advTm="112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300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6" presetClass="entr" presetSubtype="16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600"/>
                            </p:stCondLst>
                            <p:childTnLst>
                              <p:par>
                                <p:cTn id="16" presetID="6" presetClass="entr" presetSubtype="16" repeatCount="2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1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7" grpId="0" animBg="1"/>
      <p:bldP spid="28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25922" y="2902640"/>
            <a:ext cx="3505199" cy="1369578"/>
            <a:chOff x="1155700" y="1587500"/>
            <a:chExt cx="3276600" cy="1280258"/>
          </a:xfrm>
        </p:grpSpPr>
        <p:sp>
          <p:nvSpPr>
            <p:cNvPr id="4" name="Freeform 3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 rot="16200000" flipV="1">
            <a:off x="4153911" y="2840151"/>
            <a:ext cx="3505200" cy="1369578"/>
            <a:chOff x="1155700" y="1587500"/>
            <a:chExt cx="3276600" cy="1280258"/>
          </a:xfrm>
        </p:grpSpPr>
        <p:sp>
          <p:nvSpPr>
            <p:cNvPr id="13" name="Freeform 12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1000" y="304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Can we be sure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this composition of basic rigid motions</a:t>
            </a:r>
            <a:endParaRPr lang="en-US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54000" y="378717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38600" y="401577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463800" y="253434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219700" y="504447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438900" y="283914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295900" y="146754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grpSp>
        <p:nvGrpSpPr>
          <p:cNvPr id="19" name="Group 18"/>
          <p:cNvGrpSpPr/>
          <p:nvPr/>
        </p:nvGrpSpPr>
        <p:grpSpPr>
          <a:xfrm rot="16200000">
            <a:off x="3018802" y="2840150"/>
            <a:ext cx="3505199" cy="1369578"/>
            <a:chOff x="1155700" y="1587500"/>
            <a:chExt cx="3276600" cy="1280258"/>
          </a:xfrm>
        </p:grpSpPr>
        <p:sp>
          <p:nvSpPr>
            <p:cNvPr id="20" name="Freeform 19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81000" y="5645094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takes  C to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</a:t>
            </a:r>
            <a:r>
              <a:rPr lang="en-US" sz="3200" dirty="0" smtClean="0"/>
              <a:t>— and the red triangle with it?</a:t>
            </a:r>
            <a:endParaRPr lang="en-US" sz="32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1970642" y="797243"/>
            <a:ext cx="6357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Symbol"/>
              </a:rPr>
              <a:t>(the </a:t>
            </a:r>
            <a:r>
              <a:rPr lang="en-US" sz="3200" b="1" i="1" dirty="0">
                <a:sym typeface="Symbol"/>
              </a:rPr>
              <a:t>reflection</a:t>
            </a:r>
            <a:r>
              <a:rPr lang="en-US" sz="3200" dirty="0">
                <a:sym typeface="Symbol"/>
              </a:rPr>
              <a:t> of </a:t>
            </a:r>
            <a:r>
              <a:rPr lang="en-US" sz="3200" dirty="0" smtClean="0">
                <a:sym typeface="Symbol"/>
              </a:rPr>
              <a:t>the </a:t>
            </a:r>
            <a:r>
              <a:rPr lang="en-US" sz="3200" b="1" i="1" dirty="0" smtClean="0">
                <a:sym typeface="Symbol"/>
              </a:rPr>
              <a:t>rotation</a:t>
            </a:r>
            <a:r>
              <a:rPr lang="en-US" sz="3200" dirty="0" smtClean="0">
                <a:sym typeface="Symbol"/>
              </a:rPr>
              <a:t> of the</a:t>
            </a:r>
            <a:endParaRPr lang="en-US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81000" y="1345885"/>
            <a:ext cx="32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ym typeface="Symbol"/>
              </a:rPr>
              <a:t>translation</a:t>
            </a:r>
            <a:r>
              <a:rPr lang="en-US" sz="3200" dirty="0">
                <a:sym typeface="Symbol"/>
              </a:rPr>
              <a:t> of </a:t>
            </a:r>
            <a:r>
              <a:rPr lang="en-US" sz="3200" dirty="0" smtClean="0">
                <a:sym typeface="Symbol"/>
              </a:rPr>
              <a:t>the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381000" y="1894525"/>
            <a:ext cx="32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ym typeface="Symbol"/>
              </a:rPr>
              <a:t>image </a:t>
            </a:r>
            <a:r>
              <a:rPr lang="en-US" sz="3200" i="1" dirty="0">
                <a:sym typeface="Symbol"/>
              </a:rPr>
              <a:t>of </a:t>
            </a:r>
            <a:r>
              <a:rPr lang="en-US" sz="3200" i="1" dirty="0"/>
              <a:t>ABC</a:t>
            </a:r>
            <a:r>
              <a:rPr lang="en-US" sz="3200" dirty="0" smtClean="0">
                <a:sym typeface="Symbol"/>
              </a:rPr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886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60"/>
    </mc:Choice>
    <mc:Fallback xmlns="">
      <p:transition spd="slow" advTm="1146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25922" y="2900666"/>
            <a:ext cx="3505199" cy="1369578"/>
            <a:chOff x="1155700" y="1587500"/>
            <a:chExt cx="3276600" cy="1280258"/>
          </a:xfrm>
        </p:grpSpPr>
        <p:sp>
          <p:nvSpPr>
            <p:cNvPr id="4" name="Freeform 3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 rot="16200000" flipV="1">
            <a:off x="4153911" y="2838177"/>
            <a:ext cx="3505200" cy="1369578"/>
            <a:chOff x="1155700" y="1587500"/>
            <a:chExt cx="3276600" cy="1280258"/>
          </a:xfrm>
        </p:grpSpPr>
        <p:sp>
          <p:nvSpPr>
            <p:cNvPr id="13" name="Freeform 12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1000" y="304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Yes! The two marked angles at A</a:t>
            </a:r>
            <a:r>
              <a:rPr lang="en-US" sz="3200" baseline="-25000" dirty="0" smtClean="0"/>
              <a:t>0</a:t>
            </a:r>
            <a:r>
              <a:rPr lang="en-US" sz="3200" dirty="0"/>
              <a:t> </a:t>
            </a:r>
            <a:r>
              <a:rPr lang="en-US" sz="3200" dirty="0" smtClean="0"/>
              <a:t>are equal since basic rigid motions preserve degrees of angles, </a:t>
            </a:r>
            <a:endParaRPr lang="en-US" sz="3200" baseline="-25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54000" y="3785201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38600" y="4013801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463800" y="253236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219700" y="5042501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438900" y="283716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295900" y="1321188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grpSp>
        <p:nvGrpSpPr>
          <p:cNvPr id="19" name="Group 18"/>
          <p:cNvGrpSpPr/>
          <p:nvPr/>
        </p:nvGrpSpPr>
        <p:grpSpPr>
          <a:xfrm rot="16200000">
            <a:off x="3017091" y="2838176"/>
            <a:ext cx="3505199" cy="1369578"/>
            <a:chOff x="1155700" y="1587500"/>
            <a:chExt cx="3276600" cy="1280258"/>
          </a:xfrm>
        </p:grpSpPr>
        <p:sp>
          <p:nvSpPr>
            <p:cNvPr id="20" name="Freeform 19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 rot="5400000" flipH="1">
            <a:off x="4157586" y="2838177"/>
            <a:ext cx="3505199" cy="1369578"/>
            <a:chOff x="1155700" y="1587500"/>
            <a:chExt cx="3276600" cy="1280258"/>
          </a:xfrm>
        </p:grpSpPr>
        <p:sp>
          <p:nvSpPr>
            <p:cNvPr id="31" name="Freeform 30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c 31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81000" y="1289524"/>
            <a:ext cx="38955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and </a:t>
            </a:r>
            <a:r>
              <a:rPr lang="en-US" sz="3200" dirty="0" smtClean="0">
                <a:sym typeface="Symbol"/>
              </a:rPr>
              <a:t>CAB = </a:t>
            </a:r>
            <a:r>
              <a:rPr lang="en-US" sz="3200" dirty="0" smtClean="0"/>
              <a:t> 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A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0 </a:t>
            </a:r>
            <a:r>
              <a:rPr lang="en-US" sz="3200" dirty="0" smtClean="0"/>
              <a:t>is given by hypothesis.</a:t>
            </a:r>
            <a:endParaRPr lang="en-US" sz="3200" baseline="-25000" dirty="0" smtClean="0"/>
          </a:p>
        </p:txBody>
      </p:sp>
      <p:grpSp>
        <p:nvGrpSpPr>
          <p:cNvPr id="26" name="Group 25"/>
          <p:cNvGrpSpPr/>
          <p:nvPr/>
        </p:nvGrpSpPr>
        <p:grpSpPr>
          <a:xfrm rot="16200000">
            <a:off x="3100169" y="2932012"/>
            <a:ext cx="3505199" cy="1206998"/>
            <a:chOff x="1155700" y="1587500"/>
            <a:chExt cx="3276600" cy="1280258"/>
          </a:xfrm>
        </p:grpSpPr>
        <p:sp>
          <p:nvSpPr>
            <p:cNvPr id="27" name="Freeform 26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 rot="5400000" flipH="1">
            <a:off x="4086919" y="2939784"/>
            <a:ext cx="3505199" cy="1206998"/>
            <a:chOff x="1155700" y="1587500"/>
            <a:chExt cx="3276600" cy="1280258"/>
          </a:xfrm>
        </p:grpSpPr>
        <p:sp>
          <p:nvSpPr>
            <p:cNvPr id="34" name="Freeform 33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 rot="16200000">
            <a:off x="3164716" y="3030632"/>
            <a:ext cx="3506984" cy="1015144"/>
            <a:chOff x="1154026" y="1587500"/>
            <a:chExt cx="3278274" cy="1280258"/>
          </a:xfrm>
        </p:grpSpPr>
        <p:sp>
          <p:nvSpPr>
            <p:cNvPr id="38" name="Freeform 37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 rot="5400000" flipH="1">
            <a:off x="4016385" y="3019862"/>
            <a:ext cx="3505199" cy="1015144"/>
            <a:chOff x="1155700" y="1587500"/>
            <a:chExt cx="3276600" cy="1280258"/>
          </a:xfrm>
        </p:grpSpPr>
        <p:sp>
          <p:nvSpPr>
            <p:cNvPr id="41" name="Freeform 40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41"/>
            <p:cNvSpPr/>
            <p:nvPr/>
          </p:nvSpPr>
          <p:spPr>
            <a:xfrm rot="2395224">
              <a:off x="1419960" y="2258158"/>
              <a:ext cx="609600" cy="609600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 rot="16200000">
            <a:off x="3229739" y="3161038"/>
            <a:ext cx="3506984" cy="736394"/>
            <a:chOff x="1154026" y="1587500"/>
            <a:chExt cx="3278274" cy="1184224"/>
          </a:xfrm>
        </p:grpSpPr>
        <p:sp>
          <p:nvSpPr>
            <p:cNvPr id="45" name="Freeform 44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 rot="5400000" flipH="1">
            <a:off x="3952313" y="3162826"/>
            <a:ext cx="3506984" cy="736394"/>
            <a:chOff x="1154026" y="1587500"/>
            <a:chExt cx="3278274" cy="1184224"/>
          </a:xfrm>
        </p:grpSpPr>
        <p:sp>
          <p:nvSpPr>
            <p:cNvPr id="49" name="Freeform 48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 rot="16200000">
            <a:off x="3327450" y="3269507"/>
            <a:ext cx="3506984" cy="523032"/>
            <a:chOff x="1154026" y="1587500"/>
            <a:chExt cx="3278274" cy="1184224"/>
          </a:xfrm>
        </p:grpSpPr>
        <p:sp>
          <p:nvSpPr>
            <p:cNvPr id="52" name="Freeform 51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 rot="5400000" flipH="1">
            <a:off x="3844723" y="3270396"/>
            <a:ext cx="3506984" cy="523032"/>
            <a:chOff x="1154026" y="1587500"/>
            <a:chExt cx="3278274" cy="1184224"/>
          </a:xfrm>
        </p:grpSpPr>
        <p:sp>
          <p:nvSpPr>
            <p:cNvPr id="55" name="Freeform 54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 rot="16200000">
            <a:off x="3430541" y="3374386"/>
            <a:ext cx="3506984" cy="320425"/>
            <a:chOff x="1154026" y="1587500"/>
            <a:chExt cx="3278274" cy="1184224"/>
          </a:xfrm>
        </p:grpSpPr>
        <p:sp>
          <p:nvSpPr>
            <p:cNvPr id="58" name="Freeform 57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 rot="5400000" flipH="1">
            <a:off x="3744311" y="3374386"/>
            <a:ext cx="3506984" cy="320425"/>
            <a:chOff x="1154026" y="1587500"/>
            <a:chExt cx="3278274" cy="1184224"/>
          </a:xfrm>
        </p:grpSpPr>
        <p:sp>
          <p:nvSpPr>
            <p:cNvPr id="61" name="Freeform 60"/>
            <p:cNvSpPr/>
            <p:nvPr/>
          </p:nvSpPr>
          <p:spPr>
            <a:xfrm>
              <a:off x="1155700" y="1587500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154026" y="1603324"/>
              <a:ext cx="3276600" cy="1168400"/>
            </a:xfrm>
            <a:custGeom>
              <a:avLst/>
              <a:gdLst>
                <a:gd name="connsiteX0" fmla="*/ 0 w 3276600"/>
                <a:gd name="connsiteY0" fmla="*/ 1168400 h 1168400"/>
                <a:gd name="connsiteX1" fmla="*/ 3276600 w 3276600"/>
                <a:gd name="connsiteY1" fmla="*/ 1168400 h 1168400"/>
                <a:gd name="connsiteX2" fmla="*/ 2044700 w 3276600"/>
                <a:gd name="connsiteY2" fmla="*/ 0 h 1168400"/>
                <a:gd name="connsiteX3" fmla="*/ 0 w 3276600"/>
                <a:gd name="connsiteY3" fmla="*/ 1168400 h 116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0" h="1168400">
                  <a:moveTo>
                    <a:pt x="0" y="1168400"/>
                  </a:moveTo>
                  <a:lnTo>
                    <a:pt x="3276600" y="1168400"/>
                  </a:lnTo>
                  <a:lnTo>
                    <a:pt x="2044700" y="0"/>
                  </a:lnTo>
                  <a:lnTo>
                    <a:pt x="0" y="11684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5343896" y="1769423"/>
            <a:ext cx="0" cy="35269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81000" y="5645094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A reflection across </a:t>
            </a:r>
            <a:r>
              <a:rPr lang="en-US" sz="3200" dirty="0" smtClean="0"/>
              <a:t>A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does take </a:t>
            </a:r>
            <a:r>
              <a:rPr lang="en-US" sz="3200" dirty="0" smtClean="0">
                <a:sym typeface="Symbol"/>
              </a:rPr>
              <a:t>C to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</a:t>
            </a:r>
            <a:br>
              <a:rPr lang="en-US" sz="3200" baseline="-25000" dirty="0" smtClean="0"/>
            </a:br>
            <a:r>
              <a:rPr lang="en-US" sz="3200" dirty="0" smtClean="0"/>
              <a:t>— and the red triangle with it!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164049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61"/>
    </mc:Choice>
    <mc:Fallback xmlns="">
      <p:transition spd="slow" advTm="139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2572</TotalTime>
  <Words>447</Words>
  <Application>Microsoft Office PowerPoint</Application>
  <PresentationFormat>On-screen Show (4:3)</PresentationFormat>
  <Paragraphs>113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Side-Angle-Side Congruence  by basic rigid motions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SOESD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Congruence by S.A.S.</dc:title>
  <dc:creator>Staff</dc:creator>
  <cp:lastModifiedBy>Staff</cp:lastModifiedBy>
  <cp:revision>174</cp:revision>
  <dcterms:created xsi:type="dcterms:W3CDTF">2012-02-21T01:15:27Z</dcterms:created>
  <dcterms:modified xsi:type="dcterms:W3CDTF">2012-02-28T20:33:26Z</dcterms:modified>
</cp:coreProperties>
</file>