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79" r:id="rId3"/>
    <p:sldId id="266" r:id="rId4"/>
    <p:sldId id="282" r:id="rId5"/>
    <p:sldId id="285" r:id="rId6"/>
    <p:sldId id="283" r:id="rId7"/>
    <p:sldId id="284" r:id="rId8"/>
    <p:sldId id="274" r:id="rId9"/>
    <p:sldId id="275" r:id="rId10"/>
    <p:sldId id="263" r:id="rId11"/>
    <p:sldId id="257" r:id="rId12"/>
    <p:sldId id="262" r:id="rId13"/>
    <p:sldId id="264" r:id="rId14"/>
    <p:sldId id="265" r:id="rId15"/>
    <p:sldId id="267" r:id="rId16"/>
    <p:sldId id="268" r:id="rId17"/>
    <p:sldId id="272" r:id="rId18"/>
    <p:sldId id="258" r:id="rId19"/>
    <p:sldId id="278" r:id="rId20"/>
    <p:sldId id="260" r:id="rId21"/>
    <p:sldId id="261" r:id="rId22"/>
    <p:sldId id="277" r:id="rId23"/>
    <p:sldId id="269" r:id="rId24"/>
    <p:sldId id="271" r:id="rId25"/>
    <p:sldId id="281" r:id="rId26"/>
    <p:sldId id="286" r:id="rId27"/>
    <p:sldId id="287" r:id="rId28"/>
    <p:sldId id="288" r:id="rId29"/>
    <p:sldId id="290" r:id="rId30"/>
    <p:sldId id="270" r:id="rId31"/>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autoAdjust="0"/>
  </p:normalViewPr>
  <p:slideViewPr>
    <p:cSldViewPr snapToGrid="0">
      <p:cViewPr varScale="1">
        <p:scale>
          <a:sx n="123" d="100"/>
          <a:sy n="123" d="100"/>
        </p:scale>
        <p:origin x="114" y="120"/>
      </p:cViewPr>
      <p:guideLst/>
    </p:cSldViewPr>
  </p:slideViewPr>
  <p:outlineViewPr>
    <p:cViewPr>
      <p:scale>
        <a:sx n="33" d="100"/>
        <a:sy n="33" d="100"/>
      </p:scale>
      <p:origin x="0" y="-3660"/>
    </p:cViewPr>
  </p:outlineViewPr>
  <p:notesTextViewPr>
    <p:cViewPr>
      <p:scale>
        <a:sx n="1" d="1"/>
        <a:sy n="1" d="1"/>
      </p:scale>
      <p:origin x="0" y="0"/>
    </p:cViewPr>
  </p:notesTextViewPr>
  <p:notesViewPr>
    <p:cSldViewPr snapToGrid="0">
      <p:cViewPr>
        <p:scale>
          <a:sx n="120" d="100"/>
          <a:sy n="120" d="100"/>
        </p:scale>
        <p:origin x="536" y="-43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29C5779-0B8D-4356-A846-8B26FB8FB235}" type="datetimeFigureOut">
              <a:rPr lang="en-US" smtClean="0"/>
              <a:t>11/6/2019</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36896F6B-65FD-4CA8-84E1-9C0AF2289E5F}" type="slidenum">
              <a:rPr lang="en-US" smtClean="0"/>
              <a:t>‹#›</a:t>
            </a:fld>
            <a:endParaRPr lang="en-US"/>
          </a:p>
        </p:txBody>
      </p:sp>
    </p:spTree>
    <p:extLst>
      <p:ext uri="{BB962C8B-B14F-4D97-AF65-F5344CB8AC3E}">
        <p14:creationId xmlns:p14="http://schemas.microsoft.com/office/powerpoint/2010/main" val="3346706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96F6B-65FD-4CA8-84E1-9C0AF2289E5F}" type="slidenum">
              <a:rPr lang="en-US" smtClean="0"/>
              <a:t>1</a:t>
            </a:fld>
            <a:endParaRPr lang="en-US"/>
          </a:p>
        </p:txBody>
      </p:sp>
    </p:spTree>
    <p:extLst>
      <p:ext uri="{BB962C8B-B14F-4D97-AF65-F5344CB8AC3E}">
        <p14:creationId xmlns:p14="http://schemas.microsoft.com/office/powerpoint/2010/main" val="858275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Chart:	Family income for families with children 3-5</a:t>
            </a:r>
          </a:p>
          <a:p>
            <a:r>
              <a:rPr lang="en-US" dirty="0"/>
              <a:t>	</a:t>
            </a:r>
            <a:r>
              <a:rPr lang="en-US" dirty="0" smtClean="0"/>
              <a:t>53% of families in Jackson and 55% in Jo Co are below 200% FPL.</a:t>
            </a:r>
          </a:p>
          <a:p>
            <a:endParaRPr lang="en-US" dirty="0"/>
          </a:p>
          <a:p>
            <a:r>
              <a:rPr lang="en-US" dirty="0" smtClean="0"/>
              <a:t>Bottom Chart: Public-Funded Slots for 3-5:</a:t>
            </a:r>
          </a:p>
          <a:p>
            <a:r>
              <a:rPr lang="en-US" dirty="0"/>
              <a:t>	</a:t>
            </a:r>
            <a:r>
              <a:rPr lang="en-US" dirty="0" smtClean="0"/>
              <a:t>Only 18% of those in Jackson and 21% of those in Josephine have 	access to public-funded slots.</a:t>
            </a:r>
          </a:p>
          <a:p>
            <a:r>
              <a:rPr lang="en-US" dirty="0"/>
              <a:t>	</a:t>
            </a:r>
            <a:r>
              <a:rPr lang="en-US" dirty="0" smtClean="0"/>
              <a:t>33% of Jackson and 40% of Josephine between 0-100% FPL have access.</a:t>
            </a:r>
          </a:p>
          <a:p>
            <a:r>
              <a:rPr lang="en-US" dirty="0"/>
              <a:t>	</a:t>
            </a:r>
            <a:r>
              <a:rPr lang="en-US" b="1" dirty="0" smtClean="0"/>
              <a:t>This number drops significantly for those between 101-200%: 4% in 	Jackson and 6% in Josephine.</a:t>
            </a:r>
          </a:p>
          <a:p>
            <a:r>
              <a:rPr lang="en-US" dirty="0" smtClean="0"/>
              <a:t>Questions:</a:t>
            </a:r>
          </a:p>
          <a:p>
            <a:r>
              <a:rPr lang="en-US" dirty="0"/>
              <a:t>•	What surprises you?</a:t>
            </a:r>
          </a:p>
          <a:p>
            <a:r>
              <a:rPr lang="en-US" dirty="0" smtClean="0"/>
              <a:t>•</a:t>
            </a:r>
            <a:r>
              <a:rPr lang="en-US" dirty="0"/>
              <a:t>	</a:t>
            </a:r>
            <a:r>
              <a:rPr lang="en-US" dirty="0" smtClean="0"/>
              <a:t>What disparities do you see?</a:t>
            </a:r>
            <a:endParaRPr lang="en-US" dirty="0"/>
          </a:p>
          <a:p>
            <a:r>
              <a:rPr lang="en-US" dirty="0" smtClean="0"/>
              <a:t>•</a:t>
            </a:r>
            <a:r>
              <a:rPr lang="en-US" dirty="0"/>
              <a:t>	What other questions do you have?</a:t>
            </a:r>
          </a:p>
          <a:p>
            <a:endParaRPr lang="en-US" dirty="0"/>
          </a:p>
        </p:txBody>
      </p:sp>
      <p:sp>
        <p:nvSpPr>
          <p:cNvPr id="4" name="Slide Number Placeholder 3"/>
          <p:cNvSpPr>
            <a:spLocks noGrp="1"/>
          </p:cNvSpPr>
          <p:nvPr>
            <p:ph type="sldNum" sz="quarter" idx="10"/>
          </p:nvPr>
        </p:nvSpPr>
        <p:spPr/>
        <p:txBody>
          <a:bodyPr/>
          <a:lstStyle/>
          <a:p>
            <a:fld id="{36896F6B-65FD-4CA8-84E1-9C0AF2289E5F}" type="slidenum">
              <a:rPr lang="en-US" smtClean="0"/>
              <a:t>14</a:t>
            </a:fld>
            <a:endParaRPr lang="en-US"/>
          </a:p>
        </p:txBody>
      </p:sp>
    </p:spTree>
    <p:extLst>
      <p:ext uri="{BB962C8B-B14F-4D97-AF65-F5344CB8AC3E}">
        <p14:creationId xmlns:p14="http://schemas.microsoft.com/office/powerpoint/2010/main" val="1455156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Chart: Shows the numbers served in different public programs. The majority of families are served by Head Start; fewer served by PSP.</a:t>
            </a:r>
          </a:p>
          <a:p>
            <a:endParaRPr lang="en-US" dirty="0"/>
          </a:p>
          <a:p>
            <a:r>
              <a:rPr lang="en-US" dirty="0" smtClean="0"/>
              <a:t>Bottom Chart: 	Shows how many income-eligible children are being served each and 	our county ranking. </a:t>
            </a:r>
          </a:p>
          <a:p>
            <a:r>
              <a:rPr lang="en-US" dirty="0"/>
              <a:t>	</a:t>
            </a:r>
            <a:r>
              <a:rPr lang="en-US" dirty="0" smtClean="0"/>
              <a:t>4% of eligible children are served by PSP.</a:t>
            </a:r>
          </a:p>
          <a:p>
            <a:r>
              <a:rPr lang="en-US" dirty="0"/>
              <a:t>	</a:t>
            </a:r>
            <a:r>
              <a:rPr lang="en-US" dirty="0" smtClean="0"/>
              <a:t>19% of eligible children are served by Head Start.</a:t>
            </a:r>
          </a:p>
          <a:p>
            <a:endParaRPr lang="en-US" dirty="0"/>
          </a:p>
          <a:p>
            <a:r>
              <a:rPr lang="en-US" dirty="0" smtClean="0"/>
              <a:t>Questions:</a:t>
            </a:r>
          </a:p>
          <a:p>
            <a:r>
              <a:rPr lang="en-US" dirty="0"/>
              <a:t>•	What surprises you?</a:t>
            </a:r>
          </a:p>
          <a:p>
            <a:r>
              <a:rPr lang="en-US" dirty="0" smtClean="0"/>
              <a:t>•</a:t>
            </a:r>
            <a:r>
              <a:rPr lang="en-US" dirty="0"/>
              <a:t>	</a:t>
            </a:r>
            <a:r>
              <a:rPr lang="en-US" dirty="0" smtClean="0"/>
              <a:t>What disparities do you see?</a:t>
            </a:r>
          </a:p>
          <a:p>
            <a:r>
              <a:rPr lang="en-US" dirty="0" smtClean="0"/>
              <a:t>•</a:t>
            </a:r>
            <a:r>
              <a:rPr lang="en-US" dirty="0"/>
              <a:t>	What other questions do you have?</a:t>
            </a:r>
          </a:p>
          <a:p>
            <a:endParaRPr lang="en-US" dirty="0"/>
          </a:p>
        </p:txBody>
      </p:sp>
      <p:sp>
        <p:nvSpPr>
          <p:cNvPr id="4" name="Slide Number Placeholder 3"/>
          <p:cNvSpPr>
            <a:spLocks noGrp="1"/>
          </p:cNvSpPr>
          <p:nvPr>
            <p:ph type="sldNum" sz="quarter" idx="10"/>
          </p:nvPr>
        </p:nvSpPr>
        <p:spPr/>
        <p:txBody>
          <a:bodyPr/>
          <a:lstStyle/>
          <a:p>
            <a:fld id="{36896F6B-65FD-4CA8-84E1-9C0AF2289E5F}" type="slidenum">
              <a:rPr lang="en-US" smtClean="0"/>
              <a:t>15</a:t>
            </a:fld>
            <a:endParaRPr lang="en-US"/>
          </a:p>
        </p:txBody>
      </p:sp>
    </p:spTree>
    <p:extLst>
      <p:ext uri="{BB962C8B-B14F-4D97-AF65-F5344CB8AC3E}">
        <p14:creationId xmlns:p14="http://schemas.microsoft.com/office/powerpoint/2010/main" val="3025893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Chart on Left: Race/ethnicity percentages for children 0-18 for each county</a:t>
            </a:r>
          </a:p>
          <a:p>
            <a:endParaRPr lang="en-US" dirty="0"/>
          </a:p>
          <a:p>
            <a:r>
              <a:rPr lang="en-US" dirty="0" smtClean="0"/>
              <a:t>Chart on Right: Race/ethnicity of children in public preschool programs</a:t>
            </a:r>
          </a:p>
          <a:p>
            <a:endParaRPr lang="en-US" dirty="0"/>
          </a:p>
          <a:p>
            <a:r>
              <a:rPr lang="en-US" dirty="0" smtClean="0"/>
              <a:t>Questions:</a:t>
            </a:r>
          </a:p>
          <a:p>
            <a:r>
              <a:rPr lang="en-US" dirty="0"/>
              <a:t>•	What surprises you about this data</a:t>
            </a:r>
            <a:r>
              <a:rPr lang="en-US" dirty="0" smtClean="0"/>
              <a:t>?</a:t>
            </a:r>
            <a:endParaRPr lang="en-US" dirty="0"/>
          </a:p>
          <a:p>
            <a:r>
              <a:rPr lang="en-US" dirty="0"/>
              <a:t>•	</a:t>
            </a:r>
            <a:r>
              <a:rPr lang="en-US" dirty="0" smtClean="0"/>
              <a:t>What disparities do you see?</a:t>
            </a:r>
            <a:endParaRPr lang="en-US" dirty="0"/>
          </a:p>
          <a:p>
            <a:r>
              <a:rPr lang="en-US" dirty="0"/>
              <a:t>•	What other questions do you have?</a:t>
            </a:r>
          </a:p>
          <a:p>
            <a:endParaRPr lang="en-US" dirty="0" smtClean="0"/>
          </a:p>
          <a:p>
            <a:endParaRPr lang="en-US" dirty="0" smtClean="0"/>
          </a:p>
          <a:p>
            <a:r>
              <a:rPr lang="en-US" dirty="0"/>
              <a:t>	</a:t>
            </a:r>
            <a:endParaRPr lang="en-US" dirty="0" smtClean="0"/>
          </a:p>
          <a:p>
            <a:endParaRPr lang="en-US" dirty="0"/>
          </a:p>
        </p:txBody>
      </p:sp>
      <p:sp>
        <p:nvSpPr>
          <p:cNvPr id="4" name="Slide Number Placeholder 3"/>
          <p:cNvSpPr>
            <a:spLocks noGrp="1"/>
          </p:cNvSpPr>
          <p:nvPr>
            <p:ph type="sldNum" sz="quarter" idx="10"/>
          </p:nvPr>
        </p:nvSpPr>
        <p:spPr/>
        <p:txBody>
          <a:bodyPr/>
          <a:lstStyle/>
          <a:p>
            <a:fld id="{36896F6B-65FD-4CA8-84E1-9C0AF2289E5F}" type="slidenum">
              <a:rPr lang="en-US" smtClean="0"/>
              <a:t>16</a:t>
            </a:fld>
            <a:endParaRPr lang="en-US"/>
          </a:p>
        </p:txBody>
      </p:sp>
    </p:spTree>
    <p:extLst>
      <p:ext uri="{BB962C8B-B14F-4D97-AF65-F5344CB8AC3E}">
        <p14:creationId xmlns:p14="http://schemas.microsoft.com/office/powerpoint/2010/main" val="3443955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Chart:	Number and Percentage of children ages 5-17 who do not have English 	as their home language.</a:t>
            </a:r>
          </a:p>
          <a:p>
            <a:r>
              <a:rPr lang="en-US" dirty="0"/>
              <a:t>	</a:t>
            </a:r>
            <a:r>
              <a:rPr lang="en-US" dirty="0" smtClean="0"/>
              <a:t>Jackson in twice the percentage as Josephine and has MH risk 	compared to L risk in Josephine.</a:t>
            </a:r>
          </a:p>
          <a:p>
            <a:endParaRPr lang="en-US" dirty="0"/>
          </a:p>
          <a:p>
            <a:r>
              <a:rPr lang="en-US" dirty="0" smtClean="0"/>
              <a:t>Bottom Chart:	Of those children who speak a language other than English as their 	home language, the breakdown of top languages spoken.</a:t>
            </a:r>
          </a:p>
          <a:p>
            <a:r>
              <a:rPr lang="en-US" dirty="0"/>
              <a:t>	</a:t>
            </a:r>
            <a:r>
              <a:rPr lang="en-US" dirty="0" smtClean="0"/>
              <a:t>Not a surprise, that Spanish has the largest percentage.</a:t>
            </a:r>
          </a:p>
          <a:p>
            <a:endParaRPr lang="en-US" dirty="0"/>
          </a:p>
          <a:p>
            <a:endParaRPr lang="en-US" dirty="0"/>
          </a:p>
        </p:txBody>
      </p:sp>
      <p:sp>
        <p:nvSpPr>
          <p:cNvPr id="4" name="Slide Number Placeholder 3"/>
          <p:cNvSpPr>
            <a:spLocks noGrp="1"/>
          </p:cNvSpPr>
          <p:nvPr>
            <p:ph type="sldNum" sz="quarter" idx="10"/>
          </p:nvPr>
        </p:nvSpPr>
        <p:spPr/>
        <p:txBody>
          <a:bodyPr/>
          <a:lstStyle/>
          <a:p>
            <a:fld id="{36896F6B-65FD-4CA8-84E1-9C0AF2289E5F}" type="slidenum">
              <a:rPr lang="en-US" smtClean="0"/>
              <a:t>17</a:t>
            </a:fld>
            <a:endParaRPr lang="en-US"/>
          </a:p>
        </p:txBody>
      </p:sp>
    </p:spTree>
    <p:extLst>
      <p:ext uri="{BB962C8B-B14F-4D97-AF65-F5344CB8AC3E}">
        <p14:creationId xmlns:p14="http://schemas.microsoft.com/office/powerpoint/2010/main" val="3558743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Chart:	The number and percentages of primary languages of children in public 	preschool programs.</a:t>
            </a:r>
          </a:p>
          <a:p>
            <a:r>
              <a:rPr lang="en-US" dirty="0"/>
              <a:t>	</a:t>
            </a:r>
            <a:r>
              <a:rPr lang="en-US" dirty="0" smtClean="0"/>
              <a:t>Jackson Co PSP: 55% of children speak English; 45% of children speak 	Spanish</a:t>
            </a:r>
          </a:p>
          <a:p>
            <a:r>
              <a:rPr lang="en-US" dirty="0"/>
              <a:t>	</a:t>
            </a:r>
            <a:r>
              <a:rPr lang="en-US" dirty="0" smtClean="0"/>
              <a:t>Jo Co PSP: 93% speak English and 11% speak other (not Spanish)</a:t>
            </a:r>
          </a:p>
          <a:p>
            <a:r>
              <a:rPr lang="en-US" dirty="0"/>
              <a:t>	</a:t>
            </a:r>
            <a:r>
              <a:rPr lang="en-US" dirty="0" smtClean="0"/>
              <a:t>Jackson/Josephine HS: 91% speak English; 9% Spanish; 1% other</a:t>
            </a:r>
          </a:p>
          <a:p>
            <a:endParaRPr lang="en-US" dirty="0"/>
          </a:p>
          <a:p>
            <a:endParaRPr lang="en-US" dirty="0" smtClean="0"/>
          </a:p>
          <a:p>
            <a:r>
              <a:rPr lang="en-US" dirty="0" smtClean="0"/>
              <a:t>Questions</a:t>
            </a:r>
            <a:r>
              <a:rPr lang="en-US" dirty="0"/>
              <a:t>:</a:t>
            </a:r>
          </a:p>
          <a:p>
            <a:r>
              <a:rPr lang="en-US" dirty="0"/>
              <a:t>•	What surprises you?</a:t>
            </a:r>
          </a:p>
          <a:p>
            <a:r>
              <a:rPr lang="en-US" dirty="0"/>
              <a:t>•	</a:t>
            </a:r>
            <a:r>
              <a:rPr lang="en-US" dirty="0" smtClean="0"/>
              <a:t>What disparities do you see?</a:t>
            </a:r>
            <a:endParaRPr lang="en-US" dirty="0"/>
          </a:p>
          <a:p>
            <a:r>
              <a:rPr lang="en-US" dirty="0"/>
              <a:t>•	What other questions do you have?</a:t>
            </a:r>
          </a:p>
          <a:p>
            <a:endParaRPr lang="en-US" dirty="0"/>
          </a:p>
        </p:txBody>
      </p:sp>
      <p:sp>
        <p:nvSpPr>
          <p:cNvPr id="4" name="Slide Number Placeholder 3"/>
          <p:cNvSpPr>
            <a:spLocks noGrp="1"/>
          </p:cNvSpPr>
          <p:nvPr>
            <p:ph type="sldNum" sz="quarter" idx="10"/>
          </p:nvPr>
        </p:nvSpPr>
        <p:spPr/>
        <p:txBody>
          <a:bodyPr/>
          <a:lstStyle/>
          <a:p>
            <a:fld id="{36896F6B-65FD-4CA8-84E1-9C0AF2289E5F}" type="slidenum">
              <a:rPr lang="en-US" smtClean="0"/>
              <a:t>18</a:t>
            </a:fld>
            <a:endParaRPr lang="en-US"/>
          </a:p>
        </p:txBody>
      </p:sp>
    </p:spTree>
    <p:extLst>
      <p:ext uri="{BB962C8B-B14F-4D97-AF65-F5344CB8AC3E}">
        <p14:creationId xmlns:p14="http://schemas.microsoft.com/office/powerpoint/2010/main" val="42529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accessing EI/ECSE services with reach ranking for each county.</a:t>
            </a:r>
          </a:p>
          <a:p>
            <a:r>
              <a:rPr lang="en-US" dirty="0" smtClean="0"/>
              <a:t>895 children 0-5 with disabilities being served in our region. </a:t>
            </a:r>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36896F6B-65FD-4CA8-84E1-9C0AF2289E5F}" type="slidenum">
              <a:rPr lang="en-US" smtClean="0"/>
              <a:t>19</a:t>
            </a:fld>
            <a:endParaRPr lang="en-US"/>
          </a:p>
        </p:txBody>
      </p:sp>
    </p:spTree>
    <p:extLst>
      <p:ext uri="{BB962C8B-B14F-4D97-AF65-F5344CB8AC3E}">
        <p14:creationId xmlns:p14="http://schemas.microsoft.com/office/powerpoint/2010/main" val="3478875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with a disability being served in public-funded programs.</a:t>
            </a:r>
          </a:p>
          <a:p>
            <a:r>
              <a:rPr lang="en-US" dirty="0" smtClean="0"/>
              <a:t>Of the 1,569 being served, only 124 (10.8%) have a disability, compared to 547 children 3-5 in ECSE in our region (previous slide) who have been identified with a disability.  </a:t>
            </a:r>
          </a:p>
          <a:p>
            <a:endParaRPr lang="en-US" dirty="0"/>
          </a:p>
          <a:p>
            <a:endParaRPr lang="en-US" dirty="0" smtClean="0"/>
          </a:p>
          <a:p>
            <a:endParaRPr lang="en-US" dirty="0"/>
          </a:p>
          <a:p>
            <a:r>
              <a:rPr lang="en-US" dirty="0"/>
              <a:t>Questions:</a:t>
            </a:r>
          </a:p>
          <a:p>
            <a:r>
              <a:rPr lang="en-US" dirty="0"/>
              <a:t>•	What surprises you</a:t>
            </a:r>
            <a:r>
              <a:rPr lang="en-US" dirty="0" smtClean="0"/>
              <a:t>?</a:t>
            </a:r>
          </a:p>
          <a:p>
            <a:r>
              <a:rPr lang="en-US" dirty="0" smtClean="0"/>
              <a:t>	What disparities do you see?</a:t>
            </a:r>
          </a:p>
          <a:p>
            <a:r>
              <a:rPr lang="en-US" dirty="0" smtClean="0"/>
              <a:t>•</a:t>
            </a:r>
            <a:r>
              <a:rPr lang="en-US" dirty="0"/>
              <a:t>	What other questions do you have?</a:t>
            </a:r>
          </a:p>
          <a:p>
            <a:endParaRPr lang="en-US" dirty="0"/>
          </a:p>
        </p:txBody>
      </p:sp>
      <p:sp>
        <p:nvSpPr>
          <p:cNvPr id="4" name="Slide Number Placeholder 3"/>
          <p:cNvSpPr>
            <a:spLocks noGrp="1"/>
          </p:cNvSpPr>
          <p:nvPr>
            <p:ph type="sldNum" sz="quarter" idx="10"/>
          </p:nvPr>
        </p:nvSpPr>
        <p:spPr/>
        <p:txBody>
          <a:bodyPr/>
          <a:lstStyle/>
          <a:p>
            <a:fld id="{36896F6B-65FD-4CA8-84E1-9C0AF2289E5F}" type="slidenum">
              <a:rPr lang="en-US" smtClean="0"/>
              <a:t>20</a:t>
            </a:fld>
            <a:endParaRPr lang="en-US"/>
          </a:p>
        </p:txBody>
      </p:sp>
    </p:spTree>
    <p:extLst>
      <p:ext uri="{BB962C8B-B14F-4D97-AF65-F5344CB8AC3E}">
        <p14:creationId xmlns:p14="http://schemas.microsoft.com/office/powerpoint/2010/main" val="1622787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Chart:	Number and Percent of children 0-18 in Foster care</a:t>
            </a:r>
          </a:p>
          <a:p>
            <a:r>
              <a:rPr lang="en-US" dirty="0"/>
              <a:t>	</a:t>
            </a:r>
            <a:r>
              <a:rPr lang="en-US" dirty="0" smtClean="0"/>
              <a:t>We are above the state average for both counties and Jo Co is twice the 	state average.</a:t>
            </a:r>
          </a:p>
          <a:p>
            <a:r>
              <a:rPr lang="en-US" dirty="0" smtClean="0"/>
              <a:t>Bottom Chart:	Current snapshot of children 0-5 in foster care.</a:t>
            </a:r>
          </a:p>
          <a:p>
            <a:r>
              <a:rPr lang="en-US" dirty="0"/>
              <a:t>	</a:t>
            </a:r>
            <a:r>
              <a:rPr lang="en-US" dirty="0" smtClean="0"/>
              <a:t>Rates for 0-2 is much higher than 3-5 and above state average.</a:t>
            </a:r>
          </a:p>
          <a:p>
            <a:r>
              <a:rPr lang="en-US" dirty="0" smtClean="0"/>
              <a:t>Questions:	</a:t>
            </a:r>
          </a:p>
          <a:p>
            <a:r>
              <a:rPr lang="en-US" dirty="0"/>
              <a:t>•	What surprises you?</a:t>
            </a:r>
          </a:p>
          <a:p>
            <a:r>
              <a:rPr lang="en-US" dirty="0" smtClean="0"/>
              <a:t>	What disparities do you see?</a:t>
            </a:r>
            <a:endParaRPr lang="en-US" dirty="0"/>
          </a:p>
          <a:p>
            <a:r>
              <a:rPr lang="en-US" dirty="0"/>
              <a:t>•	What other questions do you have?</a:t>
            </a:r>
          </a:p>
          <a:p>
            <a:endParaRPr lang="en-US" dirty="0" smtClean="0"/>
          </a:p>
          <a:p>
            <a:r>
              <a:rPr lang="en-US" dirty="0"/>
              <a:t>	</a:t>
            </a:r>
          </a:p>
        </p:txBody>
      </p:sp>
      <p:sp>
        <p:nvSpPr>
          <p:cNvPr id="4" name="Slide Number Placeholder 3"/>
          <p:cNvSpPr>
            <a:spLocks noGrp="1"/>
          </p:cNvSpPr>
          <p:nvPr>
            <p:ph type="sldNum" sz="quarter" idx="10"/>
          </p:nvPr>
        </p:nvSpPr>
        <p:spPr/>
        <p:txBody>
          <a:bodyPr/>
          <a:lstStyle/>
          <a:p>
            <a:fld id="{36896F6B-65FD-4CA8-84E1-9C0AF2289E5F}" type="slidenum">
              <a:rPr lang="en-US" smtClean="0"/>
              <a:t>21</a:t>
            </a:fld>
            <a:endParaRPr lang="en-US"/>
          </a:p>
        </p:txBody>
      </p:sp>
    </p:spTree>
    <p:extLst>
      <p:ext uri="{BB962C8B-B14F-4D97-AF65-F5344CB8AC3E}">
        <p14:creationId xmlns:p14="http://schemas.microsoft.com/office/powerpoint/2010/main" val="3362376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Chart: 	Single Parent Households with children under 6</a:t>
            </a:r>
          </a:p>
          <a:p>
            <a:r>
              <a:rPr lang="en-US" dirty="0"/>
              <a:t>	</a:t>
            </a:r>
            <a:r>
              <a:rPr lang="en-US" dirty="0" smtClean="0"/>
              <a:t>Both counties have MH risk level</a:t>
            </a:r>
          </a:p>
          <a:p>
            <a:endParaRPr lang="en-US" dirty="0"/>
          </a:p>
          <a:p>
            <a:r>
              <a:rPr lang="en-US" dirty="0" smtClean="0"/>
              <a:t>Bottom Chart:	Children 0-6 with No Parent in Workforce</a:t>
            </a:r>
          </a:p>
          <a:p>
            <a:r>
              <a:rPr lang="en-US" dirty="0"/>
              <a:t>	</a:t>
            </a:r>
            <a:r>
              <a:rPr lang="en-US" dirty="0" smtClean="0"/>
              <a:t>The majority of single parents are women in both counties </a:t>
            </a:r>
          </a:p>
          <a:p>
            <a:r>
              <a:rPr lang="en-US" dirty="0"/>
              <a:t>	</a:t>
            </a:r>
            <a:r>
              <a:rPr lang="en-US" dirty="0" smtClean="0"/>
              <a:t>We are MH to H risk for our region</a:t>
            </a:r>
          </a:p>
          <a:p>
            <a:endParaRPr lang="en-US" dirty="0" smtClean="0"/>
          </a:p>
          <a:p>
            <a:r>
              <a:rPr lang="en-US" dirty="0" smtClean="0"/>
              <a:t>Questions:</a:t>
            </a:r>
          </a:p>
          <a:p>
            <a:r>
              <a:rPr lang="en-US" dirty="0"/>
              <a:t>•	What surprises you?</a:t>
            </a:r>
          </a:p>
          <a:p>
            <a:r>
              <a:rPr lang="en-US" dirty="0" smtClean="0"/>
              <a:t>•</a:t>
            </a:r>
            <a:r>
              <a:rPr lang="en-US" dirty="0"/>
              <a:t>	</a:t>
            </a:r>
            <a:r>
              <a:rPr lang="en-US" dirty="0" smtClean="0"/>
              <a:t>What disparities do you see?</a:t>
            </a:r>
          </a:p>
          <a:p>
            <a:r>
              <a:rPr lang="en-US" dirty="0" smtClean="0"/>
              <a:t>•</a:t>
            </a:r>
            <a:r>
              <a:rPr lang="en-US" dirty="0"/>
              <a:t>	What other questions do you have?</a:t>
            </a:r>
          </a:p>
          <a:p>
            <a:endParaRPr lang="en-US" dirty="0"/>
          </a:p>
        </p:txBody>
      </p:sp>
      <p:sp>
        <p:nvSpPr>
          <p:cNvPr id="4" name="Slide Number Placeholder 3"/>
          <p:cNvSpPr>
            <a:spLocks noGrp="1"/>
          </p:cNvSpPr>
          <p:nvPr>
            <p:ph type="sldNum" sz="quarter" idx="10"/>
          </p:nvPr>
        </p:nvSpPr>
        <p:spPr/>
        <p:txBody>
          <a:bodyPr/>
          <a:lstStyle/>
          <a:p>
            <a:fld id="{36896F6B-65FD-4CA8-84E1-9C0AF2289E5F}" type="slidenum">
              <a:rPr lang="en-US" smtClean="0"/>
              <a:t>22</a:t>
            </a:fld>
            <a:endParaRPr lang="en-US"/>
          </a:p>
        </p:txBody>
      </p:sp>
    </p:spTree>
    <p:extLst>
      <p:ext uri="{BB962C8B-B14F-4D97-AF65-F5344CB8AC3E}">
        <p14:creationId xmlns:p14="http://schemas.microsoft.com/office/powerpoint/2010/main" val="2348619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Homeless Families in K-12 System</a:t>
            </a:r>
          </a:p>
          <a:p>
            <a:r>
              <a:rPr lang="en-US" dirty="0" smtClean="0"/>
              <a:t>We don’t have a way to track this for 0-5</a:t>
            </a:r>
          </a:p>
          <a:p>
            <a:r>
              <a:rPr lang="en-US" dirty="0" smtClean="0"/>
              <a:t>We rank H risk for both counties; more than twice the state average.</a:t>
            </a:r>
          </a:p>
          <a:p>
            <a:endParaRPr lang="en-US" dirty="0"/>
          </a:p>
          <a:p>
            <a:r>
              <a:rPr lang="en-US" dirty="0" smtClean="0"/>
              <a:t>Questions:</a:t>
            </a:r>
          </a:p>
          <a:p>
            <a:r>
              <a:rPr lang="en-US" dirty="0"/>
              <a:t>•	What surprises you</a:t>
            </a:r>
            <a:r>
              <a:rPr lang="en-US" dirty="0" smtClean="0"/>
              <a:t>?</a:t>
            </a:r>
          </a:p>
          <a:p>
            <a:r>
              <a:rPr lang="en-US" dirty="0"/>
              <a:t>	</a:t>
            </a:r>
            <a:r>
              <a:rPr lang="en-US" dirty="0" smtClean="0"/>
              <a:t>What disparities do you see?</a:t>
            </a:r>
            <a:endParaRPr lang="en-US" dirty="0"/>
          </a:p>
          <a:p>
            <a:r>
              <a:rPr lang="en-US" dirty="0" smtClean="0"/>
              <a:t>•</a:t>
            </a:r>
            <a:r>
              <a:rPr lang="en-US" dirty="0"/>
              <a:t>	What other questions do you have?</a:t>
            </a:r>
          </a:p>
          <a:p>
            <a:endParaRPr lang="en-US" dirty="0"/>
          </a:p>
        </p:txBody>
      </p:sp>
      <p:sp>
        <p:nvSpPr>
          <p:cNvPr id="4" name="Slide Number Placeholder 3"/>
          <p:cNvSpPr>
            <a:spLocks noGrp="1"/>
          </p:cNvSpPr>
          <p:nvPr>
            <p:ph type="sldNum" sz="quarter" idx="10"/>
          </p:nvPr>
        </p:nvSpPr>
        <p:spPr/>
        <p:txBody>
          <a:bodyPr/>
          <a:lstStyle/>
          <a:p>
            <a:fld id="{36896F6B-65FD-4CA8-84E1-9C0AF2289E5F}" type="slidenum">
              <a:rPr lang="en-US" smtClean="0"/>
              <a:t>23</a:t>
            </a:fld>
            <a:endParaRPr lang="en-US"/>
          </a:p>
        </p:txBody>
      </p:sp>
    </p:spTree>
    <p:extLst>
      <p:ext uri="{BB962C8B-B14F-4D97-AF65-F5344CB8AC3E}">
        <p14:creationId xmlns:p14="http://schemas.microsoft.com/office/powerpoint/2010/main" val="3508295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96F6B-65FD-4CA8-84E1-9C0AF2289E5F}" type="slidenum">
              <a:rPr lang="en-US" smtClean="0"/>
              <a:t>2</a:t>
            </a:fld>
            <a:endParaRPr lang="en-US"/>
          </a:p>
        </p:txBody>
      </p:sp>
    </p:spTree>
    <p:extLst>
      <p:ext uri="{BB962C8B-B14F-4D97-AF65-F5344CB8AC3E}">
        <p14:creationId xmlns:p14="http://schemas.microsoft.com/office/powerpoint/2010/main" val="797425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Chart on Left:  	Jackson County access to early learning slots, per city</a:t>
            </a:r>
          </a:p>
          <a:p>
            <a:endParaRPr lang="en-US" dirty="0"/>
          </a:p>
          <a:p>
            <a:r>
              <a:rPr lang="en-US" dirty="0" smtClean="0"/>
              <a:t>Chart on Right: Josephine County access to early learning slots, per city</a:t>
            </a:r>
          </a:p>
          <a:p>
            <a:endParaRPr lang="en-US" dirty="0"/>
          </a:p>
          <a:p>
            <a:r>
              <a:rPr lang="en-US" dirty="0" smtClean="0"/>
              <a:t>Questions:</a:t>
            </a:r>
          </a:p>
          <a:p>
            <a:r>
              <a:rPr lang="en-US" dirty="0"/>
              <a:t>•	What surprises you?</a:t>
            </a:r>
          </a:p>
          <a:p>
            <a:r>
              <a:rPr lang="en-US" dirty="0" smtClean="0"/>
              <a:t>•	What disparities do you see?</a:t>
            </a:r>
          </a:p>
          <a:p>
            <a:r>
              <a:rPr lang="en-US" dirty="0" smtClean="0"/>
              <a:t>•</a:t>
            </a:r>
            <a:r>
              <a:rPr lang="en-US" dirty="0"/>
              <a:t>	What other questions do you have?</a:t>
            </a:r>
          </a:p>
          <a:p>
            <a:endParaRPr lang="en-US" dirty="0"/>
          </a:p>
        </p:txBody>
      </p:sp>
      <p:sp>
        <p:nvSpPr>
          <p:cNvPr id="4" name="Slide Number Placeholder 3"/>
          <p:cNvSpPr>
            <a:spLocks noGrp="1"/>
          </p:cNvSpPr>
          <p:nvPr>
            <p:ph type="sldNum" sz="quarter" idx="10"/>
          </p:nvPr>
        </p:nvSpPr>
        <p:spPr/>
        <p:txBody>
          <a:bodyPr/>
          <a:lstStyle/>
          <a:p>
            <a:fld id="{36896F6B-65FD-4CA8-84E1-9C0AF2289E5F}" type="slidenum">
              <a:rPr lang="en-US" smtClean="0"/>
              <a:t>24</a:t>
            </a:fld>
            <a:endParaRPr lang="en-US"/>
          </a:p>
        </p:txBody>
      </p:sp>
    </p:spTree>
    <p:extLst>
      <p:ext uri="{BB962C8B-B14F-4D97-AF65-F5344CB8AC3E}">
        <p14:creationId xmlns:p14="http://schemas.microsoft.com/office/powerpoint/2010/main" val="1437880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96F6B-65FD-4CA8-84E1-9C0AF2289E5F}" type="slidenum">
              <a:rPr lang="en-US" smtClean="0"/>
              <a:t>25</a:t>
            </a:fld>
            <a:endParaRPr lang="en-US"/>
          </a:p>
        </p:txBody>
      </p:sp>
    </p:spTree>
    <p:extLst>
      <p:ext uri="{BB962C8B-B14F-4D97-AF65-F5344CB8AC3E}">
        <p14:creationId xmlns:p14="http://schemas.microsoft.com/office/powerpoint/2010/main" val="2090340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96F6B-65FD-4CA8-84E1-9C0AF2289E5F}" type="slidenum">
              <a:rPr lang="en-US" smtClean="0"/>
              <a:t>28</a:t>
            </a:fld>
            <a:endParaRPr lang="en-US"/>
          </a:p>
        </p:txBody>
      </p:sp>
    </p:spTree>
    <p:extLst>
      <p:ext uri="{BB962C8B-B14F-4D97-AF65-F5344CB8AC3E}">
        <p14:creationId xmlns:p14="http://schemas.microsoft.com/office/powerpoint/2010/main" val="1293741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96F6B-65FD-4CA8-84E1-9C0AF2289E5F}" type="slidenum">
              <a:rPr lang="en-US" smtClean="0"/>
              <a:t>29</a:t>
            </a:fld>
            <a:endParaRPr lang="en-US"/>
          </a:p>
        </p:txBody>
      </p:sp>
    </p:spTree>
    <p:extLst>
      <p:ext uri="{BB962C8B-B14F-4D97-AF65-F5344CB8AC3E}">
        <p14:creationId xmlns:p14="http://schemas.microsoft.com/office/powerpoint/2010/main" val="1539895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96F6B-65FD-4CA8-84E1-9C0AF2289E5F}" type="slidenum">
              <a:rPr lang="en-US" smtClean="0"/>
              <a:t>30</a:t>
            </a:fld>
            <a:endParaRPr lang="en-US"/>
          </a:p>
        </p:txBody>
      </p:sp>
    </p:spTree>
    <p:extLst>
      <p:ext uri="{BB962C8B-B14F-4D97-AF65-F5344CB8AC3E}">
        <p14:creationId xmlns:p14="http://schemas.microsoft.com/office/powerpoint/2010/main" val="1607710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96F6B-65FD-4CA8-84E1-9C0AF2289E5F}" type="slidenum">
              <a:rPr lang="en-US" smtClean="0"/>
              <a:t>3</a:t>
            </a:fld>
            <a:endParaRPr lang="en-US"/>
          </a:p>
        </p:txBody>
      </p:sp>
    </p:spTree>
    <p:extLst>
      <p:ext uri="{BB962C8B-B14F-4D97-AF65-F5344CB8AC3E}">
        <p14:creationId xmlns:p14="http://schemas.microsoft.com/office/powerpoint/2010/main" val="174931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96F6B-65FD-4CA8-84E1-9C0AF2289E5F}" type="slidenum">
              <a:rPr lang="en-US" smtClean="0"/>
              <a:t>8</a:t>
            </a:fld>
            <a:endParaRPr lang="en-US"/>
          </a:p>
        </p:txBody>
      </p:sp>
    </p:spTree>
    <p:extLst>
      <p:ext uri="{BB962C8B-B14F-4D97-AF65-F5344CB8AC3E}">
        <p14:creationId xmlns:p14="http://schemas.microsoft.com/office/powerpoint/2010/main" val="2961482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96F6B-65FD-4CA8-84E1-9C0AF2289E5F}" type="slidenum">
              <a:rPr lang="en-US" smtClean="0"/>
              <a:t>9</a:t>
            </a:fld>
            <a:endParaRPr lang="en-US"/>
          </a:p>
        </p:txBody>
      </p:sp>
    </p:spTree>
    <p:extLst>
      <p:ext uri="{BB962C8B-B14F-4D97-AF65-F5344CB8AC3E}">
        <p14:creationId xmlns:p14="http://schemas.microsoft.com/office/powerpoint/2010/main" val="1105463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96F6B-65FD-4CA8-84E1-9C0AF2289E5F}" type="slidenum">
              <a:rPr lang="en-US" smtClean="0"/>
              <a:t>10</a:t>
            </a:fld>
            <a:endParaRPr lang="en-US"/>
          </a:p>
        </p:txBody>
      </p:sp>
    </p:spTree>
    <p:extLst>
      <p:ext uri="{BB962C8B-B14F-4D97-AF65-F5344CB8AC3E}">
        <p14:creationId xmlns:p14="http://schemas.microsoft.com/office/powerpoint/2010/main" val="432699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444861"/>
            <a:ext cx="5560060" cy="3720944"/>
          </a:xfrm>
        </p:spPr>
        <p:txBody>
          <a:bodyPr/>
          <a:lstStyle/>
          <a:p>
            <a:r>
              <a:rPr lang="en-US" dirty="0" smtClean="0"/>
              <a:t>Top chart:	Orange: ages of children</a:t>
            </a:r>
          </a:p>
          <a:p>
            <a:r>
              <a:rPr lang="en-US" dirty="0" smtClean="0"/>
              <a:t>	Blue: Jackson Co &amp; % Children 0-5 in those age groups</a:t>
            </a:r>
          </a:p>
          <a:p>
            <a:r>
              <a:rPr lang="en-US" dirty="0"/>
              <a:t>	</a:t>
            </a:r>
            <a:r>
              <a:rPr lang="en-US" dirty="0" smtClean="0"/>
              <a:t>Green: Josephine Co</a:t>
            </a:r>
          </a:p>
          <a:p>
            <a:r>
              <a:rPr lang="en-US" dirty="0"/>
              <a:t>	</a:t>
            </a:r>
            <a:r>
              <a:rPr lang="en-US" dirty="0" smtClean="0"/>
              <a:t>Yellow: Combined both counties</a:t>
            </a:r>
          </a:p>
          <a:p>
            <a:endParaRPr lang="en-US" sz="800" dirty="0"/>
          </a:p>
          <a:p>
            <a:r>
              <a:rPr lang="en-US" dirty="0" smtClean="0"/>
              <a:t>Bottom Chart:	Orange: ages</a:t>
            </a:r>
          </a:p>
          <a:p>
            <a:r>
              <a:rPr lang="en-US" dirty="0"/>
              <a:t>	</a:t>
            </a:r>
            <a:r>
              <a:rPr lang="en-US" dirty="0" smtClean="0"/>
              <a:t>Blue: # Children and % of children with access to slots and ranking with 	other counties</a:t>
            </a:r>
          </a:p>
          <a:p>
            <a:endParaRPr lang="en-US" sz="800" dirty="0"/>
          </a:p>
          <a:p>
            <a:r>
              <a:rPr lang="en-US" dirty="0" smtClean="0"/>
              <a:t>Comments: 	Regardless of ability to pay, the access to slots for all age groups is 	between 9-31%</a:t>
            </a:r>
          </a:p>
          <a:p>
            <a:r>
              <a:rPr lang="en-US" dirty="0"/>
              <a:t>	</a:t>
            </a:r>
            <a:r>
              <a:rPr lang="en-US" dirty="0" smtClean="0"/>
              <a:t>Compared to other counties, we rank MH for 0-2 for our Reach, and ML 	for our reach to 3-5</a:t>
            </a:r>
          </a:p>
          <a:p>
            <a:endParaRPr lang="en-US" sz="800" dirty="0"/>
          </a:p>
          <a:p>
            <a:r>
              <a:rPr lang="en-US" dirty="0" smtClean="0"/>
              <a:t>Questions - </a:t>
            </a:r>
            <a:endParaRPr lang="en-US" dirty="0"/>
          </a:p>
          <a:p>
            <a:r>
              <a:rPr lang="en-US" dirty="0" smtClean="0"/>
              <a:t>•</a:t>
            </a:r>
            <a:r>
              <a:rPr lang="en-US" dirty="0"/>
              <a:t>	What surprises you about this data?</a:t>
            </a:r>
          </a:p>
          <a:p>
            <a:r>
              <a:rPr lang="en-US" dirty="0" smtClean="0"/>
              <a:t>•</a:t>
            </a:r>
            <a:r>
              <a:rPr lang="en-US" dirty="0"/>
              <a:t>	</a:t>
            </a:r>
            <a:r>
              <a:rPr lang="en-US" dirty="0" smtClean="0"/>
              <a:t>What disparities do you see?</a:t>
            </a:r>
          </a:p>
          <a:p>
            <a:r>
              <a:rPr lang="en-US" dirty="0" smtClean="0"/>
              <a:t>•</a:t>
            </a:r>
            <a:r>
              <a:rPr lang="en-US" dirty="0"/>
              <a:t>	What other questions do you have?</a:t>
            </a:r>
          </a:p>
          <a:p>
            <a:endParaRPr lang="en-US" dirty="0"/>
          </a:p>
        </p:txBody>
      </p:sp>
      <p:sp>
        <p:nvSpPr>
          <p:cNvPr id="4" name="Slide Number Placeholder 3"/>
          <p:cNvSpPr>
            <a:spLocks noGrp="1"/>
          </p:cNvSpPr>
          <p:nvPr>
            <p:ph type="sldNum" sz="quarter" idx="10"/>
          </p:nvPr>
        </p:nvSpPr>
        <p:spPr/>
        <p:txBody>
          <a:bodyPr/>
          <a:lstStyle/>
          <a:p>
            <a:fld id="{36896F6B-65FD-4CA8-84E1-9C0AF2289E5F}" type="slidenum">
              <a:rPr lang="en-US" smtClean="0"/>
              <a:t>11</a:t>
            </a:fld>
            <a:endParaRPr lang="en-US"/>
          </a:p>
        </p:txBody>
      </p:sp>
    </p:spTree>
    <p:extLst>
      <p:ext uri="{BB962C8B-B14F-4D97-AF65-F5344CB8AC3E}">
        <p14:creationId xmlns:p14="http://schemas.microsoft.com/office/powerpoint/2010/main" val="2717012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Chart: 	Same child population chart as previous page</a:t>
            </a:r>
          </a:p>
          <a:p>
            <a:r>
              <a:rPr lang="en-US" dirty="0" smtClean="0"/>
              <a:t>Bottom Chart: 	This chart breaks the child population down by family income</a:t>
            </a:r>
          </a:p>
          <a:p>
            <a:r>
              <a:rPr lang="en-US" dirty="0"/>
              <a:t>	</a:t>
            </a:r>
            <a:r>
              <a:rPr lang="en-US" dirty="0" smtClean="0"/>
              <a:t>57% of families with children 0-5 in Jackson Co are below 200% FPL 	(MH risk)</a:t>
            </a:r>
          </a:p>
          <a:p>
            <a:r>
              <a:rPr lang="en-US" dirty="0" smtClean="0"/>
              <a:t>Questions:</a:t>
            </a:r>
          </a:p>
          <a:p>
            <a:r>
              <a:rPr lang="en-US" dirty="0"/>
              <a:t>	</a:t>
            </a:r>
            <a:r>
              <a:rPr lang="en-US" dirty="0" smtClean="0"/>
              <a:t>64% of families with 0-5 in Jo Co are below 200% FPL (H risk)</a:t>
            </a:r>
          </a:p>
          <a:p>
            <a:r>
              <a:rPr lang="en-US" dirty="0"/>
              <a:t>•	What surprises you?</a:t>
            </a:r>
          </a:p>
          <a:p>
            <a:r>
              <a:rPr lang="en-US" dirty="0" smtClean="0"/>
              <a:t>•</a:t>
            </a:r>
            <a:r>
              <a:rPr lang="en-US" dirty="0"/>
              <a:t>	</a:t>
            </a:r>
            <a:r>
              <a:rPr lang="en-US" dirty="0" smtClean="0"/>
              <a:t>What disparities do you see?</a:t>
            </a:r>
          </a:p>
          <a:p>
            <a:r>
              <a:rPr lang="en-US" dirty="0" smtClean="0"/>
              <a:t>•</a:t>
            </a:r>
            <a:r>
              <a:rPr lang="en-US" dirty="0"/>
              <a:t>	What other questions do you have?</a:t>
            </a:r>
          </a:p>
          <a:p>
            <a:r>
              <a:rPr lang="en-US" dirty="0"/>
              <a:t>	</a:t>
            </a:r>
          </a:p>
        </p:txBody>
      </p:sp>
      <p:sp>
        <p:nvSpPr>
          <p:cNvPr id="4" name="Slide Number Placeholder 3"/>
          <p:cNvSpPr>
            <a:spLocks noGrp="1"/>
          </p:cNvSpPr>
          <p:nvPr>
            <p:ph type="sldNum" sz="quarter" idx="10"/>
          </p:nvPr>
        </p:nvSpPr>
        <p:spPr/>
        <p:txBody>
          <a:bodyPr/>
          <a:lstStyle/>
          <a:p>
            <a:fld id="{36896F6B-65FD-4CA8-84E1-9C0AF2289E5F}" type="slidenum">
              <a:rPr lang="en-US" smtClean="0"/>
              <a:t>12</a:t>
            </a:fld>
            <a:endParaRPr lang="en-US"/>
          </a:p>
        </p:txBody>
      </p:sp>
    </p:spTree>
    <p:extLst>
      <p:ext uri="{BB962C8B-B14F-4D97-AF65-F5344CB8AC3E}">
        <p14:creationId xmlns:p14="http://schemas.microsoft.com/office/powerpoint/2010/main" val="548402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Chart:	Family income for families with ages 0-2</a:t>
            </a:r>
          </a:p>
          <a:p>
            <a:r>
              <a:rPr lang="en-US" dirty="0"/>
              <a:t>	</a:t>
            </a:r>
            <a:r>
              <a:rPr lang="en-US" dirty="0" smtClean="0"/>
              <a:t>26% of our regions families with children 0-3 are under 100% FPL</a:t>
            </a:r>
          </a:p>
          <a:p>
            <a:endParaRPr lang="en-US" dirty="0" smtClean="0"/>
          </a:p>
          <a:p>
            <a:r>
              <a:rPr lang="en-US" dirty="0" smtClean="0"/>
              <a:t>Bottom Chart:</a:t>
            </a:r>
            <a:r>
              <a:rPr lang="en-US" dirty="0"/>
              <a:t>	</a:t>
            </a:r>
            <a:r>
              <a:rPr lang="en-US" dirty="0" smtClean="0"/>
              <a:t>Only 8% of them have access to Early Head Start</a:t>
            </a:r>
          </a:p>
          <a:p>
            <a:r>
              <a:rPr lang="en-US" dirty="0"/>
              <a:t>	</a:t>
            </a:r>
            <a:r>
              <a:rPr lang="en-US" dirty="0" smtClean="0"/>
              <a:t>There are not any public-funded programs for families over 100% FPL</a:t>
            </a:r>
          </a:p>
          <a:p>
            <a:r>
              <a:rPr lang="en-US" dirty="0" smtClean="0"/>
              <a:t>Questions:</a:t>
            </a:r>
            <a:endParaRPr lang="en-US" dirty="0"/>
          </a:p>
          <a:p>
            <a:r>
              <a:rPr lang="en-US" dirty="0"/>
              <a:t>•	What surprises you</a:t>
            </a:r>
            <a:r>
              <a:rPr lang="en-US" dirty="0" smtClean="0"/>
              <a:t>?</a:t>
            </a:r>
            <a:endParaRPr lang="en-US" dirty="0"/>
          </a:p>
          <a:p>
            <a:r>
              <a:rPr lang="en-US" dirty="0"/>
              <a:t>•	</a:t>
            </a:r>
            <a:r>
              <a:rPr lang="en-US" dirty="0" smtClean="0"/>
              <a:t>What disparities do you see?</a:t>
            </a:r>
          </a:p>
          <a:p>
            <a:r>
              <a:rPr lang="en-US" dirty="0" smtClean="0"/>
              <a:t>•</a:t>
            </a:r>
            <a:r>
              <a:rPr lang="en-US" dirty="0"/>
              <a:t>	What other questions do you have?</a:t>
            </a:r>
          </a:p>
          <a:p>
            <a:endParaRPr lang="en-US" dirty="0"/>
          </a:p>
        </p:txBody>
      </p:sp>
      <p:sp>
        <p:nvSpPr>
          <p:cNvPr id="4" name="Slide Number Placeholder 3"/>
          <p:cNvSpPr>
            <a:spLocks noGrp="1"/>
          </p:cNvSpPr>
          <p:nvPr>
            <p:ph type="sldNum" sz="quarter" idx="10"/>
          </p:nvPr>
        </p:nvSpPr>
        <p:spPr/>
        <p:txBody>
          <a:bodyPr/>
          <a:lstStyle/>
          <a:p>
            <a:fld id="{36896F6B-65FD-4CA8-84E1-9C0AF2289E5F}" type="slidenum">
              <a:rPr lang="en-US" smtClean="0"/>
              <a:t>13</a:t>
            </a:fld>
            <a:endParaRPr lang="en-US"/>
          </a:p>
        </p:txBody>
      </p:sp>
    </p:spTree>
    <p:extLst>
      <p:ext uri="{BB962C8B-B14F-4D97-AF65-F5344CB8AC3E}">
        <p14:creationId xmlns:p14="http://schemas.microsoft.com/office/powerpoint/2010/main" val="1019509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8A7348-858B-4FD4-95B4-09DC7417A371}" type="datetime1">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4130C-D9BC-4FCB-AB84-26572ABBBA53}" type="slidenum">
              <a:rPr lang="en-US" smtClean="0"/>
              <a:t>‹#›</a:t>
            </a:fld>
            <a:endParaRPr lang="en-US"/>
          </a:p>
        </p:txBody>
      </p:sp>
    </p:spTree>
    <p:extLst>
      <p:ext uri="{BB962C8B-B14F-4D97-AF65-F5344CB8AC3E}">
        <p14:creationId xmlns:p14="http://schemas.microsoft.com/office/powerpoint/2010/main" val="309369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DCF09C-32A7-4B24-B220-ABF83DCEE0A8}" type="datetime1">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4130C-D9BC-4FCB-AB84-26572ABBBA53}" type="slidenum">
              <a:rPr lang="en-US" smtClean="0"/>
              <a:t>‹#›</a:t>
            </a:fld>
            <a:endParaRPr lang="en-US"/>
          </a:p>
        </p:txBody>
      </p:sp>
    </p:spTree>
    <p:extLst>
      <p:ext uri="{BB962C8B-B14F-4D97-AF65-F5344CB8AC3E}">
        <p14:creationId xmlns:p14="http://schemas.microsoft.com/office/powerpoint/2010/main" val="64566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136404-4938-4A87-A71A-D06C74679C8B}" type="datetime1">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4130C-D9BC-4FCB-AB84-26572ABBBA53}" type="slidenum">
              <a:rPr lang="en-US" smtClean="0"/>
              <a:t>‹#›</a:t>
            </a:fld>
            <a:endParaRPr lang="en-US"/>
          </a:p>
        </p:txBody>
      </p:sp>
    </p:spTree>
    <p:extLst>
      <p:ext uri="{BB962C8B-B14F-4D97-AF65-F5344CB8AC3E}">
        <p14:creationId xmlns:p14="http://schemas.microsoft.com/office/powerpoint/2010/main" val="297553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F31B6D-78E3-4EC4-AF38-247483AEDD71}" type="datetime1">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4130C-D9BC-4FCB-AB84-26572ABBBA53}" type="slidenum">
              <a:rPr lang="en-US" smtClean="0"/>
              <a:t>‹#›</a:t>
            </a:fld>
            <a:endParaRPr lang="en-US"/>
          </a:p>
        </p:txBody>
      </p:sp>
    </p:spTree>
    <p:extLst>
      <p:ext uri="{BB962C8B-B14F-4D97-AF65-F5344CB8AC3E}">
        <p14:creationId xmlns:p14="http://schemas.microsoft.com/office/powerpoint/2010/main" val="3804606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637D8B-1C2A-4675-A9C2-2134A2B4C97E}" type="datetime1">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4130C-D9BC-4FCB-AB84-26572ABBBA53}" type="slidenum">
              <a:rPr lang="en-US" smtClean="0"/>
              <a:t>‹#›</a:t>
            </a:fld>
            <a:endParaRPr lang="en-US"/>
          </a:p>
        </p:txBody>
      </p:sp>
    </p:spTree>
    <p:extLst>
      <p:ext uri="{BB962C8B-B14F-4D97-AF65-F5344CB8AC3E}">
        <p14:creationId xmlns:p14="http://schemas.microsoft.com/office/powerpoint/2010/main" val="1355004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4F9EEF-A4B7-4EE5-9BAF-8EE1037B571C}" type="datetime1">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4130C-D9BC-4FCB-AB84-26572ABBBA53}" type="slidenum">
              <a:rPr lang="en-US" smtClean="0"/>
              <a:t>‹#›</a:t>
            </a:fld>
            <a:endParaRPr lang="en-US"/>
          </a:p>
        </p:txBody>
      </p:sp>
    </p:spTree>
    <p:extLst>
      <p:ext uri="{BB962C8B-B14F-4D97-AF65-F5344CB8AC3E}">
        <p14:creationId xmlns:p14="http://schemas.microsoft.com/office/powerpoint/2010/main" val="526141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E0D65F-EDF0-428C-9A02-4C219EDD52E2}" type="datetime1">
              <a:rPr lang="en-US" smtClean="0"/>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74130C-D9BC-4FCB-AB84-26572ABBBA53}" type="slidenum">
              <a:rPr lang="en-US" smtClean="0"/>
              <a:t>‹#›</a:t>
            </a:fld>
            <a:endParaRPr lang="en-US"/>
          </a:p>
        </p:txBody>
      </p:sp>
    </p:spTree>
    <p:extLst>
      <p:ext uri="{BB962C8B-B14F-4D97-AF65-F5344CB8AC3E}">
        <p14:creationId xmlns:p14="http://schemas.microsoft.com/office/powerpoint/2010/main" val="211363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7AC101-085D-41C5-B868-43BF6C7D0045}" type="datetime1">
              <a:rPr lang="en-US" smtClean="0"/>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74130C-D9BC-4FCB-AB84-26572ABBBA53}" type="slidenum">
              <a:rPr lang="en-US" smtClean="0"/>
              <a:t>‹#›</a:t>
            </a:fld>
            <a:endParaRPr lang="en-US"/>
          </a:p>
        </p:txBody>
      </p:sp>
    </p:spTree>
    <p:extLst>
      <p:ext uri="{BB962C8B-B14F-4D97-AF65-F5344CB8AC3E}">
        <p14:creationId xmlns:p14="http://schemas.microsoft.com/office/powerpoint/2010/main" val="233028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4A1C48-A7D7-4E28-9ACD-5C40577B1271}" type="datetime1">
              <a:rPr lang="en-US" smtClean="0"/>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74130C-D9BC-4FCB-AB84-26572ABBBA53}" type="slidenum">
              <a:rPr lang="en-US" smtClean="0"/>
              <a:t>‹#›</a:t>
            </a:fld>
            <a:endParaRPr lang="en-US"/>
          </a:p>
        </p:txBody>
      </p:sp>
    </p:spTree>
    <p:extLst>
      <p:ext uri="{BB962C8B-B14F-4D97-AF65-F5344CB8AC3E}">
        <p14:creationId xmlns:p14="http://schemas.microsoft.com/office/powerpoint/2010/main" val="232406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AD7C6F-1395-4B71-8754-7F35E1B2D164}" type="datetime1">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4130C-D9BC-4FCB-AB84-26572ABBBA53}" type="slidenum">
              <a:rPr lang="en-US" smtClean="0"/>
              <a:t>‹#›</a:t>
            </a:fld>
            <a:endParaRPr lang="en-US"/>
          </a:p>
        </p:txBody>
      </p:sp>
    </p:spTree>
    <p:extLst>
      <p:ext uri="{BB962C8B-B14F-4D97-AF65-F5344CB8AC3E}">
        <p14:creationId xmlns:p14="http://schemas.microsoft.com/office/powerpoint/2010/main" val="2123008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1B7F2F-A735-4976-8802-AFE22D1236DC}" type="datetime1">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4130C-D9BC-4FCB-AB84-26572ABBBA53}" type="slidenum">
              <a:rPr lang="en-US" smtClean="0"/>
              <a:t>‹#›</a:t>
            </a:fld>
            <a:endParaRPr lang="en-US"/>
          </a:p>
        </p:txBody>
      </p:sp>
    </p:spTree>
    <p:extLst>
      <p:ext uri="{BB962C8B-B14F-4D97-AF65-F5344CB8AC3E}">
        <p14:creationId xmlns:p14="http://schemas.microsoft.com/office/powerpoint/2010/main" val="2588340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1ADBFA-5AED-421A-89B5-E1AAC157FC63}" type="datetime1">
              <a:rPr lang="en-US" smtClean="0"/>
              <a:t>11/6/2019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4130C-D9BC-4FCB-AB84-26572ABBBA53}" type="slidenum">
              <a:rPr lang="en-US" smtClean="0"/>
              <a:t>‹#›</a:t>
            </a:fld>
            <a:endParaRPr lang="en-US"/>
          </a:p>
        </p:txBody>
      </p:sp>
    </p:spTree>
    <p:extLst>
      <p:ext uri="{BB962C8B-B14F-4D97-AF65-F5344CB8AC3E}">
        <p14:creationId xmlns:p14="http://schemas.microsoft.com/office/powerpoint/2010/main" val="3171324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7.e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8.e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6">
              <a:lumMod val="20000"/>
              <a:lumOff val="80000"/>
            </a:schemeClr>
          </a:solidFill>
        </p:spPr>
        <p:txBody>
          <a:bodyPr/>
          <a:lstStyle/>
          <a:p>
            <a:r>
              <a:rPr lang="en-US" dirty="0" smtClean="0"/>
              <a:t>SOELS Regional Stewardship Committee</a:t>
            </a:r>
            <a:endParaRPr lang="en-US" dirty="0"/>
          </a:p>
        </p:txBody>
      </p:sp>
      <p:sp>
        <p:nvSpPr>
          <p:cNvPr id="3" name="Subtitle 2"/>
          <p:cNvSpPr>
            <a:spLocks noGrp="1"/>
          </p:cNvSpPr>
          <p:nvPr>
            <p:ph type="subTitle" idx="1"/>
          </p:nvPr>
        </p:nvSpPr>
        <p:spPr/>
        <p:txBody>
          <a:bodyPr/>
          <a:lstStyle/>
          <a:p>
            <a:r>
              <a:rPr lang="en-US" dirty="0" smtClean="0"/>
              <a:t>October 29, 2019</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7925" y="4269825"/>
            <a:ext cx="3216150" cy="2160100"/>
          </a:xfrm>
          <a:prstGeom prst="rect">
            <a:avLst/>
          </a:prstGeom>
        </p:spPr>
      </p:pic>
      <p:sp>
        <p:nvSpPr>
          <p:cNvPr id="5" name="Slide Number Placeholder 4"/>
          <p:cNvSpPr>
            <a:spLocks noGrp="1"/>
          </p:cNvSpPr>
          <p:nvPr>
            <p:ph type="sldNum" sz="quarter" idx="12"/>
          </p:nvPr>
        </p:nvSpPr>
        <p:spPr/>
        <p:txBody>
          <a:bodyPr/>
          <a:lstStyle/>
          <a:p>
            <a:fld id="{EA74130C-D9BC-4FCB-AB84-26572ABBBA53}" type="slidenum">
              <a:rPr lang="en-US" smtClean="0"/>
              <a:t>1</a:t>
            </a:fld>
            <a:endParaRPr lang="en-US"/>
          </a:p>
        </p:txBody>
      </p:sp>
    </p:spTree>
    <p:extLst>
      <p:ext uri="{BB962C8B-B14F-4D97-AF65-F5344CB8AC3E}">
        <p14:creationId xmlns:p14="http://schemas.microsoft.com/office/powerpoint/2010/main" val="1077678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Southern Oregon Families Need More Support</a:t>
            </a:r>
            <a:endParaRPr lang="en-US" dirty="0"/>
          </a:p>
        </p:txBody>
      </p:sp>
      <p:sp>
        <p:nvSpPr>
          <p:cNvPr id="3" name="Content Placeholder 2"/>
          <p:cNvSpPr>
            <a:spLocks noGrp="1"/>
          </p:cNvSpPr>
          <p:nvPr>
            <p:ph idx="1"/>
          </p:nvPr>
        </p:nvSpPr>
        <p:spPr>
          <a:solidFill>
            <a:schemeClr val="accent6">
              <a:lumMod val="20000"/>
              <a:lumOff val="80000"/>
            </a:schemeClr>
          </a:solidFill>
        </p:spPr>
        <p:txBody>
          <a:bodyPr/>
          <a:lstStyle/>
          <a:p>
            <a:r>
              <a:rPr lang="en-US" dirty="0" smtClean="0"/>
              <a:t>Southern Oregon ranks MH to H in many categories of risk, compared to other regions of the state</a:t>
            </a:r>
          </a:p>
          <a:p>
            <a:r>
              <a:rPr lang="en-US" dirty="0" smtClean="0"/>
              <a:t>We have great need here</a:t>
            </a:r>
          </a:p>
          <a:p>
            <a:r>
              <a:rPr lang="en-US" dirty="0" smtClean="0"/>
              <a:t>We need to be ready for expansion</a:t>
            </a:r>
          </a:p>
          <a:p>
            <a:r>
              <a:rPr lang="en-US" dirty="0" smtClean="0"/>
              <a:t>Even with expansion, there will still not be enough funding to meet the needs of our region</a:t>
            </a:r>
          </a:p>
          <a:p>
            <a:r>
              <a:rPr lang="en-US" dirty="0" smtClean="0"/>
              <a:t>This workgroup will sort through the regional data to inform ELD where early learning funds are most needed</a:t>
            </a:r>
          </a:p>
          <a:p>
            <a:r>
              <a:rPr lang="en-US" dirty="0"/>
              <a:t>P</a:t>
            </a:r>
            <a:r>
              <a:rPr lang="en-US" dirty="0" smtClean="0"/>
              <a:t>rioritization will be required</a:t>
            </a:r>
            <a:endParaRPr lang="en-US" dirty="0"/>
          </a:p>
        </p:txBody>
      </p:sp>
      <p:sp>
        <p:nvSpPr>
          <p:cNvPr id="4" name="Slide Number Placeholder 3"/>
          <p:cNvSpPr>
            <a:spLocks noGrp="1"/>
          </p:cNvSpPr>
          <p:nvPr>
            <p:ph type="sldNum" sz="quarter" idx="12"/>
          </p:nvPr>
        </p:nvSpPr>
        <p:spPr/>
        <p:txBody>
          <a:bodyPr/>
          <a:lstStyle/>
          <a:p>
            <a:fld id="{EA74130C-D9BC-4FCB-AB84-26572ABBBA53}" type="slidenum">
              <a:rPr lang="en-US" smtClean="0"/>
              <a:t>10</a:t>
            </a:fld>
            <a:endParaRPr lang="en-US"/>
          </a:p>
        </p:txBody>
      </p:sp>
    </p:spTree>
    <p:extLst>
      <p:ext uri="{BB962C8B-B14F-4D97-AF65-F5344CB8AC3E}">
        <p14:creationId xmlns:p14="http://schemas.microsoft.com/office/powerpoint/2010/main" val="3066884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Population 0-5</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8446937"/>
              </p:ext>
            </p:extLst>
          </p:nvPr>
        </p:nvGraphicFramePr>
        <p:xfrm>
          <a:off x="838200" y="1730476"/>
          <a:ext cx="10387818" cy="1483360"/>
        </p:xfrm>
        <a:graphic>
          <a:graphicData uri="http://schemas.openxmlformats.org/drawingml/2006/table">
            <a:tbl>
              <a:tblPr firstRow="1" bandRow="1">
                <a:tableStyleId>{93296810-A885-4BE3-A3E7-6D5BEEA58F35}</a:tableStyleId>
              </a:tblPr>
              <a:tblGrid>
                <a:gridCol w="1483974">
                  <a:extLst>
                    <a:ext uri="{9D8B030D-6E8A-4147-A177-3AD203B41FA5}">
                      <a16:colId xmlns:a16="http://schemas.microsoft.com/office/drawing/2014/main" val="4261863217"/>
                    </a:ext>
                  </a:extLst>
                </a:gridCol>
                <a:gridCol w="1483974">
                  <a:extLst>
                    <a:ext uri="{9D8B030D-6E8A-4147-A177-3AD203B41FA5}">
                      <a16:colId xmlns:a16="http://schemas.microsoft.com/office/drawing/2014/main" val="1347382449"/>
                    </a:ext>
                  </a:extLst>
                </a:gridCol>
                <a:gridCol w="1483974">
                  <a:extLst>
                    <a:ext uri="{9D8B030D-6E8A-4147-A177-3AD203B41FA5}">
                      <a16:colId xmlns:a16="http://schemas.microsoft.com/office/drawing/2014/main" val="4134508842"/>
                    </a:ext>
                  </a:extLst>
                </a:gridCol>
                <a:gridCol w="1483974">
                  <a:extLst>
                    <a:ext uri="{9D8B030D-6E8A-4147-A177-3AD203B41FA5}">
                      <a16:colId xmlns:a16="http://schemas.microsoft.com/office/drawing/2014/main" val="599471309"/>
                    </a:ext>
                  </a:extLst>
                </a:gridCol>
                <a:gridCol w="1483974">
                  <a:extLst>
                    <a:ext uri="{9D8B030D-6E8A-4147-A177-3AD203B41FA5}">
                      <a16:colId xmlns:a16="http://schemas.microsoft.com/office/drawing/2014/main" val="1256636340"/>
                    </a:ext>
                  </a:extLst>
                </a:gridCol>
                <a:gridCol w="1483974">
                  <a:extLst>
                    <a:ext uri="{9D8B030D-6E8A-4147-A177-3AD203B41FA5}">
                      <a16:colId xmlns:a16="http://schemas.microsoft.com/office/drawing/2014/main" val="624996963"/>
                    </a:ext>
                  </a:extLst>
                </a:gridCol>
                <a:gridCol w="1483974">
                  <a:extLst>
                    <a:ext uri="{9D8B030D-6E8A-4147-A177-3AD203B41FA5}">
                      <a16:colId xmlns:a16="http://schemas.microsoft.com/office/drawing/2014/main" val="515568772"/>
                    </a:ext>
                  </a:extLst>
                </a:gridCol>
              </a:tblGrid>
              <a:tr h="370840">
                <a:tc>
                  <a:txBody>
                    <a:bodyPr/>
                    <a:lstStyle/>
                    <a:p>
                      <a:r>
                        <a:rPr lang="en-US" dirty="0" smtClean="0">
                          <a:solidFill>
                            <a:schemeClr val="tx1"/>
                          </a:solidFill>
                        </a:rPr>
                        <a:t>Age</a:t>
                      </a:r>
                      <a:endParaRPr lang="en-US" dirty="0">
                        <a:solidFill>
                          <a:schemeClr val="tx1"/>
                        </a:solidFill>
                      </a:endParaRPr>
                    </a:p>
                  </a:txBody>
                  <a:tcPr>
                    <a:solidFill>
                      <a:schemeClr val="accent2"/>
                    </a:solidFill>
                  </a:tcPr>
                </a:tc>
                <a:tc>
                  <a:txBody>
                    <a:bodyPr/>
                    <a:lstStyle/>
                    <a:p>
                      <a:r>
                        <a:rPr lang="en-US" dirty="0" smtClean="0">
                          <a:solidFill>
                            <a:schemeClr val="tx1"/>
                          </a:solidFill>
                        </a:rPr>
                        <a:t>Jackson #</a:t>
                      </a:r>
                      <a:endParaRPr lang="en-US" dirty="0">
                        <a:solidFill>
                          <a:schemeClr val="tx1"/>
                        </a:solidFill>
                      </a:endParaRPr>
                    </a:p>
                  </a:txBody>
                  <a:tcPr>
                    <a:solidFill>
                      <a:schemeClr val="accent1">
                        <a:lumMod val="60000"/>
                        <a:lumOff val="40000"/>
                      </a:schemeClr>
                    </a:solidFill>
                  </a:tcPr>
                </a:tc>
                <a:tc>
                  <a:txBody>
                    <a:bodyPr/>
                    <a:lstStyle/>
                    <a:p>
                      <a:r>
                        <a:rPr lang="en-US" dirty="0" smtClean="0">
                          <a:solidFill>
                            <a:schemeClr val="tx1"/>
                          </a:solidFill>
                        </a:rPr>
                        <a:t>Jackson %</a:t>
                      </a:r>
                      <a:endParaRPr lang="en-US" dirty="0">
                        <a:solidFill>
                          <a:schemeClr val="tx1"/>
                        </a:solidFill>
                      </a:endParaRPr>
                    </a:p>
                  </a:txBody>
                  <a:tcPr>
                    <a:solidFill>
                      <a:schemeClr val="accent1">
                        <a:lumMod val="60000"/>
                        <a:lumOff val="40000"/>
                      </a:schemeClr>
                    </a:solidFill>
                  </a:tcPr>
                </a:tc>
                <a:tc>
                  <a:txBody>
                    <a:bodyPr/>
                    <a:lstStyle/>
                    <a:p>
                      <a:r>
                        <a:rPr lang="en-US" dirty="0" smtClean="0">
                          <a:solidFill>
                            <a:schemeClr val="tx1"/>
                          </a:solidFill>
                        </a:rPr>
                        <a:t>Josephine</a:t>
                      </a:r>
                      <a:r>
                        <a:rPr lang="en-US" baseline="0" dirty="0" smtClean="0">
                          <a:solidFill>
                            <a:schemeClr val="tx1"/>
                          </a:solidFill>
                        </a:rPr>
                        <a:t> #</a:t>
                      </a:r>
                      <a:endParaRPr lang="en-US" dirty="0">
                        <a:solidFill>
                          <a:schemeClr val="tx1"/>
                        </a:solidFill>
                      </a:endParaRPr>
                    </a:p>
                  </a:txBody>
                  <a:tcPr/>
                </a:tc>
                <a:tc>
                  <a:txBody>
                    <a:bodyPr/>
                    <a:lstStyle/>
                    <a:p>
                      <a:r>
                        <a:rPr lang="en-US" dirty="0" smtClean="0">
                          <a:solidFill>
                            <a:schemeClr val="tx1"/>
                          </a:solidFill>
                        </a:rPr>
                        <a:t>Josephine</a:t>
                      </a:r>
                      <a:r>
                        <a:rPr lang="en-US" baseline="0" dirty="0" smtClean="0">
                          <a:solidFill>
                            <a:schemeClr val="tx1"/>
                          </a:solidFill>
                        </a:rPr>
                        <a:t> % </a:t>
                      </a:r>
                      <a:endParaRPr lang="en-US" dirty="0">
                        <a:solidFill>
                          <a:schemeClr val="tx1"/>
                        </a:solidFill>
                      </a:endParaRPr>
                    </a:p>
                  </a:txBody>
                  <a:tcPr/>
                </a:tc>
                <a:tc>
                  <a:txBody>
                    <a:bodyPr/>
                    <a:lstStyle/>
                    <a:p>
                      <a:r>
                        <a:rPr lang="en-US" dirty="0" smtClean="0">
                          <a:solidFill>
                            <a:schemeClr val="tx1"/>
                          </a:solidFill>
                        </a:rPr>
                        <a:t>Jack/Jo</a:t>
                      </a:r>
                      <a:r>
                        <a:rPr lang="en-US" baseline="0" dirty="0" smtClean="0">
                          <a:solidFill>
                            <a:schemeClr val="tx1"/>
                          </a:solidFill>
                        </a:rPr>
                        <a:t> #</a:t>
                      </a:r>
                      <a:endParaRPr lang="en-US" dirty="0">
                        <a:solidFill>
                          <a:schemeClr val="tx1"/>
                        </a:solidFill>
                      </a:endParaRPr>
                    </a:p>
                  </a:txBody>
                  <a:tcPr>
                    <a:solidFill>
                      <a:schemeClr val="accent4"/>
                    </a:solidFill>
                  </a:tcPr>
                </a:tc>
                <a:tc>
                  <a:txBody>
                    <a:bodyPr/>
                    <a:lstStyle/>
                    <a:p>
                      <a:r>
                        <a:rPr lang="en-US" dirty="0" smtClean="0">
                          <a:solidFill>
                            <a:schemeClr val="tx1"/>
                          </a:solidFill>
                        </a:rPr>
                        <a:t>Jack/Jo</a:t>
                      </a:r>
                      <a:r>
                        <a:rPr lang="en-US" baseline="0" dirty="0" smtClean="0">
                          <a:solidFill>
                            <a:schemeClr val="tx1"/>
                          </a:solidFill>
                        </a:rPr>
                        <a:t> %</a:t>
                      </a:r>
                      <a:endParaRPr lang="en-US" dirty="0">
                        <a:solidFill>
                          <a:schemeClr val="tx1"/>
                        </a:solidFill>
                      </a:endParaRPr>
                    </a:p>
                  </a:txBody>
                  <a:tcPr>
                    <a:solidFill>
                      <a:schemeClr val="accent4"/>
                    </a:solidFill>
                  </a:tcPr>
                </a:tc>
                <a:extLst>
                  <a:ext uri="{0D108BD9-81ED-4DB2-BD59-A6C34878D82A}">
                    <a16:rowId xmlns:a16="http://schemas.microsoft.com/office/drawing/2014/main" val="3018065652"/>
                  </a:ext>
                </a:extLst>
              </a:tr>
              <a:tr h="370840">
                <a:tc>
                  <a:txBody>
                    <a:bodyPr/>
                    <a:lstStyle/>
                    <a:p>
                      <a:r>
                        <a:rPr lang="en-US" dirty="0" smtClean="0"/>
                        <a:t>0-2</a:t>
                      </a:r>
                      <a:endParaRPr lang="en-US" dirty="0"/>
                    </a:p>
                  </a:txBody>
                  <a:tcPr>
                    <a:solidFill>
                      <a:schemeClr val="accent2"/>
                    </a:solidFill>
                  </a:tcPr>
                </a:tc>
                <a:tc>
                  <a:txBody>
                    <a:bodyPr/>
                    <a:lstStyle/>
                    <a:p>
                      <a:r>
                        <a:rPr lang="en-US" dirty="0" smtClean="0"/>
                        <a:t>7,890</a:t>
                      </a:r>
                      <a:endParaRPr lang="en-US" dirty="0"/>
                    </a:p>
                  </a:txBody>
                  <a:tcPr>
                    <a:solidFill>
                      <a:schemeClr val="accent1">
                        <a:lumMod val="60000"/>
                        <a:lumOff val="40000"/>
                      </a:schemeClr>
                    </a:solidFill>
                  </a:tcPr>
                </a:tc>
                <a:tc>
                  <a:txBody>
                    <a:bodyPr/>
                    <a:lstStyle/>
                    <a:p>
                      <a:r>
                        <a:rPr lang="en-US" dirty="0" smtClean="0"/>
                        <a:t>75%</a:t>
                      </a:r>
                      <a:endParaRPr lang="en-US" dirty="0"/>
                    </a:p>
                  </a:txBody>
                  <a:tcPr>
                    <a:solidFill>
                      <a:schemeClr val="accent1">
                        <a:lumMod val="60000"/>
                        <a:lumOff val="40000"/>
                      </a:schemeClr>
                    </a:solidFill>
                  </a:tcPr>
                </a:tc>
                <a:tc>
                  <a:txBody>
                    <a:bodyPr/>
                    <a:lstStyle/>
                    <a:p>
                      <a:r>
                        <a:rPr lang="en-US" dirty="0" smtClean="0"/>
                        <a:t>2,687</a:t>
                      </a:r>
                      <a:endParaRPr lang="en-US" dirty="0"/>
                    </a:p>
                  </a:txBody>
                  <a:tcPr/>
                </a:tc>
                <a:tc>
                  <a:txBody>
                    <a:bodyPr/>
                    <a:lstStyle/>
                    <a:p>
                      <a:r>
                        <a:rPr lang="en-US" dirty="0" smtClean="0"/>
                        <a:t>25%</a:t>
                      </a:r>
                      <a:endParaRPr lang="en-US" dirty="0"/>
                    </a:p>
                  </a:txBody>
                  <a:tcPr/>
                </a:tc>
                <a:tc>
                  <a:txBody>
                    <a:bodyPr/>
                    <a:lstStyle/>
                    <a:p>
                      <a:r>
                        <a:rPr lang="en-US" dirty="0" smtClean="0"/>
                        <a:t>10,577</a:t>
                      </a:r>
                      <a:endParaRPr lang="en-US" dirty="0"/>
                    </a:p>
                  </a:txBody>
                  <a:tcPr>
                    <a:solidFill>
                      <a:schemeClr val="accent4"/>
                    </a:solidFill>
                  </a:tcPr>
                </a:tc>
                <a:tc>
                  <a:txBody>
                    <a:bodyPr/>
                    <a:lstStyle/>
                    <a:p>
                      <a:r>
                        <a:rPr lang="en-US" dirty="0" smtClean="0"/>
                        <a:t>51%</a:t>
                      </a:r>
                      <a:endParaRPr lang="en-US" dirty="0"/>
                    </a:p>
                  </a:txBody>
                  <a:tcPr>
                    <a:solidFill>
                      <a:schemeClr val="accent4"/>
                    </a:solidFill>
                  </a:tcPr>
                </a:tc>
                <a:extLst>
                  <a:ext uri="{0D108BD9-81ED-4DB2-BD59-A6C34878D82A}">
                    <a16:rowId xmlns:a16="http://schemas.microsoft.com/office/drawing/2014/main" val="1030154707"/>
                  </a:ext>
                </a:extLst>
              </a:tr>
              <a:tr h="370840">
                <a:tc>
                  <a:txBody>
                    <a:bodyPr/>
                    <a:lstStyle/>
                    <a:p>
                      <a:r>
                        <a:rPr lang="en-US" dirty="0" smtClean="0"/>
                        <a:t>3-5</a:t>
                      </a:r>
                      <a:endParaRPr lang="en-US" dirty="0"/>
                    </a:p>
                  </a:txBody>
                  <a:tcPr>
                    <a:solidFill>
                      <a:schemeClr val="accent2"/>
                    </a:solidFill>
                  </a:tcPr>
                </a:tc>
                <a:tc>
                  <a:txBody>
                    <a:bodyPr/>
                    <a:lstStyle/>
                    <a:p>
                      <a:r>
                        <a:rPr lang="en-US" dirty="0" smtClean="0"/>
                        <a:t>7,618</a:t>
                      </a:r>
                      <a:endParaRPr lang="en-US" dirty="0"/>
                    </a:p>
                  </a:txBody>
                  <a:tcPr>
                    <a:solidFill>
                      <a:schemeClr val="accent1">
                        <a:lumMod val="60000"/>
                        <a:lumOff val="40000"/>
                      </a:schemeClr>
                    </a:solidFill>
                  </a:tcPr>
                </a:tc>
                <a:tc>
                  <a:txBody>
                    <a:bodyPr/>
                    <a:lstStyle/>
                    <a:p>
                      <a:r>
                        <a:rPr lang="en-US" dirty="0" smtClean="0"/>
                        <a:t>74%</a:t>
                      </a:r>
                      <a:endParaRPr lang="en-US" dirty="0"/>
                    </a:p>
                  </a:txBody>
                  <a:tcPr>
                    <a:solidFill>
                      <a:schemeClr val="accent1">
                        <a:lumMod val="60000"/>
                        <a:lumOff val="40000"/>
                      </a:schemeClr>
                    </a:solidFill>
                  </a:tcPr>
                </a:tc>
                <a:tc>
                  <a:txBody>
                    <a:bodyPr/>
                    <a:lstStyle/>
                    <a:p>
                      <a:r>
                        <a:rPr lang="en-US" dirty="0" smtClean="0"/>
                        <a:t>2,664</a:t>
                      </a:r>
                      <a:endParaRPr lang="en-US" dirty="0"/>
                    </a:p>
                  </a:txBody>
                  <a:tcPr/>
                </a:tc>
                <a:tc>
                  <a:txBody>
                    <a:bodyPr/>
                    <a:lstStyle/>
                    <a:p>
                      <a:r>
                        <a:rPr lang="en-US" dirty="0" smtClean="0"/>
                        <a:t>26%</a:t>
                      </a:r>
                      <a:endParaRPr lang="en-US" dirty="0"/>
                    </a:p>
                  </a:txBody>
                  <a:tcPr/>
                </a:tc>
                <a:tc>
                  <a:txBody>
                    <a:bodyPr/>
                    <a:lstStyle/>
                    <a:p>
                      <a:r>
                        <a:rPr lang="en-US" dirty="0" smtClean="0"/>
                        <a:t>10,282</a:t>
                      </a:r>
                      <a:endParaRPr lang="en-US" dirty="0"/>
                    </a:p>
                  </a:txBody>
                  <a:tcPr>
                    <a:solidFill>
                      <a:schemeClr val="accent4"/>
                    </a:solidFill>
                  </a:tcPr>
                </a:tc>
                <a:tc>
                  <a:txBody>
                    <a:bodyPr/>
                    <a:lstStyle/>
                    <a:p>
                      <a:r>
                        <a:rPr lang="en-US" dirty="0" smtClean="0"/>
                        <a:t>49%</a:t>
                      </a:r>
                      <a:endParaRPr lang="en-US" dirty="0"/>
                    </a:p>
                  </a:txBody>
                  <a:tcPr>
                    <a:solidFill>
                      <a:schemeClr val="accent4"/>
                    </a:solidFill>
                  </a:tcPr>
                </a:tc>
                <a:extLst>
                  <a:ext uri="{0D108BD9-81ED-4DB2-BD59-A6C34878D82A}">
                    <a16:rowId xmlns:a16="http://schemas.microsoft.com/office/drawing/2014/main" val="2778911706"/>
                  </a:ext>
                </a:extLst>
              </a:tr>
              <a:tr h="370840">
                <a:tc>
                  <a:txBody>
                    <a:bodyPr/>
                    <a:lstStyle/>
                    <a:p>
                      <a:r>
                        <a:rPr lang="en-US" dirty="0" smtClean="0"/>
                        <a:t>0-5</a:t>
                      </a:r>
                      <a:endParaRPr lang="en-US" dirty="0"/>
                    </a:p>
                  </a:txBody>
                  <a:tcPr>
                    <a:solidFill>
                      <a:schemeClr val="accent2"/>
                    </a:solidFill>
                  </a:tcPr>
                </a:tc>
                <a:tc>
                  <a:txBody>
                    <a:bodyPr/>
                    <a:lstStyle/>
                    <a:p>
                      <a:r>
                        <a:rPr lang="en-US" b="1" dirty="0" smtClean="0"/>
                        <a:t>15,508</a:t>
                      </a:r>
                      <a:endParaRPr lang="en-US" b="1" dirty="0"/>
                    </a:p>
                  </a:txBody>
                  <a:tcPr>
                    <a:solidFill>
                      <a:schemeClr val="accent1">
                        <a:lumMod val="60000"/>
                        <a:lumOff val="40000"/>
                      </a:schemeClr>
                    </a:solidFill>
                  </a:tcPr>
                </a:tc>
                <a:tc>
                  <a:txBody>
                    <a:bodyPr/>
                    <a:lstStyle/>
                    <a:p>
                      <a:r>
                        <a:rPr lang="en-US" dirty="0" smtClean="0"/>
                        <a:t>74%</a:t>
                      </a:r>
                      <a:endParaRPr lang="en-US" dirty="0"/>
                    </a:p>
                  </a:txBody>
                  <a:tcPr>
                    <a:solidFill>
                      <a:schemeClr val="accent1">
                        <a:lumMod val="60000"/>
                        <a:lumOff val="40000"/>
                      </a:schemeClr>
                    </a:solidFill>
                  </a:tcPr>
                </a:tc>
                <a:tc>
                  <a:txBody>
                    <a:bodyPr/>
                    <a:lstStyle/>
                    <a:p>
                      <a:r>
                        <a:rPr lang="en-US" b="1" dirty="0" smtClean="0"/>
                        <a:t>5,331</a:t>
                      </a:r>
                      <a:endParaRPr lang="en-US" b="1" dirty="0"/>
                    </a:p>
                  </a:txBody>
                  <a:tcPr/>
                </a:tc>
                <a:tc>
                  <a:txBody>
                    <a:bodyPr/>
                    <a:lstStyle/>
                    <a:p>
                      <a:r>
                        <a:rPr lang="en-US" dirty="0" smtClean="0"/>
                        <a:t>26%</a:t>
                      </a:r>
                      <a:endParaRPr lang="en-US" dirty="0"/>
                    </a:p>
                  </a:txBody>
                  <a:tcPr/>
                </a:tc>
                <a:tc>
                  <a:txBody>
                    <a:bodyPr/>
                    <a:lstStyle/>
                    <a:p>
                      <a:r>
                        <a:rPr lang="en-US" b="1" dirty="0" smtClean="0"/>
                        <a:t>20,859</a:t>
                      </a:r>
                      <a:endParaRPr lang="en-US" b="1" dirty="0"/>
                    </a:p>
                  </a:txBody>
                  <a:tcPr>
                    <a:solidFill>
                      <a:schemeClr val="accent4"/>
                    </a:solidFill>
                  </a:tcPr>
                </a:tc>
                <a:tc>
                  <a:txBody>
                    <a:bodyPr/>
                    <a:lstStyle/>
                    <a:p>
                      <a:endParaRPr lang="en-US" dirty="0"/>
                    </a:p>
                  </a:txBody>
                  <a:tcPr>
                    <a:solidFill>
                      <a:schemeClr val="accent4"/>
                    </a:solidFill>
                  </a:tcPr>
                </a:tc>
                <a:extLst>
                  <a:ext uri="{0D108BD9-81ED-4DB2-BD59-A6C34878D82A}">
                    <a16:rowId xmlns:a16="http://schemas.microsoft.com/office/drawing/2014/main" val="4258460663"/>
                  </a:ext>
                </a:extLst>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409585196"/>
              </p:ext>
            </p:extLst>
          </p:nvPr>
        </p:nvGraphicFramePr>
        <p:xfrm>
          <a:off x="838200" y="4537522"/>
          <a:ext cx="10387817" cy="1752600"/>
        </p:xfrm>
        <a:graphic>
          <a:graphicData uri="http://schemas.openxmlformats.org/drawingml/2006/table">
            <a:tbl>
              <a:tblPr firstRow="1" bandRow="1">
                <a:tableStyleId>{93296810-A885-4BE3-A3E7-6D5BEEA58F35}</a:tableStyleId>
              </a:tblPr>
              <a:tblGrid>
                <a:gridCol w="1163049">
                  <a:extLst>
                    <a:ext uri="{9D8B030D-6E8A-4147-A177-3AD203B41FA5}">
                      <a16:colId xmlns:a16="http://schemas.microsoft.com/office/drawing/2014/main" val="2792913494"/>
                    </a:ext>
                  </a:extLst>
                </a:gridCol>
                <a:gridCol w="1124090">
                  <a:extLst>
                    <a:ext uri="{9D8B030D-6E8A-4147-A177-3AD203B41FA5}">
                      <a16:colId xmlns:a16="http://schemas.microsoft.com/office/drawing/2014/main" val="647801499"/>
                    </a:ext>
                  </a:extLst>
                </a:gridCol>
                <a:gridCol w="1152525">
                  <a:extLst>
                    <a:ext uri="{9D8B030D-6E8A-4147-A177-3AD203B41FA5}">
                      <a16:colId xmlns:a16="http://schemas.microsoft.com/office/drawing/2014/main" val="1931262833"/>
                    </a:ext>
                  </a:extLst>
                </a:gridCol>
                <a:gridCol w="1152525">
                  <a:extLst>
                    <a:ext uri="{9D8B030D-6E8A-4147-A177-3AD203B41FA5}">
                      <a16:colId xmlns:a16="http://schemas.microsoft.com/office/drawing/2014/main" val="1387141993"/>
                    </a:ext>
                  </a:extLst>
                </a:gridCol>
                <a:gridCol w="1167359">
                  <a:extLst>
                    <a:ext uri="{9D8B030D-6E8A-4147-A177-3AD203B41FA5}">
                      <a16:colId xmlns:a16="http://schemas.microsoft.com/office/drawing/2014/main" val="419767933"/>
                    </a:ext>
                  </a:extLst>
                </a:gridCol>
                <a:gridCol w="1181686">
                  <a:extLst>
                    <a:ext uri="{9D8B030D-6E8A-4147-A177-3AD203B41FA5}">
                      <a16:colId xmlns:a16="http://schemas.microsoft.com/office/drawing/2014/main" val="1685204196"/>
                    </a:ext>
                  </a:extLst>
                </a:gridCol>
                <a:gridCol w="1141998">
                  <a:extLst>
                    <a:ext uri="{9D8B030D-6E8A-4147-A177-3AD203B41FA5}">
                      <a16:colId xmlns:a16="http://schemas.microsoft.com/office/drawing/2014/main" val="4199313690"/>
                    </a:ext>
                  </a:extLst>
                </a:gridCol>
                <a:gridCol w="1130551">
                  <a:extLst>
                    <a:ext uri="{9D8B030D-6E8A-4147-A177-3AD203B41FA5}">
                      <a16:colId xmlns:a16="http://schemas.microsoft.com/office/drawing/2014/main" val="1510604789"/>
                    </a:ext>
                  </a:extLst>
                </a:gridCol>
                <a:gridCol w="1174034">
                  <a:extLst>
                    <a:ext uri="{9D8B030D-6E8A-4147-A177-3AD203B41FA5}">
                      <a16:colId xmlns:a16="http://schemas.microsoft.com/office/drawing/2014/main" val="33600422"/>
                    </a:ext>
                  </a:extLst>
                </a:gridCol>
              </a:tblGrid>
              <a:tr h="439273">
                <a:tc>
                  <a:txBody>
                    <a:bodyPr/>
                    <a:lstStyle/>
                    <a:p>
                      <a:r>
                        <a:rPr lang="en-US" dirty="0" smtClean="0">
                          <a:solidFill>
                            <a:schemeClr val="tx1"/>
                          </a:solidFill>
                        </a:rPr>
                        <a:t>Age</a:t>
                      </a:r>
                      <a:endParaRPr lang="en-US" dirty="0">
                        <a:solidFill>
                          <a:schemeClr val="tx1"/>
                        </a:solidFill>
                      </a:endParaRPr>
                    </a:p>
                  </a:txBody>
                  <a:tcPr>
                    <a:solidFill>
                      <a:schemeClr val="accent2"/>
                    </a:solidFill>
                  </a:tcPr>
                </a:tc>
                <a:tc>
                  <a:txBody>
                    <a:bodyPr/>
                    <a:lstStyle/>
                    <a:p>
                      <a:r>
                        <a:rPr lang="en-US" dirty="0" smtClean="0">
                          <a:solidFill>
                            <a:schemeClr val="tx1"/>
                          </a:solidFill>
                        </a:rPr>
                        <a:t>Jackson #</a:t>
                      </a:r>
                      <a:endParaRPr lang="en-US" dirty="0">
                        <a:solidFill>
                          <a:schemeClr val="tx1"/>
                        </a:solidFill>
                      </a:endParaRPr>
                    </a:p>
                  </a:txBody>
                  <a:tcPr>
                    <a:solidFill>
                      <a:schemeClr val="accent1">
                        <a:lumMod val="60000"/>
                        <a:lumOff val="40000"/>
                      </a:schemeClr>
                    </a:solidFill>
                  </a:tcPr>
                </a:tc>
                <a:tc>
                  <a:txBody>
                    <a:bodyPr/>
                    <a:lstStyle/>
                    <a:p>
                      <a:r>
                        <a:rPr lang="en-US" dirty="0" smtClean="0">
                          <a:solidFill>
                            <a:schemeClr val="tx1"/>
                          </a:solidFill>
                        </a:rPr>
                        <a:t>Jackson %</a:t>
                      </a:r>
                      <a:endParaRPr lang="en-US" dirty="0">
                        <a:solidFill>
                          <a:schemeClr val="tx1"/>
                        </a:solidFill>
                      </a:endParaRPr>
                    </a:p>
                  </a:txBody>
                  <a:tcPr>
                    <a:solidFill>
                      <a:schemeClr val="accent1">
                        <a:lumMod val="60000"/>
                        <a:lumOff val="40000"/>
                      </a:schemeClr>
                    </a:solidFill>
                  </a:tcPr>
                </a:tc>
                <a:tc>
                  <a:txBody>
                    <a:bodyPr/>
                    <a:lstStyle/>
                    <a:p>
                      <a:r>
                        <a:rPr lang="en-US" dirty="0" smtClean="0">
                          <a:solidFill>
                            <a:schemeClr val="tx1"/>
                          </a:solidFill>
                        </a:rPr>
                        <a:t>Ranking of Reach</a:t>
                      </a:r>
                      <a:endParaRPr lang="en-US" dirty="0">
                        <a:solidFill>
                          <a:schemeClr val="tx1"/>
                        </a:solidFill>
                      </a:endParaRPr>
                    </a:p>
                  </a:txBody>
                  <a:tcPr>
                    <a:solidFill>
                      <a:schemeClr val="accent1">
                        <a:lumMod val="60000"/>
                        <a:lumOff val="40000"/>
                      </a:schemeClr>
                    </a:solidFill>
                  </a:tcPr>
                </a:tc>
                <a:tc>
                  <a:txBody>
                    <a:bodyPr/>
                    <a:lstStyle/>
                    <a:p>
                      <a:r>
                        <a:rPr lang="en-US" dirty="0" smtClean="0">
                          <a:solidFill>
                            <a:schemeClr val="tx1"/>
                          </a:solidFill>
                        </a:rPr>
                        <a:t>Josephine</a:t>
                      </a:r>
                      <a:r>
                        <a:rPr lang="en-US" baseline="0" dirty="0" smtClean="0">
                          <a:solidFill>
                            <a:schemeClr val="tx1"/>
                          </a:solidFill>
                        </a:rPr>
                        <a:t> #</a:t>
                      </a:r>
                      <a:endParaRPr lang="en-US" dirty="0">
                        <a:solidFill>
                          <a:schemeClr val="tx1"/>
                        </a:solidFill>
                      </a:endParaRPr>
                    </a:p>
                  </a:txBody>
                  <a:tcPr/>
                </a:tc>
                <a:tc>
                  <a:txBody>
                    <a:bodyPr/>
                    <a:lstStyle/>
                    <a:p>
                      <a:r>
                        <a:rPr lang="en-US" dirty="0" smtClean="0">
                          <a:solidFill>
                            <a:schemeClr val="tx1"/>
                          </a:solidFill>
                        </a:rPr>
                        <a:t>Josephine %</a:t>
                      </a:r>
                      <a:endParaRPr lang="en-US" dirty="0">
                        <a:solidFill>
                          <a:schemeClr val="tx1"/>
                        </a:solidFill>
                      </a:endParaRPr>
                    </a:p>
                  </a:txBody>
                  <a:tcPr/>
                </a:tc>
                <a:tc>
                  <a:txBody>
                    <a:bodyPr/>
                    <a:lstStyle/>
                    <a:p>
                      <a:r>
                        <a:rPr lang="en-US" dirty="0" smtClean="0">
                          <a:solidFill>
                            <a:schemeClr val="tx1"/>
                          </a:solidFill>
                        </a:rPr>
                        <a:t>Ranking of Reach</a:t>
                      </a:r>
                      <a:endParaRPr lang="en-US" dirty="0">
                        <a:solidFill>
                          <a:schemeClr val="tx1"/>
                        </a:solidFill>
                      </a:endParaRPr>
                    </a:p>
                  </a:txBody>
                  <a:tcPr/>
                </a:tc>
                <a:tc>
                  <a:txBody>
                    <a:bodyPr/>
                    <a:lstStyle/>
                    <a:p>
                      <a:r>
                        <a:rPr lang="en-US" dirty="0" smtClean="0">
                          <a:solidFill>
                            <a:schemeClr val="tx1"/>
                          </a:solidFill>
                        </a:rPr>
                        <a:t>Jack/Jo</a:t>
                      </a:r>
                      <a:r>
                        <a:rPr lang="en-US" baseline="0" dirty="0" smtClean="0">
                          <a:solidFill>
                            <a:schemeClr val="tx1"/>
                          </a:solidFill>
                        </a:rPr>
                        <a:t> #</a:t>
                      </a:r>
                      <a:endParaRPr lang="en-US" dirty="0">
                        <a:solidFill>
                          <a:schemeClr val="tx1"/>
                        </a:solidFill>
                      </a:endParaRPr>
                    </a:p>
                  </a:txBody>
                  <a:tcPr>
                    <a:solidFill>
                      <a:schemeClr val="accent4"/>
                    </a:solidFill>
                  </a:tcPr>
                </a:tc>
                <a:tc>
                  <a:txBody>
                    <a:bodyPr/>
                    <a:lstStyle/>
                    <a:p>
                      <a:r>
                        <a:rPr lang="en-US" dirty="0" smtClean="0">
                          <a:solidFill>
                            <a:schemeClr val="tx1"/>
                          </a:solidFill>
                        </a:rPr>
                        <a:t>Jack/Jo %</a:t>
                      </a:r>
                      <a:endParaRPr lang="en-US" dirty="0">
                        <a:solidFill>
                          <a:schemeClr val="tx1"/>
                        </a:solidFill>
                      </a:endParaRPr>
                    </a:p>
                  </a:txBody>
                  <a:tcPr>
                    <a:solidFill>
                      <a:schemeClr val="accent4"/>
                    </a:solidFill>
                  </a:tcPr>
                </a:tc>
                <a:extLst>
                  <a:ext uri="{0D108BD9-81ED-4DB2-BD59-A6C34878D82A}">
                    <a16:rowId xmlns:a16="http://schemas.microsoft.com/office/drawing/2014/main" val="1128022204"/>
                  </a:ext>
                </a:extLst>
              </a:tr>
              <a:tr h="370840">
                <a:tc>
                  <a:txBody>
                    <a:bodyPr/>
                    <a:lstStyle/>
                    <a:p>
                      <a:r>
                        <a:rPr lang="en-US" dirty="0" smtClean="0"/>
                        <a:t>0-2</a:t>
                      </a:r>
                      <a:endParaRPr lang="en-US" dirty="0"/>
                    </a:p>
                  </a:txBody>
                  <a:tcPr>
                    <a:solidFill>
                      <a:schemeClr val="accent2"/>
                    </a:solidFill>
                  </a:tcPr>
                </a:tc>
                <a:tc>
                  <a:txBody>
                    <a:bodyPr/>
                    <a:lstStyle/>
                    <a:p>
                      <a:r>
                        <a:rPr lang="en-US" dirty="0" smtClean="0"/>
                        <a:t>732</a:t>
                      </a:r>
                      <a:endParaRPr lang="en-US" dirty="0"/>
                    </a:p>
                  </a:txBody>
                  <a:tcPr>
                    <a:solidFill>
                      <a:schemeClr val="accent1">
                        <a:lumMod val="60000"/>
                        <a:lumOff val="40000"/>
                      </a:schemeClr>
                    </a:solidFill>
                  </a:tcPr>
                </a:tc>
                <a:tc>
                  <a:txBody>
                    <a:bodyPr/>
                    <a:lstStyle/>
                    <a:p>
                      <a:r>
                        <a:rPr lang="en-US" dirty="0" smtClean="0"/>
                        <a:t>9%</a:t>
                      </a:r>
                      <a:endParaRPr lang="en-US" dirty="0"/>
                    </a:p>
                  </a:txBody>
                  <a:tcPr>
                    <a:solidFill>
                      <a:schemeClr val="accent1">
                        <a:lumMod val="60000"/>
                        <a:lumOff val="40000"/>
                      </a:schemeClr>
                    </a:solidFill>
                  </a:tcPr>
                </a:tc>
                <a:tc>
                  <a:txBody>
                    <a:bodyPr/>
                    <a:lstStyle/>
                    <a:p>
                      <a:r>
                        <a:rPr lang="en-US" dirty="0" smtClean="0"/>
                        <a:t>MH</a:t>
                      </a:r>
                      <a:endParaRPr lang="en-US" dirty="0"/>
                    </a:p>
                  </a:txBody>
                  <a:tcPr>
                    <a:solidFill>
                      <a:schemeClr val="accent1">
                        <a:lumMod val="60000"/>
                        <a:lumOff val="40000"/>
                      </a:schemeClr>
                    </a:solidFill>
                  </a:tcPr>
                </a:tc>
                <a:tc>
                  <a:txBody>
                    <a:bodyPr/>
                    <a:lstStyle/>
                    <a:p>
                      <a:r>
                        <a:rPr lang="en-US" dirty="0" smtClean="0"/>
                        <a:t>306</a:t>
                      </a:r>
                      <a:endParaRPr lang="en-US" dirty="0"/>
                    </a:p>
                  </a:txBody>
                  <a:tcPr/>
                </a:tc>
                <a:tc>
                  <a:txBody>
                    <a:bodyPr/>
                    <a:lstStyle/>
                    <a:p>
                      <a:r>
                        <a:rPr lang="en-US" dirty="0" smtClean="0"/>
                        <a:t>11%</a:t>
                      </a:r>
                      <a:endParaRPr lang="en-US" dirty="0"/>
                    </a:p>
                  </a:txBody>
                  <a:tcPr/>
                </a:tc>
                <a:tc>
                  <a:txBody>
                    <a:bodyPr/>
                    <a:lstStyle/>
                    <a:p>
                      <a:r>
                        <a:rPr lang="en-US" dirty="0" smtClean="0"/>
                        <a:t>MH</a:t>
                      </a:r>
                      <a:endParaRPr lang="en-US" dirty="0"/>
                    </a:p>
                  </a:txBody>
                  <a:tcPr/>
                </a:tc>
                <a:tc>
                  <a:txBody>
                    <a:bodyPr/>
                    <a:lstStyle/>
                    <a:p>
                      <a:r>
                        <a:rPr lang="en-US" dirty="0" smtClean="0"/>
                        <a:t>1,038</a:t>
                      </a:r>
                      <a:endParaRPr lang="en-US" dirty="0"/>
                    </a:p>
                  </a:txBody>
                  <a:tcPr>
                    <a:solidFill>
                      <a:schemeClr val="accent4"/>
                    </a:solidFill>
                  </a:tcPr>
                </a:tc>
                <a:tc>
                  <a:txBody>
                    <a:bodyPr/>
                    <a:lstStyle/>
                    <a:p>
                      <a:r>
                        <a:rPr lang="en-US" b="1" dirty="0" smtClean="0"/>
                        <a:t>10%</a:t>
                      </a:r>
                      <a:endParaRPr lang="en-US" b="1" dirty="0"/>
                    </a:p>
                  </a:txBody>
                  <a:tcPr>
                    <a:solidFill>
                      <a:schemeClr val="accent4"/>
                    </a:solidFill>
                  </a:tcPr>
                </a:tc>
                <a:extLst>
                  <a:ext uri="{0D108BD9-81ED-4DB2-BD59-A6C34878D82A}">
                    <a16:rowId xmlns:a16="http://schemas.microsoft.com/office/drawing/2014/main" val="231226164"/>
                  </a:ext>
                </a:extLst>
              </a:tr>
              <a:tr h="370840">
                <a:tc>
                  <a:txBody>
                    <a:bodyPr/>
                    <a:lstStyle/>
                    <a:p>
                      <a:r>
                        <a:rPr lang="en-US" dirty="0" smtClean="0"/>
                        <a:t>3-5</a:t>
                      </a:r>
                      <a:endParaRPr lang="en-US" dirty="0"/>
                    </a:p>
                  </a:txBody>
                  <a:tcPr>
                    <a:solidFill>
                      <a:schemeClr val="accent2"/>
                    </a:solidFill>
                  </a:tcPr>
                </a:tc>
                <a:tc>
                  <a:txBody>
                    <a:bodyPr/>
                    <a:lstStyle/>
                    <a:p>
                      <a:r>
                        <a:rPr lang="en-US" dirty="0" smtClean="0"/>
                        <a:t>2,347</a:t>
                      </a:r>
                      <a:endParaRPr lang="en-US" dirty="0"/>
                    </a:p>
                  </a:txBody>
                  <a:tcPr>
                    <a:solidFill>
                      <a:schemeClr val="accent1">
                        <a:lumMod val="60000"/>
                        <a:lumOff val="40000"/>
                      </a:schemeClr>
                    </a:solidFill>
                  </a:tcPr>
                </a:tc>
                <a:tc>
                  <a:txBody>
                    <a:bodyPr/>
                    <a:lstStyle/>
                    <a:p>
                      <a:r>
                        <a:rPr lang="en-US" dirty="0" smtClean="0"/>
                        <a:t>31%</a:t>
                      </a:r>
                      <a:endParaRPr lang="en-US" dirty="0"/>
                    </a:p>
                  </a:txBody>
                  <a:tcPr>
                    <a:solidFill>
                      <a:schemeClr val="accent1">
                        <a:lumMod val="60000"/>
                        <a:lumOff val="40000"/>
                      </a:schemeClr>
                    </a:solidFill>
                  </a:tcPr>
                </a:tc>
                <a:tc>
                  <a:txBody>
                    <a:bodyPr/>
                    <a:lstStyle/>
                    <a:p>
                      <a:r>
                        <a:rPr lang="en-US" dirty="0" smtClean="0"/>
                        <a:t>ML</a:t>
                      </a:r>
                      <a:endParaRPr lang="en-US" dirty="0"/>
                    </a:p>
                  </a:txBody>
                  <a:tcPr>
                    <a:solidFill>
                      <a:schemeClr val="accent1">
                        <a:lumMod val="60000"/>
                        <a:lumOff val="40000"/>
                      </a:schemeClr>
                    </a:solidFill>
                  </a:tcPr>
                </a:tc>
                <a:tc>
                  <a:txBody>
                    <a:bodyPr/>
                    <a:lstStyle/>
                    <a:p>
                      <a:r>
                        <a:rPr lang="en-US" dirty="0" smtClean="0"/>
                        <a:t>807</a:t>
                      </a:r>
                      <a:endParaRPr lang="en-US" dirty="0"/>
                    </a:p>
                  </a:txBody>
                  <a:tcPr/>
                </a:tc>
                <a:tc>
                  <a:txBody>
                    <a:bodyPr/>
                    <a:lstStyle/>
                    <a:p>
                      <a:r>
                        <a:rPr lang="en-US" dirty="0" smtClean="0"/>
                        <a:t>31%</a:t>
                      </a:r>
                      <a:endParaRPr lang="en-US" dirty="0"/>
                    </a:p>
                  </a:txBody>
                  <a:tcPr/>
                </a:tc>
                <a:tc>
                  <a:txBody>
                    <a:bodyPr/>
                    <a:lstStyle/>
                    <a:p>
                      <a:r>
                        <a:rPr lang="en-US" dirty="0" smtClean="0"/>
                        <a:t>ML</a:t>
                      </a:r>
                      <a:endParaRPr lang="en-US" dirty="0"/>
                    </a:p>
                  </a:txBody>
                  <a:tcPr/>
                </a:tc>
                <a:tc>
                  <a:txBody>
                    <a:bodyPr/>
                    <a:lstStyle/>
                    <a:p>
                      <a:r>
                        <a:rPr lang="en-US" dirty="0" smtClean="0"/>
                        <a:t>3,154</a:t>
                      </a:r>
                      <a:endParaRPr lang="en-US" dirty="0"/>
                    </a:p>
                  </a:txBody>
                  <a:tcPr>
                    <a:solidFill>
                      <a:schemeClr val="accent4"/>
                    </a:solidFill>
                  </a:tcPr>
                </a:tc>
                <a:tc>
                  <a:txBody>
                    <a:bodyPr/>
                    <a:lstStyle/>
                    <a:p>
                      <a:r>
                        <a:rPr lang="en-US" b="1" dirty="0" smtClean="0"/>
                        <a:t>31%</a:t>
                      </a:r>
                      <a:endParaRPr lang="en-US" b="1" dirty="0"/>
                    </a:p>
                  </a:txBody>
                  <a:tcPr>
                    <a:solidFill>
                      <a:schemeClr val="accent4"/>
                    </a:solidFill>
                  </a:tcPr>
                </a:tc>
                <a:extLst>
                  <a:ext uri="{0D108BD9-81ED-4DB2-BD59-A6C34878D82A}">
                    <a16:rowId xmlns:a16="http://schemas.microsoft.com/office/drawing/2014/main" val="1376382516"/>
                  </a:ext>
                </a:extLst>
              </a:tr>
              <a:tr h="370840">
                <a:tc>
                  <a:txBody>
                    <a:bodyPr/>
                    <a:lstStyle/>
                    <a:p>
                      <a:r>
                        <a:rPr lang="en-US" dirty="0" smtClean="0"/>
                        <a:t>0-5</a:t>
                      </a:r>
                      <a:endParaRPr lang="en-US" dirty="0"/>
                    </a:p>
                  </a:txBody>
                  <a:tcPr>
                    <a:solidFill>
                      <a:schemeClr val="accent2"/>
                    </a:solidFill>
                  </a:tcPr>
                </a:tc>
                <a:tc>
                  <a:txBody>
                    <a:bodyPr/>
                    <a:lstStyle/>
                    <a:p>
                      <a:r>
                        <a:rPr lang="en-US" dirty="0" smtClean="0"/>
                        <a:t>3,079</a:t>
                      </a:r>
                      <a:endParaRPr lang="en-US" dirty="0"/>
                    </a:p>
                  </a:txBody>
                  <a:tcPr>
                    <a:solidFill>
                      <a:schemeClr val="accent1">
                        <a:lumMod val="60000"/>
                        <a:lumOff val="40000"/>
                      </a:schemeClr>
                    </a:solidFill>
                  </a:tcPr>
                </a:tc>
                <a:tc>
                  <a:txBody>
                    <a:bodyPr/>
                    <a:lstStyle/>
                    <a:p>
                      <a:r>
                        <a:rPr lang="en-US" dirty="0" smtClean="0"/>
                        <a:t>20%</a:t>
                      </a:r>
                      <a:endParaRPr lang="en-US" dirty="0"/>
                    </a:p>
                  </a:txBody>
                  <a:tcPr>
                    <a:solidFill>
                      <a:schemeClr val="accent1">
                        <a:lumMod val="60000"/>
                        <a:lumOff val="40000"/>
                      </a:schemeClr>
                    </a:solidFill>
                  </a:tcPr>
                </a:tc>
                <a:tc>
                  <a:txBody>
                    <a:bodyPr/>
                    <a:lstStyle/>
                    <a:p>
                      <a:r>
                        <a:rPr lang="en-US" dirty="0" smtClean="0"/>
                        <a:t>ML</a:t>
                      </a:r>
                      <a:endParaRPr lang="en-US" dirty="0"/>
                    </a:p>
                  </a:txBody>
                  <a:tcPr>
                    <a:solidFill>
                      <a:schemeClr val="accent1">
                        <a:lumMod val="60000"/>
                        <a:lumOff val="40000"/>
                      </a:schemeClr>
                    </a:solidFill>
                  </a:tcPr>
                </a:tc>
                <a:tc>
                  <a:txBody>
                    <a:bodyPr/>
                    <a:lstStyle/>
                    <a:p>
                      <a:r>
                        <a:rPr lang="en-US" dirty="0" smtClean="0"/>
                        <a:t>1,113</a:t>
                      </a:r>
                      <a:endParaRPr lang="en-US" dirty="0"/>
                    </a:p>
                  </a:txBody>
                  <a:tcPr/>
                </a:tc>
                <a:tc>
                  <a:txBody>
                    <a:bodyPr/>
                    <a:lstStyle/>
                    <a:p>
                      <a:r>
                        <a:rPr lang="en-US" dirty="0" smtClean="0"/>
                        <a:t>21%</a:t>
                      </a:r>
                      <a:endParaRPr lang="en-US" dirty="0"/>
                    </a:p>
                  </a:txBody>
                  <a:tcPr/>
                </a:tc>
                <a:tc>
                  <a:txBody>
                    <a:bodyPr/>
                    <a:lstStyle/>
                    <a:p>
                      <a:r>
                        <a:rPr lang="en-US" dirty="0" smtClean="0"/>
                        <a:t>ML</a:t>
                      </a:r>
                      <a:endParaRPr lang="en-US" dirty="0"/>
                    </a:p>
                  </a:txBody>
                  <a:tcPr/>
                </a:tc>
                <a:tc>
                  <a:txBody>
                    <a:bodyPr/>
                    <a:lstStyle/>
                    <a:p>
                      <a:r>
                        <a:rPr lang="en-US" dirty="0" smtClean="0"/>
                        <a:t>4,192</a:t>
                      </a:r>
                      <a:endParaRPr lang="en-US" dirty="0"/>
                    </a:p>
                  </a:txBody>
                  <a:tcPr>
                    <a:solidFill>
                      <a:schemeClr val="accent4"/>
                    </a:solidFill>
                  </a:tcPr>
                </a:tc>
                <a:tc>
                  <a:txBody>
                    <a:bodyPr/>
                    <a:lstStyle/>
                    <a:p>
                      <a:r>
                        <a:rPr lang="en-US" b="1" dirty="0" smtClean="0"/>
                        <a:t>21%</a:t>
                      </a:r>
                      <a:endParaRPr lang="en-US" b="1" dirty="0"/>
                    </a:p>
                  </a:txBody>
                  <a:tcPr>
                    <a:solidFill>
                      <a:schemeClr val="accent4"/>
                    </a:solidFill>
                  </a:tcPr>
                </a:tc>
                <a:extLst>
                  <a:ext uri="{0D108BD9-81ED-4DB2-BD59-A6C34878D82A}">
                    <a16:rowId xmlns:a16="http://schemas.microsoft.com/office/drawing/2014/main" val="4061156049"/>
                  </a:ext>
                </a:extLst>
              </a:tr>
            </a:tbl>
          </a:graphicData>
        </a:graphic>
      </p:graphicFrame>
      <p:sp>
        <p:nvSpPr>
          <p:cNvPr id="6" name="TextBox 5"/>
          <p:cNvSpPr txBox="1"/>
          <p:nvPr/>
        </p:nvSpPr>
        <p:spPr>
          <a:xfrm>
            <a:off x="838200" y="3723953"/>
            <a:ext cx="9543757" cy="769441"/>
          </a:xfrm>
          <a:prstGeom prst="rect">
            <a:avLst/>
          </a:prstGeom>
          <a:noFill/>
        </p:spPr>
        <p:txBody>
          <a:bodyPr wrap="square" rtlCol="0">
            <a:spAutoFit/>
          </a:bodyPr>
          <a:lstStyle/>
          <a:p>
            <a:r>
              <a:rPr lang="en-US" sz="4400" dirty="0" smtClean="0">
                <a:latin typeface="+mj-lt"/>
              </a:rPr>
              <a:t>Access to Early Learning Slots </a:t>
            </a:r>
            <a:endParaRPr lang="en-US" sz="4400" dirty="0">
              <a:latin typeface="+mj-lt"/>
            </a:endParaRPr>
          </a:p>
        </p:txBody>
      </p:sp>
      <p:sp>
        <p:nvSpPr>
          <p:cNvPr id="7" name="TextBox 6"/>
          <p:cNvSpPr txBox="1"/>
          <p:nvPr/>
        </p:nvSpPr>
        <p:spPr>
          <a:xfrm>
            <a:off x="838200" y="3259400"/>
            <a:ext cx="4099560" cy="307777"/>
          </a:xfrm>
          <a:prstGeom prst="rect">
            <a:avLst/>
          </a:prstGeom>
          <a:noFill/>
        </p:spPr>
        <p:txBody>
          <a:bodyPr wrap="square" rtlCol="0">
            <a:spAutoFit/>
          </a:bodyPr>
          <a:lstStyle/>
          <a:p>
            <a:r>
              <a:rPr lang="en-US" sz="1400" dirty="0" smtClean="0"/>
              <a:t>Source: ACS 2017  P. 54</a:t>
            </a:r>
            <a:endParaRPr lang="en-US" sz="1400" dirty="0"/>
          </a:p>
        </p:txBody>
      </p:sp>
      <p:sp>
        <p:nvSpPr>
          <p:cNvPr id="9" name="TextBox 8"/>
          <p:cNvSpPr txBox="1"/>
          <p:nvPr/>
        </p:nvSpPr>
        <p:spPr>
          <a:xfrm>
            <a:off x="838200" y="6260123"/>
            <a:ext cx="8544951" cy="307777"/>
          </a:xfrm>
          <a:prstGeom prst="rect">
            <a:avLst/>
          </a:prstGeom>
          <a:noFill/>
        </p:spPr>
        <p:txBody>
          <a:bodyPr wrap="square" rtlCol="0">
            <a:spAutoFit/>
          </a:bodyPr>
          <a:lstStyle/>
          <a:p>
            <a:r>
              <a:rPr lang="en-US" sz="1400" dirty="0" smtClean="0"/>
              <a:t>Source: OSU, Estimating Supply, 2018      P. 54</a:t>
            </a:r>
            <a:endParaRPr lang="en-US" sz="1400" dirty="0"/>
          </a:p>
        </p:txBody>
      </p:sp>
      <p:sp>
        <p:nvSpPr>
          <p:cNvPr id="3" name="Slide Number Placeholder 2"/>
          <p:cNvSpPr>
            <a:spLocks noGrp="1"/>
          </p:cNvSpPr>
          <p:nvPr>
            <p:ph type="sldNum" sz="quarter" idx="12"/>
          </p:nvPr>
        </p:nvSpPr>
        <p:spPr/>
        <p:txBody>
          <a:bodyPr/>
          <a:lstStyle/>
          <a:p>
            <a:fld id="{EA74130C-D9BC-4FCB-AB84-26572ABBBA53}" type="slidenum">
              <a:rPr lang="en-US" smtClean="0"/>
              <a:t>11</a:t>
            </a:fld>
            <a:endParaRPr lang="en-US"/>
          </a:p>
        </p:txBody>
      </p:sp>
    </p:spTree>
    <p:extLst>
      <p:ext uri="{BB962C8B-B14F-4D97-AF65-F5344CB8AC3E}">
        <p14:creationId xmlns:p14="http://schemas.microsoft.com/office/powerpoint/2010/main" val="2806197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775" y="365125"/>
            <a:ext cx="10777025" cy="1325563"/>
          </a:xfrm>
        </p:spPr>
        <p:txBody>
          <a:bodyPr/>
          <a:lstStyle/>
          <a:p>
            <a:r>
              <a:rPr lang="en-US" dirty="0" smtClean="0"/>
              <a:t>Child Population 0-5</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3784362566"/>
              </p:ext>
            </p:extLst>
          </p:nvPr>
        </p:nvGraphicFramePr>
        <p:xfrm>
          <a:off x="576778" y="3719781"/>
          <a:ext cx="11211948" cy="2560320"/>
        </p:xfrm>
        <a:graphic>
          <a:graphicData uri="http://schemas.openxmlformats.org/drawingml/2006/table">
            <a:tbl>
              <a:tblPr firstRow="1" bandRow="1">
                <a:tableStyleId>{93296810-A885-4BE3-A3E7-6D5BEEA58F35}</a:tableStyleId>
              </a:tblPr>
              <a:tblGrid>
                <a:gridCol w="1255321">
                  <a:extLst>
                    <a:ext uri="{9D8B030D-6E8A-4147-A177-3AD203B41FA5}">
                      <a16:colId xmlns:a16="http://schemas.microsoft.com/office/drawing/2014/main" val="2792913494"/>
                    </a:ext>
                  </a:extLst>
                </a:gridCol>
                <a:gridCol w="1213271">
                  <a:extLst>
                    <a:ext uri="{9D8B030D-6E8A-4147-A177-3AD203B41FA5}">
                      <a16:colId xmlns:a16="http://schemas.microsoft.com/office/drawing/2014/main" val="647801499"/>
                    </a:ext>
                  </a:extLst>
                </a:gridCol>
                <a:gridCol w="1243962">
                  <a:extLst>
                    <a:ext uri="{9D8B030D-6E8A-4147-A177-3AD203B41FA5}">
                      <a16:colId xmlns:a16="http://schemas.microsoft.com/office/drawing/2014/main" val="1931262833"/>
                    </a:ext>
                  </a:extLst>
                </a:gridCol>
                <a:gridCol w="1243962">
                  <a:extLst>
                    <a:ext uri="{9D8B030D-6E8A-4147-A177-3AD203B41FA5}">
                      <a16:colId xmlns:a16="http://schemas.microsoft.com/office/drawing/2014/main" val="1519377986"/>
                    </a:ext>
                  </a:extLst>
                </a:gridCol>
                <a:gridCol w="1159904">
                  <a:extLst>
                    <a:ext uri="{9D8B030D-6E8A-4147-A177-3AD203B41FA5}">
                      <a16:colId xmlns:a16="http://schemas.microsoft.com/office/drawing/2014/main" val="419767933"/>
                    </a:ext>
                  </a:extLst>
                </a:gridCol>
                <a:gridCol w="1304053">
                  <a:extLst>
                    <a:ext uri="{9D8B030D-6E8A-4147-A177-3AD203B41FA5}">
                      <a16:colId xmlns:a16="http://schemas.microsoft.com/office/drawing/2014/main" val="1685204196"/>
                    </a:ext>
                  </a:extLst>
                </a:gridCol>
                <a:gridCol w="1304053">
                  <a:extLst>
                    <a:ext uri="{9D8B030D-6E8A-4147-A177-3AD203B41FA5}">
                      <a16:colId xmlns:a16="http://schemas.microsoft.com/office/drawing/2014/main" val="3414800308"/>
                    </a:ext>
                  </a:extLst>
                </a:gridCol>
                <a:gridCol w="1220245">
                  <a:extLst>
                    <a:ext uri="{9D8B030D-6E8A-4147-A177-3AD203B41FA5}">
                      <a16:colId xmlns:a16="http://schemas.microsoft.com/office/drawing/2014/main" val="1510604789"/>
                    </a:ext>
                  </a:extLst>
                </a:gridCol>
                <a:gridCol w="1267177">
                  <a:extLst>
                    <a:ext uri="{9D8B030D-6E8A-4147-A177-3AD203B41FA5}">
                      <a16:colId xmlns:a16="http://schemas.microsoft.com/office/drawing/2014/main" val="33600422"/>
                    </a:ext>
                  </a:extLst>
                </a:gridCol>
              </a:tblGrid>
              <a:tr h="439273">
                <a:tc>
                  <a:txBody>
                    <a:bodyPr/>
                    <a:lstStyle/>
                    <a:p>
                      <a:r>
                        <a:rPr lang="en-US" dirty="0" smtClean="0">
                          <a:solidFill>
                            <a:schemeClr val="tx1"/>
                          </a:solidFill>
                        </a:rPr>
                        <a:t>Family Income</a:t>
                      </a:r>
                      <a:endParaRPr lang="en-US" dirty="0">
                        <a:solidFill>
                          <a:schemeClr val="tx1"/>
                        </a:solidFill>
                      </a:endParaRPr>
                    </a:p>
                  </a:txBody>
                  <a:tcPr>
                    <a:solidFill>
                      <a:schemeClr val="accent2"/>
                    </a:solidFill>
                  </a:tcPr>
                </a:tc>
                <a:tc>
                  <a:txBody>
                    <a:bodyPr/>
                    <a:lstStyle/>
                    <a:p>
                      <a:r>
                        <a:rPr lang="en-US" dirty="0" smtClean="0">
                          <a:solidFill>
                            <a:schemeClr val="tx1"/>
                          </a:solidFill>
                        </a:rPr>
                        <a:t>Jackson #</a:t>
                      </a:r>
                      <a:endParaRPr lang="en-US" dirty="0">
                        <a:solidFill>
                          <a:schemeClr val="tx1"/>
                        </a:solidFill>
                      </a:endParaRPr>
                    </a:p>
                  </a:txBody>
                  <a:tcPr>
                    <a:solidFill>
                      <a:schemeClr val="accent1">
                        <a:lumMod val="60000"/>
                        <a:lumOff val="40000"/>
                      </a:schemeClr>
                    </a:solidFill>
                  </a:tcPr>
                </a:tc>
                <a:tc>
                  <a:txBody>
                    <a:bodyPr/>
                    <a:lstStyle/>
                    <a:p>
                      <a:r>
                        <a:rPr lang="en-US" dirty="0" smtClean="0">
                          <a:solidFill>
                            <a:schemeClr val="tx1"/>
                          </a:solidFill>
                        </a:rPr>
                        <a:t>Jackson %</a:t>
                      </a:r>
                      <a:endParaRPr lang="en-US" dirty="0">
                        <a:solidFill>
                          <a:schemeClr val="tx1"/>
                        </a:solidFill>
                      </a:endParaRPr>
                    </a:p>
                  </a:txBody>
                  <a:tcPr>
                    <a:solidFill>
                      <a:schemeClr val="accent1">
                        <a:lumMod val="60000"/>
                        <a:lumOff val="40000"/>
                      </a:schemeClr>
                    </a:solidFill>
                  </a:tcPr>
                </a:tc>
                <a:tc>
                  <a:txBody>
                    <a:bodyPr/>
                    <a:lstStyle/>
                    <a:p>
                      <a:r>
                        <a:rPr lang="en-US" dirty="0" smtClean="0">
                          <a:solidFill>
                            <a:schemeClr val="tx1"/>
                          </a:solidFill>
                        </a:rPr>
                        <a:t>Ranking of Risk</a:t>
                      </a:r>
                      <a:endParaRPr lang="en-US" dirty="0">
                        <a:solidFill>
                          <a:schemeClr val="tx1"/>
                        </a:solidFill>
                      </a:endParaRPr>
                    </a:p>
                  </a:txBody>
                  <a:tcPr>
                    <a:solidFill>
                      <a:schemeClr val="accent1">
                        <a:lumMod val="60000"/>
                        <a:lumOff val="40000"/>
                      </a:schemeClr>
                    </a:solidFill>
                  </a:tcPr>
                </a:tc>
                <a:tc>
                  <a:txBody>
                    <a:bodyPr/>
                    <a:lstStyle/>
                    <a:p>
                      <a:r>
                        <a:rPr lang="en-US" dirty="0" smtClean="0">
                          <a:solidFill>
                            <a:schemeClr val="tx1"/>
                          </a:solidFill>
                        </a:rPr>
                        <a:t>Josephine</a:t>
                      </a:r>
                      <a:r>
                        <a:rPr lang="en-US" baseline="0" dirty="0" smtClean="0">
                          <a:solidFill>
                            <a:schemeClr val="tx1"/>
                          </a:solidFill>
                        </a:rPr>
                        <a:t> #</a:t>
                      </a:r>
                      <a:endParaRPr lang="en-US" dirty="0">
                        <a:solidFill>
                          <a:schemeClr val="tx1"/>
                        </a:solidFill>
                      </a:endParaRPr>
                    </a:p>
                  </a:txBody>
                  <a:tcPr/>
                </a:tc>
                <a:tc>
                  <a:txBody>
                    <a:bodyPr/>
                    <a:lstStyle/>
                    <a:p>
                      <a:r>
                        <a:rPr lang="en-US" dirty="0" smtClean="0">
                          <a:solidFill>
                            <a:schemeClr val="tx1"/>
                          </a:solidFill>
                        </a:rPr>
                        <a:t>Josephine %</a:t>
                      </a:r>
                      <a:endParaRPr lang="en-US" dirty="0">
                        <a:solidFill>
                          <a:schemeClr val="tx1"/>
                        </a:solidFill>
                      </a:endParaRPr>
                    </a:p>
                  </a:txBody>
                  <a:tcPr/>
                </a:tc>
                <a:tc>
                  <a:txBody>
                    <a:bodyPr/>
                    <a:lstStyle/>
                    <a:p>
                      <a:r>
                        <a:rPr lang="en-US" dirty="0" smtClean="0">
                          <a:solidFill>
                            <a:schemeClr val="tx1"/>
                          </a:solidFill>
                        </a:rPr>
                        <a:t>Ranking of Risk</a:t>
                      </a:r>
                      <a:endParaRPr lang="en-US" dirty="0">
                        <a:solidFill>
                          <a:schemeClr val="tx1"/>
                        </a:solidFill>
                      </a:endParaRPr>
                    </a:p>
                  </a:txBody>
                  <a:tcPr/>
                </a:tc>
                <a:tc>
                  <a:txBody>
                    <a:bodyPr/>
                    <a:lstStyle/>
                    <a:p>
                      <a:r>
                        <a:rPr lang="en-US" dirty="0" smtClean="0">
                          <a:solidFill>
                            <a:schemeClr val="tx1"/>
                          </a:solidFill>
                        </a:rPr>
                        <a:t>Jack/Jo</a:t>
                      </a:r>
                      <a:r>
                        <a:rPr lang="en-US" baseline="0" dirty="0" smtClean="0">
                          <a:solidFill>
                            <a:schemeClr val="tx1"/>
                          </a:solidFill>
                        </a:rPr>
                        <a:t> #</a:t>
                      </a:r>
                      <a:endParaRPr lang="en-US" dirty="0">
                        <a:solidFill>
                          <a:schemeClr val="tx1"/>
                        </a:solidFill>
                      </a:endParaRPr>
                    </a:p>
                  </a:txBody>
                  <a:tcPr>
                    <a:solidFill>
                      <a:schemeClr val="accent4"/>
                    </a:solidFill>
                  </a:tcPr>
                </a:tc>
                <a:tc>
                  <a:txBody>
                    <a:bodyPr/>
                    <a:lstStyle/>
                    <a:p>
                      <a:r>
                        <a:rPr lang="en-US" dirty="0" smtClean="0">
                          <a:solidFill>
                            <a:schemeClr val="tx1"/>
                          </a:solidFill>
                        </a:rPr>
                        <a:t>Jack/Jo %</a:t>
                      </a:r>
                      <a:endParaRPr lang="en-US" dirty="0">
                        <a:solidFill>
                          <a:schemeClr val="tx1"/>
                        </a:solidFill>
                      </a:endParaRPr>
                    </a:p>
                  </a:txBody>
                  <a:tcPr>
                    <a:solidFill>
                      <a:schemeClr val="accent4"/>
                    </a:solidFill>
                  </a:tcPr>
                </a:tc>
                <a:extLst>
                  <a:ext uri="{0D108BD9-81ED-4DB2-BD59-A6C34878D82A}">
                    <a16:rowId xmlns:a16="http://schemas.microsoft.com/office/drawing/2014/main" val="1128022204"/>
                  </a:ext>
                </a:extLst>
              </a:tr>
              <a:tr h="370840">
                <a:tc>
                  <a:txBody>
                    <a:bodyPr/>
                    <a:lstStyle/>
                    <a:p>
                      <a:r>
                        <a:rPr lang="en-US" dirty="0" smtClean="0"/>
                        <a:t>    0-100% FPL</a:t>
                      </a:r>
                      <a:endParaRPr lang="en-US" dirty="0"/>
                    </a:p>
                  </a:txBody>
                  <a:tcPr>
                    <a:solidFill>
                      <a:schemeClr val="accent2"/>
                    </a:solidFill>
                  </a:tcPr>
                </a:tc>
                <a:tc>
                  <a:txBody>
                    <a:bodyPr/>
                    <a:lstStyle/>
                    <a:p>
                      <a:r>
                        <a:rPr lang="en-US" dirty="0" smtClean="0"/>
                        <a:t>4,049</a:t>
                      </a:r>
                      <a:endParaRPr lang="en-US" dirty="0"/>
                    </a:p>
                  </a:txBody>
                  <a:tcPr>
                    <a:solidFill>
                      <a:schemeClr val="accent1">
                        <a:lumMod val="60000"/>
                        <a:lumOff val="40000"/>
                      </a:schemeClr>
                    </a:solidFill>
                  </a:tcPr>
                </a:tc>
                <a:tc>
                  <a:txBody>
                    <a:bodyPr/>
                    <a:lstStyle/>
                    <a:p>
                      <a:r>
                        <a:rPr lang="en-US" dirty="0" smtClean="0"/>
                        <a:t>29%</a:t>
                      </a:r>
                      <a:endParaRPr lang="en-US" dirty="0"/>
                    </a:p>
                  </a:txBody>
                  <a:tcPr>
                    <a:solidFill>
                      <a:schemeClr val="accent1">
                        <a:lumMod val="60000"/>
                        <a:lumOff val="40000"/>
                      </a:schemeClr>
                    </a:solidFill>
                  </a:tcPr>
                </a:tc>
                <a:tc>
                  <a:txBody>
                    <a:bodyPr/>
                    <a:lstStyle/>
                    <a:p>
                      <a:r>
                        <a:rPr lang="en-US" dirty="0" smtClean="0"/>
                        <a:t>MH</a:t>
                      </a:r>
                      <a:endParaRPr lang="en-US" dirty="0"/>
                    </a:p>
                  </a:txBody>
                  <a:tcPr>
                    <a:solidFill>
                      <a:schemeClr val="accent1">
                        <a:lumMod val="60000"/>
                        <a:lumOff val="40000"/>
                      </a:schemeClr>
                    </a:solidFill>
                  </a:tcPr>
                </a:tc>
                <a:tc>
                  <a:txBody>
                    <a:bodyPr/>
                    <a:lstStyle/>
                    <a:p>
                      <a:r>
                        <a:rPr lang="en-US" dirty="0" smtClean="0"/>
                        <a:t>1,336</a:t>
                      </a:r>
                      <a:endParaRPr lang="en-US" dirty="0"/>
                    </a:p>
                  </a:txBody>
                  <a:tcPr/>
                </a:tc>
                <a:tc>
                  <a:txBody>
                    <a:bodyPr/>
                    <a:lstStyle/>
                    <a:p>
                      <a:r>
                        <a:rPr lang="en-US" dirty="0" smtClean="0"/>
                        <a:t>30%</a:t>
                      </a:r>
                      <a:endParaRPr lang="en-US" dirty="0"/>
                    </a:p>
                  </a:txBody>
                  <a:tcPr/>
                </a:tc>
                <a:tc>
                  <a:txBody>
                    <a:bodyPr/>
                    <a:lstStyle/>
                    <a:p>
                      <a:r>
                        <a:rPr lang="en-US" dirty="0" smtClean="0"/>
                        <a:t>MH</a:t>
                      </a:r>
                      <a:endParaRPr lang="en-US" dirty="0"/>
                    </a:p>
                  </a:txBody>
                  <a:tcPr/>
                </a:tc>
                <a:tc>
                  <a:txBody>
                    <a:bodyPr/>
                    <a:lstStyle/>
                    <a:p>
                      <a:r>
                        <a:rPr lang="en-US" dirty="0" smtClean="0"/>
                        <a:t>5,385</a:t>
                      </a:r>
                      <a:endParaRPr lang="en-US" dirty="0"/>
                    </a:p>
                  </a:txBody>
                  <a:tcPr>
                    <a:solidFill>
                      <a:schemeClr val="accent4"/>
                    </a:solidFill>
                  </a:tcPr>
                </a:tc>
                <a:tc>
                  <a:txBody>
                    <a:bodyPr/>
                    <a:lstStyle/>
                    <a:p>
                      <a:r>
                        <a:rPr lang="en-US" dirty="0" smtClean="0"/>
                        <a:t>30%</a:t>
                      </a:r>
                      <a:endParaRPr lang="en-US" dirty="0"/>
                    </a:p>
                  </a:txBody>
                  <a:tcPr>
                    <a:solidFill>
                      <a:schemeClr val="accent4"/>
                    </a:solidFill>
                  </a:tcPr>
                </a:tc>
                <a:extLst>
                  <a:ext uri="{0D108BD9-81ED-4DB2-BD59-A6C34878D82A}">
                    <a16:rowId xmlns:a16="http://schemas.microsoft.com/office/drawing/2014/main" val="231226164"/>
                  </a:ext>
                </a:extLst>
              </a:tr>
              <a:tr h="370840">
                <a:tc>
                  <a:txBody>
                    <a:bodyPr/>
                    <a:lstStyle/>
                    <a:p>
                      <a:r>
                        <a:rPr lang="en-US" dirty="0" smtClean="0"/>
                        <a:t>101-200% FPL</a:t>
                      </a:r>
                      <a:endParaRPr lang="en-US" dirty="0"/>
                    </a:p>
                  </a:txBody>
                  <a:tcPr>
                    <a:solidFill>
                      <a:schemeClr val="accent2"/>
                    </a:solidFill>
                  </a:tcPr>
                </a:tc>
                <a:tc>
                  <a:txBody>
                    <a:bodyPr/>
                    <a:lstStyle/>
                    <a:p>
                      <a:r>
                        <a:rPr lang="en-US" dirty="0" smtClean="0"/>
                        <a:t>3,866</a:t>
                      </a:r>
                      <a:endParaRPr lang="en-US" dirty="0"/>
                    </a:p>
                  </a:txBody>
                  <a:tcPr>
                    <a:solidFill>
                      <a:schemeClr val="accent1">
                        <a:lumMod val="60000"/>
                        <a:lumOff val="40000"/>
                      </a:schemeClr>
                    </a:solidFill>
                  </a:tcPr>
                </a:tc>
                <a:tc>
                  <a:txBody>
                    <a:bodyPr/>
                    <a:lstStyle/>
                    <a:p>
                      <a:r>
                        <a:rPr lang="en-US" dirty="0" smtClean="0"/>
                        <a:t>28%</a:t>
                      </a:r>
                      <a:endParaRPr lang="en-US" dirty="0"/>
                    </a:p>
                  </a:txBody>
                  <a:tcPr>
                    <a:solidFill>
                      <a:schemeClr val="accent1">
                        <a:lumMod val="60000"/>
                        <a:lumOff val="40000"/>
                      </a:schemeClr>
                    </a:solidFill>
                  </a:tcPr>
                </a:tc>
                <a:tc>
                  <a:txBody>
                    <a:bodyPr/>
                    <a:lstStyle/>
                    <a:p>
                      <a:r>
                        <a:rPr lang="en-US" dirty="0" smtClean="0"/>
                        <a:t>LM</a:t>
                      </a:r>
                      <a:endParaRPr lang="en-US" dirty="0"/>
                    </a:p>
                  </a:txBody>
                  <a:tcPr>
                    <a:solidFill>
                      <a:schemeClr val="accent1">
                        <a:lumMod val="60000"/>
                        <a:lumOff val="40000"/>
                      </a:schemeClr>
                    </a:solidFill>
                  </a:tcPr>
                </a:tc>
                <a:tc>
                  <a:txBody>
                    <a:bodyPr/>
                    <a:lstStyle/>
                    <a:p>
                      <a:r>
                        <a:rPr lang="en-US" dirty="0" smtClean="0"/>
                        <a:t>1,546</a:t>
                      </a:r>
                      <a:endParaRPr lang="en-US" dirty="0"/>
                    </a:p>
                  </a:txBody>
                  <a:tcPr/>
                </a:tc>
                <a:tc>
                  <a:txBody>
                    <a:bodyPr/>
                    <a:lstStyle/>
                    <a:p>
                      <a:r>
                        <a:rPr lang="en-US" dirty="0" smtClean="0"/>
                        <a:t>34%</a:t>
                      </a:r>
                      <a:endParaRPr lang="en-US" dirty="0"/>
                    </a:p>
                  </a:txBody>
                  <a:tcPr/>
                </a:tc>
                <a:tc>
                  <a:txBody>
                    <a:bodyPr/>
                    <a:lstStyle/>
                    <a:p>
                      <a:r>
                        <a:rPr lang="en-US" dirty="0" smtClean="0"/>
                        <a:t>H</a:t>
                      </a:r>
                      <a:endParaRPr lang="en-US" dirty="0"/>
                    </a:p>
                  </a:txBody>
                  <a:tcPr/>
                </a:tc>
                <a:tc>
                  <a:txBody>
                    <a:bodyPr/>
                    <a:lstStyle/>
                    <a:p>
                      <a:r>
                        <a:rPr lang="en-US" dirty="0" smtClean="0"/>
                        <a:t>5,412</a:t>
                      </a:r>
                      <a:endParaRPr lang="en-US" dirty="0"/>
                    </a:p>
                  </a:txBody>
                  <a:tcPr>
                    <a:solidFill>
                      <a:schemeClr val="accent4"/>
                    </a:solidFill>
                  </a:tcPr>
                </a:tc>
                <a:tc>
                  <a:txBody>
                    <a:bodyPr/>
                    <a:lstStyle/>
                    <a:p>
                      <a:r>
                        <a:rPr lang="en-US" dirty="0" smtClean="0"/>
                        <a:t>31%</a:t>
                      </a:r>
                      <a:endParaRPr lang="en-US" dirty="0"/>
                    </a:p>
                  </a:txBody>
                  <a:tcPr>
                    <a:solidFill>
                      <a:schemeClr val="accent4"/>
                    </a:solidFill>
                  </a:tcPr>
                </a:tc>
                <a:extLst>
                  <a:ext uri="{0D108BD9-81ED-4DB2-BD59-A6C34878D82A}">
                    <a16:rowId xmlns:a16="http://schemas.microsoft.com/office/drawing/2014/main" val="1376382516"/>
                  </a:ext>
                </a:extLst>
              </a:tr>
              <a:tr h="370840">
                <a:tc>
                  <a:txBody>
                    <a:bodyPr/>
                    <a:lstStyle/>
                    <a:p>
                      <a:r>
                        <a:rPr lang="en-US" dirty="0" smtClean="0"/>
                        <a:t>    0-200% FPL</a:t>
                      </a:r>
                      <a:endParaRPr lang="en-US" dirty="0"/>
                    </a:p>
                  </a:txBody>
                  <a:tcPr>
                    <a:solidFill>
                      <a:schemeClr val="accent2"/>
                    </a:solidFill>
                  </a:tcPr>
                </a:tc>
                <a:tc>
                  <a:txBody>
                    <a:bodyPr/>
                    <a:lstStyle/>
                    <a:p>
                      <a:r>
                        <a:rPr lang="en-US" dirty="0" smtClean="0"/>
                        <a:t>7,915</a:t>
                      </a:r>
                      <a:endParaRPr lang="en-US" dirty="0"/>
                    </a:p>
                  </a:txBody>
                  <a:tcPr>
                    <a:solidFill>
                      <a:schemeClr val="accent1">
                        <a:lumMod val="60000"/>
                        <a:lumOff val="40000"/>
                      </a:schemeClr>
                    </a:solidFill>
                  </a:tcPr>
                </a:tc>
                <a:tc>
                  <a:txBody>
                    <a:bodyPr/>
                    <a:lstStyle/>
                    <a:p>
                      <a:r>
                        <a:rPr lang="en-US" dirty="0" smtClean="0"/>
                        <a:t>57%</a:t>
                      </a:r>
                      <a:endParaRPr lang="en-US" dirty="0"/>
                    </a:p>
                  </a:txBody>
                  <a:tcPr>
                    <a:solidFill>
                      <a:schemeClr val="accent1">
                        <a:lumMod val="60000"/>
                        <a:lumOff val="40000"/>
                      </a:schemeClr>
                    </a:solidFill>
                  </a:tcPr>
                </a:tc>
                <a:tc>
                  <a:txBody>
                    <a:bodyPr/>
                    <a:lstStyle/>
                    <a:p>
                      <a:r>
                        <a:rPr lang="en-US" dirty="0" smtClean="0"/>
                        <a:t>MH</a:t>
                      </a:r>
                      <a:endParaRPr lang="en-US" dirty="0"/>
                    </a:p>
                  </a:txBody>
                  <a:tcPr>
                    <a:solidFill>
                      <a:schemeClr val="accent1">
                        <a:lumMod val="60000"/>
                        <a:lumOff val="40000"/>
                      </a:schemeClr>
                    </a:solidFill>
                  </a:tcPr>
                </a:tc>
                <a:tc>
                  <a:txBody>
                    <a:bodyPr/>
                    <a:lstStyle/>
                    <a:p>
                      <a:r>
                        <a:rPr lang="en-US" dirty="0" smtClean="0"/>
                        <a:t>2,882</a:t>
                      </a:r>
                      <a:endParaRPr lang="en-US" dirty="0"/>
                    </a:p>
                  </a:txBody>
                  <a:tcPr/>
                </a:tc>
                <a:tc>
                  <a:txBody>
                    <a:bodyPr/>
                    <a:lstStyle/>
                    <a:p>
                      <a:r>
                        <a:rPr lang="en-US" dirty="0" smtClean="0"/>
                        <a:t>64%</a:t>
                      </a:r>
                      <a:endParaRPr lang="en-US" dirty="0"/>
                    </a:p>
                  </a:txBody>
                  <a:tcPr/>
                </a:tc>
                <a:tc>
                  <a:txBody>
                    <a:bodyPr/>
                    <a:lstStyle/>
                    <a:p>
                      <a:r>
                        <a:rPr lang="en-US" dirty="0" smtClean="0"/>
                        <a:t>H</a:t>
                      </a:r>
                      <a:endParaRPr lang="en-US" dirty="0"/>
                    </a:p>
                  </a:txBody>
                  <a:tcPr/>
                </a:tc>
                <a:tc>
                  <a:txBody>
                    <a:bodyPr/>
                    <a:lstStyle/>
                    <a:p>
                      <a:r>
                        <a:rPr lang="en-US" dirty="0" smtClean="0"/>
                        <a:t>10,797</a:t>
                      </a:r>
                      <a:endParaRPr lang="en-US" dirty="0"/>
                    </a:p>
                  </a:txBody>
                  <a:tcPr>
                    <a:solidFill>
                      <a:schemeClr val="accent4"/>
                    </a:solidFill>
                  </a:tcPr>
                </a:tc>
                <a:tc>
                  <a:txBody>
                    <a:bodyPr/>
                    <a:lstStyle/>
                    <a:p>
                      <a:r>
                        <a:rPr lang="en-US" b="1" dirty="0" smtClean="0"/>
                        <a:t>51%</a:t>
                      </a:r>
                      <a:endParaRPr lang="en-US" b="1" dirty="0"/>
                    </a:p>
                  </a:txBody>
                  <a:tcPr>
                    <a:solidFill>
                      <a:schemeClr val="accent4"/>
                    </a:solidFill>
                  </a:tcPr>
                </a:tc>
                <a:extLst>
                  <a:ext uri="{0D108BD9-81ED-4DB2-BD59-A6C34878D82A}">
                    <a16:rowId xmlns:a16="http://schemas.microsoft.com/office/drawing/2014/main" val="4061156049"/>
                  </a:ext>
                </a:extLst>
              </a:tr>
            </a:tbl>
          </a:graphicData>
        </a:graphic>
      </p:graphicFrame>
      <p:sp>
        <p:nvSpPr>
          <p:cNvPr id="6" name="TextBox 5"/>
          <p:cNvSpPr txBox="1"/>
          <p:nvPr/>
        </p:nvSpPr>
        <p:spPr>
          <a:xfrm>
            <a:off x="576775" y="3048334"/>
            <a:ext cx="9805182" cy="769441"/>
          </a:xfrm>
          <a:prstGeom prst="rect">
            <a:avLst/>
          </a:prstGeom>
          <a:noFill/>
        </p:spPr>
        <p:txBody>
          <a:bodyPr wrap="square" rtlCol="0">
            <a:spAutoFit/>
          </a:bodyPr>
          <a:lstStyle/>
          <a:p>
            <a:r>
              <a:rPr lang="en-US" sz="4400" dirty="0" smtClean="0">
                <a:latin typeface="+mj-lt"/>
              </a:rPr>
              <a:t>Children 0-5, Sorted by Family Income </a:t>
            </a:r>
            <a:endParaRPr lang="en-US" sz="4400" dirty="0">
              <a:latin typeface="+mj-lt"/>
            </a:endParaRPr>
          </a:p>
        </p:txBody>
      </p:sp>
      <p:sp>
        <p:nvSpPr>
          <p:cNvPr id="3" name="TextBox 2"/>
          <p:cNvSpPr txBox="1"/>
          <p:nvPr/>
        </p:nvSpPr>
        <p:spPr>
          <a:xfrm>
            <a:off x="576775" y="6203852"/>
            <a:ext cx="10649243" cy="584775"/>
          </a:xfrm>
          <a:prstGeom prst="rect">
            <a:avLst/>
          </a:prstGeom>
          <a:noFill/>
        </p:spPr>
        <p:txBody>
          <a:bodyPr wrap="square" rtlCol="0">
            <a:spAutoFit/>
          </a:bodyPr>
          <a:lstStyle/>
          <a:p>
            <a:r>
              <a:rPr lang="en-US" dirty="0" smtClean="0"/>
              <a:t>51% of families with children 0-5 are at or below 200% FPL   </a:t>
            </a:r>
          </a:p>
          <a:p>
            <a:r>
              <a:rPr lang="en-US" sz="1400" dirty="0" smtClean="0"/>
              <a:t>Source: ACS 2017       P. 13</a:t>
            </a:r>
            <a:endParaRPr lang="en-US" sz="1400" dirty="0"/>
          </a:p>
        </p:txBody>
      </p:sp>
      <p:sp>
        <p:nvSpPr>
          <p:cNvPr id="4" name="TextBox 3"/>
          <p:cNvSpPr txBox="1"/>
          <p:nvPr/>
        </p:nvSpPr>
        <p:spPr>
          <a:xfrm>
            <a:off x="576775" y="2818460"/>
            <a:ext cx="3914553" cy="307777"/>
          </a:xfrm>
          <a:prstGeom prst="rect">
            <a:avLst/>
          </a:prstGeom>
          <a:noFill/>
        </p:spPr>
        <p:txBody>
          <a:bodyPr wrap="square" rtlCol="0">
            <a:spAutoFit/>
          </a:bodyPr>
          <a:lstStyle/>
          <a:p>
            <a:r>
              <a:rPr lang="en-US" sz="1400" dirty="0" smtClean="0"/>
              <a:t>Source: ACS 2017    P. 54</a:t>
            </a:r>
            <a:endParaRPr lang="en-US" sz="1400" dirty="0"/>
          </a:p>
        </p:txBody>
      </p:sp>
      <p:sp>
        <p:nvSpPr>
          <p:cNvPr id="7" name="Slide Number Placeholder 6"/>
          <p:cNvSpPr>
            <a:spLocks noGrp="1"/>
          </p:cNvSpPr>
          <p:nvPr>
            <p:ph type="sldNum" sz="quarter" idx="12"/>
          </p:nvPr>
        </p:nvSpPr>
        <p:spPr/>
        <p:txBody>
          <a:bodyPr/>
          <a:lstStyle/>
          <a:p>
            <a:fld id="{EA74130C-D9BC-4FCB-AB84-26572ABBBA53}" type="slidenum">
              <a:rPr lang="en-US" smtClean="0"/>
              <a:t>12</a:t>
            </a:fld>
            <a:endParaRPr lang="en-US"/>
          </a:p>
        </p:txBody>
      </p:sp>
      <p:pic>
        <p:nvPicPr>
          <p:cNvPr id="10" name="Content Placeholder 9"/>
          <p:cNvPicPr>
            <a:picLocks noGrp="1" noChangeAspect="1"/>
          </p:cNvPicPr>
          <p:nvPr>
            <p:ph idx="1"/>
          </p:nvPr>
        </p:nvPicPr>
        <p:blipFill>
          <a:blip r:embed="rId3"/>
          <a:stretch>
            <a:fillRect/>
          </a:stretch>
        </p:blipFill>
        <p:spPr>
          <a:xfrm>
            <a:off x="576775" y="1274243"/>
            <a:ext cx="10425064" cy="1609483"/>
          </a:xfrm>
          <a:prstGeom prst="rect">
            <a:avLst/>
          </a:prstGeom>
        </p:spPr>
      </p:pic>
    </p:spTree>
    <p:extLst>
      <p:ext uri="{BB962C8B-B14F-4D97-AF65-F5344CB8AC3E}">
        <p14:creationId xmlns:p14="http://schemas.microsoft.com/office/powerpoint/2010/main" val="216953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8" y="365125"/>
            <a:ext cx="10515600" cy="824317"/>
          </a:xfrm>
        </p:spPr>
        <p:txBody>
          <a:bodyPr>
            <a:normAutofit fontScale="90000"/>
          </a:bodyPr>
          <a:lstStyle/>
          <a:p>
            <a:r>
              <a:rPr lang="en-US" dirty="0" smtClean="0"/>
              <a:t/>
            </a:r>
            <a:br>
              <a:rPr lang="en-US" dirty="0" smtClean="0"/>
            </a:br>
            <a:r>
              <a:rPr lang="en-US" sz="4900" dirty="0" smtClean="0"/>
              <a:t>Family Income of Children 0-2</a:t>
            </a:r>
            <a:r>
              <a:rPr lang="en-US" dirty="0"/>
              <a:t/>
            </a:r>
            <a:br>
              <a:rPr lang="en-US" dirty="0"/>
            </a:b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3292893336"/>
              </p:ext>
            </p:extLst>
          </p:nvPr>
        </p:nvGraphicFramePr>
        <p:xfrm>
          <a:off x="838200" y="1318062"/>
          <a:ext cx="10387819" cy="1651000"/>
        </p:xfrm>
        <a:graphic>
          <a:graphicData uri="http://schemas.openxmlformats.org/drawingml/2006/table">
            <a:tbl>
              <a:tblPr firstRow="1" bandRow="1">
                <a:tableStyleId>{93296810-A885-4BE3-A3E7-6D5BEEA58F35}</a:tableStyleId>
              </a:tblPr>
              <a:tblGrid>
                <a:gridCol w="1505096">
                  <a:extLst>
                    <a:ext uri="{9D8B030D-6E8A-4147-A177-3AD203B41FA5}">
                      <a16:colId xmlns:a16="http://schemas.microsoft.com/office/drawing/2014/main" val="2792913494"/>
                    </a:ext>
                  </a:extLst>
                </a:gridCol>
                <a:gridCol w="1454679">
                  <a:extLst>
                    <a:ext uri="{9D8B030D-6E8A-4147-A177-3AD203B41FA5}">
                      <a16:colId xmlns:a16="http://schemas.microsoft.com/office/drawing/2014/main" val="647801499"/>
                    </a:ext>
                  </a:extLst>
                </a:gridCol>
                <a:gridCol w="1491477">
                  <a:extLst>
                    <a:ext uri="{9D8B030D-6E8A-4147-A177-3AD203B41FA5}">
                      <a16:colId xmlns:a16="http://schemas.microsoft.com/office/drawing/2014/main" val="1931262833"/>
                    </a:ext>
                  </a:extLst>
                </a:gridCol>
                <a:gridCol w="1390692">
                  <a:extLst>
                    <a:ext uri="{9D8B030D-6E8A-4147-A177-3AD203B41FA5}">
                      <a16:colId xmlns:a16="http://schemas.microsoft.com/office/drawing/2014/main" val="419767933"/>
                    </a:ext>
                  </a:extLst>
                </a:gridCol>
                <a:gridCol w="1563524">
                  <a:extLst>
                    <a:ext uri="{9D8B030D-6E8A-4147-A177-3AD203B41FA5}">
                      <a16:colId xmlns:a16="http://schemas.microsoft.com/office/drawing/2014/main" val="1685204196"/>
                    </a:ext>
                  </a:extLst>
                </a:gridCol>
                <a:gridCol w="1463040">
                  <a:extLst>
                    <a:ext uri="{9D8B030D-6E8A-4147-A177-3AD203B41FA5}">
                      <a16:colId xmlns:a16="http://schemas.microsoft.com/office/drawing/2014/main" val="1510604789"/>
                    </a:ext>
                  </a:extLst>
                </a:gridCol>
                <a:gridCol w="1519311">
                  <a:extLst>
                    <a:ext uri="{9D8B030D-6E8A-4147-A177-3AD203B41FA5}">
                      <a16:colId xmlns:a16="http://schemas.microsoft.com/office/drawing/2014/main" val="33600422"/>
                    </a:ext>
                  </a:extLst>
                </a:gridCol>
              </a:tblGrid>
              <a:tr h="439273">
                <a:tc>
                  <a:txBody>
                    <a:bodyPr/>
                    <a:lstStyle/>
                    <a:p>
                      <a:r>
                        <a:rPr lang="en-US" dirty="0" smtClean="0">
                          <a:solidFill>
                            <a:schemeClr val="tx1"/>
                          </a:solidFill>
                        </a:rPr>
                        <a:t>Family Income</a:t>
                      </a:r>
                      <a:endParaRPr lang="en-US" dirty="0">
                        <a:solidFill>
                          <a:schemeClr val="tx1"/>
                        </a:solidFill>
                      </a:endParaRPr>
                    </a:p>
                  </a:txBody>
                  <a:tcPr>
                    <a:solidFill>
                      <a:schemeClr val="accent2"/>
                    </a:solidFill>
                  </a:tcPr>
                </a:tc>
                <a:tc>
                  <a:txBody>
                    <a:bodyPr/>
                    <a:lstStyle/>
                    <a:p>
                      <a:r>
                        <a:rPr lang="en-US" dirty="0" smtClean="0">
                          <a:solidFill>
                            <a:schemeClr val="tx1"/>
                          </a:solidFill>
                        </a:rPr>
                        <a:t>Jackson #</a:t>
                      </a:r>
                      <a:endParaRPr lang="en-US" dirty="0">
                        <a:solidFill>
                          <a:schemeClr val="tx1"/>
                        </a:solidFill>
                      </a:endParaRPr>
                    </a:p>
                  </a:txBody>
                  <a:tcPr>
                    <a:solidFill>
                      <a:schemeClr val="accent1">
                        <a:lumMod val="60000"/>
                        <a:lumOff val="40000"/>
                      </a:schemeClr>
                    </a:solidFill>
                  </a:tcPr>
                </a:tc>
                <a:tc>
                  <a:txBody>
                    <a:bodyPr/>
                    <a:lstStyle/>
                    <a:p>
                      <a:r>
                        <a:rPr lang="en-US" dirty="0" smtClean="0">
                          <a:solidFill>
                            <a:schemeClr val="tx1"/>
                          </a:solidFill>
                        </a:rPr>
                        <a:t>Jackson %</a:t>
                      </a:r>
                      <a:endParaRPr lang="en-US" dirty="0">
                        <a:solidFill>
                          <a:schemeClr val="tx1"/>
                        </a:solidFill>
                      </a:endParaRPr>
                    </a:p>
                  </a:txBody>
                  <a:tcPr>
                    <a:solidFill>
                      <a:schemeClr val="accent1">
                        <a:lumMod val="60000"/>
                        <a:lumOff val="40000"/>
                      </a:schemeClr>
                    </a:solidFill>
                  </a:tcPr>
                </a:tc>
                <a:tc>
                  <a:txBody>
                    <a:bodyPr/>
                    <a:lstStyle/>
                    <a:p>
                      <a:r>
                        <a:rPr lang="en-US" dirty="0" smtClean="0">
                          <a:solidFill>
                            <a:schemeClr val="tx1"/>
                          </a:solidFill>
                        </a:rPr>
                        <a:t>Josephine</a:t>
                      </a:r>
                      <a:r>
                        <a:rPr lang="en-US" baseline="0" dirty="0" smtClean="0">
                          <a:solidFill>
                            <a:schemeClr val="tx1"/>
                          </a:solidFill>
                        </a:rPr>
                        <a:t> #</a:t>
                      </a:r>
                      <a:endParaRPr lang="en-US" dirty="0">
                        <a:solidFill>
                          <a:schemeClr val="tx1"/>
                        </a:solidFill>
                      </a:endParaRPr>
                    </a:p>
                  </a:txBody>
                  <a:tcPr/>
                </a:tc>
                <a:tc>
                  <a:txBody>
                    <a:bodyPr/>
                    <a:lstStyle/>
                    <a:p>
                      <a:r>
                        <a:rPr lang="en-US" dirty="0" smtClean="0">
                          <a:solidFill>
                            <a:schemeClr val="tx1"/>
                          </a:solidFill>
                        </a:rPr>
                        <a:t>Josephine %</a:t>
                      </a:r>
                      <a:endParaRPr lang="en-US" dirty="0">
                        <a:solidFill>
                          <a:schemeClr val="tx1"/>
                        </a:solidFill>
                      </a:endParaRPr>
                    </a:p>
                  </a:txBody>
                  <a:tcPr/>
                </a:tc>
                <a:tc>
                  <a:txBody>
                    <a:bodyPr/>
                    <a:lstStyle/>
                    <a:p>
                      <a:r>
                        <a:rPr lang="en-US" dirty="0" smtClean="0">
                          <a:solidFill>
                            <a:schemeClr val="tx1"/>
                          </a:solidFill>
                        </a:rPr>
                        <a:t>Jack/Jo</a:t>
                      </a:r>
                      <a:r>
                        <a:rPr lang="en-US" baseline="0" dirty="0" smtClean="0">
                          <a:solidFill>
                            <a:schemeClr val="tx1"/>
                          </a:solidFill>
                        </a:rPr>
                        <a:t> #</a:t>
                      </a:r>
                      <a:endParaRPr lang="en-US" dirty="0">
                        <a:solidFill>
                          <a:schemeClr val="tx1"/>
                        </a:solidFill>
                      </a:endParaRPr>
                    </a:p>
                  </a:txBody>
                  <a:tcPr>
                    <a:solidFill>
                      <a:schemeClr val="accent4"/>
                    </a:solidFill>
                  </a:tcPr>
                </a:tc>
                <a:tc>
                  <a:txBody>
                    <a:bodyPr/>
                    <a:lstStyle/>
                    <a:p>
                      <a:r>
                        <a:rPr lang="en-US" dirty="0" smtClean="0">
                          <a:solidFill>
                            <a:schemeClr val="tx1"/>
                          </a:solidFill>
                        </a:rPr>
                        <a:t>Jack/Jo %</a:t>
                      </a:r>
                      <a:endParaRPr lang="en-US" dirty="0">
                        <a:solidFill>
                          <a:schemeClr val="tx1"/>
                        </a:solidFill>
                      </a:endParaRPr>
                    </a:p>
                  </a:txBody>
                  <a:tcPr>
                    <a:solidFill>
                      <a:schemeClr val="accent4"/>
                    </a:solidFill>
                  </a:tcPr>
                </a:tc>
                <a:extLst>
                  <a:ext uri="{0D108BD9-81ED-4DB2-BD59-A6C34878D82A}">
                    <a16:rowId xmlns:a16="http://schemas.microsoft.com/office/drawing/2014/main" val="1128022204"/>
                  </a:ext>
                </a:extLst>
              </a:tr>
              <a:tr h="370840">
                <a:tc>
                  <a:txBody>
                    <a:bodyPr/>
                    <a:lstStyle/>
                    <a:p>
                      <a:r>
                        <a:rPr lang="en-US" dirty="0" smtClean="0"/>
                        <a:t>0-100% FPL</a:t>
                      </a:r>
                      <a:endParaRPr lang="en-US" dirty="0"/>
                    </a:p>
                  </a:txBody>
                  <a:tcPr>
                    <a:solidFill>
                      <a:schemeClr val="accent2"/>
                    </a:solidFill>
                  </a:tcPr>
                </a:tc>
                <a:tc>
                  <a:txBody>
                    <a:bodyPr/>
                    <a:lstStyle/>
                    <a:p>
                      <a:r>
                        <a:rPr lang="en-US" dirty="0" smtClean="0"/>
                        <a:t>2,084</a:t>
                      </a:r>
                      <a:endParaRPr lang="en-US" dirty="0"/>
                    </a:p>
                  </a:txBody>
                  <a:tcPr>
                    <a:solidFill>
                      <a:schemeClr val="accent1">
                        <a:lumMod val="60000"/>
                        <a:lumOff val="40000"/>
                      </a:schemeClr>
                    </a:solidFill>
                  </a:tcPr>
                </a:tc>
                <a:tc>
                  <a:txBody>
                    <a:bodyPr/>
                    <a:lstStyle/>
                    <a:p>
                      <a:r>
                        <a:rPr lang="en-US" dirty="0" smtClean="0"/>
                        <a:t>26%</a:t>
                      </a:r>
                      <a:endParaRPr lang="en-US" dirty="0"/>
                    </a:p>
                  </a:txBody>
                  <a:tcPr>
                    <a:solidFill>
                      <a:schemeClr val="accent1">
                        <a:lumMod val="60000"/>
                        <a:lumOff val="40000"/>
                      </a:schemeClr>
                    </a:solidFill>
                  </a:tcPr>
                </a:tc>
                <a:tc>
                  <a:txBody>
                    <a:bodyPr/>
                    <a:lstStyle/>
                    <a:p>
                      <a:r>
                        <a:rPr lang="en-US" dirty="0" smtClean="0"/>
                        <a:t>713</a:t>
                      </a:r>
                      <a:endParaRPr lang="en-US" dirty="0"/>
                    </a:p>
                  </a:txBody>
                  <a:tcPr/>
                </a:tc>
                <a:tc>
                  <a:txBody>
                    <a:bodyPr/>
                    <a:lstStyle/>
                    <a:p>
                      <a:r>
                        <a:rPr lang="en-US" dirty="0" smtClean="0"/>
                        <a:t>27%</a:t>
                      </a:r>
                      <a:endParaRPr lang="en-US" dirty="0"/>
                    </a:p>
                  </a:txBody>
                  <a:tcPr/>
                </a:tc>
                <a:tc>
                  <a:txBody>
                    <a:bodyPr/>
                    <a:lstStyle/>
                    <a:p>
                      <a:r>
                        <a:rPr lang="en-US" dirty="0" smtClean="0"/>
                        <a:t>2,797</a:t>
                      </a:r>
                      <a:endParaRPr lang="en-US" dirty="0"/>
                    </a:p>
                  </a:txBody>
                  <a:tcPr>
                    <a:solidFill>
                      <a:schemeClr val="accent4"/>
                    </a:solidFill>
                  </a:tcPr>
                </a:tc>
                <a:tc>
                  <a:txBody>
                    <a:bodyPr/>
                    <a:lstStyle/>
                    <a:p>
                      <a:r>
                        <a:rPr lang="en-US" dirty="0" smtClean="0"/>
                        <a:t>26%</a:t>
                      </a:r>
                      <a:endParaRPr lang="en-US" dirty="0"/>
                    </a:p>
                  </a:txBody>
                  <a:tcPr>
                    <a:solidFill>
                      <a:schemeClr val="accent4"/>
                    </a:solidFill>
                  </a:tcPr>
                </a:tc>
                <a:extLst>
                  <a:ext uri="{0D108BD9-81ED-4DB2-BD59-A6C34878D82A}">
                    <a16:rowId xmlns:a16="http://schemas.microsoft.com/office/drawing/2014/main" val="231226164"/>
                  </a:ext>
                </a:extLst>
              </a:tr>
              <a:tr h="370840">
                <a:tc>
                  <a:txBody>
                    <a:bodyPr/>
                    <a:lstStyle/>
                    <a:p>
                      <a:r>
                        <a:rPr lang="en-US" dirty="0" smtClean="0"/>
                        <a:t>Over 100% FPL</a:t>
                      </a:r>
                      <a:endParaRPr lang="en-US" dirty="0"/>
                    </a:p>
                  </a:txBody>
                  <a:tcPr>
                    <a:solidFill>
                      <a:schemeClr val="accent2"/>
                    </a:solidFill>
                  </a:tcPr>
                </a:tc>
                <a:tc>
                  <a:txBody>
                    <a:bodyPr/>
                    <a:lstStyle/>
                    <a:p>
                      <a:r>
                        <a:rPr lang="en-US" dirty="0" smtClean="0"/>
                        <a:t>5,806</a:t>
                      </a:r>
                      <a:endParaRPr lang="en-US" dirty="0"/>
                    </a:p>
                  </a:txBody>
                  <a:tcPr>
                    <a:solidFill>
                      <a:schemeClr val="accent1">
                        <a:lumMod val="60000"/>
                        <a:lumOff val="40000"/>
                      </a:schemeClr>
                    </a:solidFill>
                  </a:tcPr>
                </a:tc>
                <a:tc>
                  <a:txBody>
                    <a:bodyPr/>
                    <a:lstStyle/>
                    <a:p>
                      <a:r>
                        <a:rPr lang="en-US" dirty="0" smtClean="0"/>
                        <a:t>74%</a:t>
                      </a:r>
                      <a:endParaRPr lang="en-US" dirty="0"/>
                    </a:p>
                  </a:txBody>
                  <a:tcPr>
                    <a:solidFill>
                      <a:schemeClr val="accent1">
                        <a:lumMod val="60000"/>
                        <a:lumOff val="40000"/>
                      </a:schemeClr>
                    </a:solidFill>
                  </a:tcPr>
                </a:tc>
                <a:tc>
                  <a:txBody>
                    <a:bodyPr/>
                    <a:lstStyle/>
                    <a:p>
                      <a:r>
                        <a:rPr lang="en-US" dirty="0" smtClean="0"/>
                        <a:t>1,974</a:t>
                      </a:r>
                      <a:endParaRPr lang="en-US" dirty="0"/>
                    </a:p>
                  </a:txBody>
                  <a:tcPr/>
                </a:tc>
                <a:tc>
                  <a:txBody>
                    <a:bodyPr/>
                    <a:lstStyle/>
                    <a:p>
                      <a:r>
                        <a:rPr lang="en-US" dirty="0" smtClean="0"/>
                        <a:t>73%</a:t>
                      </a:r>
                      <a:endParaRPr lang="en-US" dirty="0"/>
                    </a:p>
                  </a:txBody>
                  <a:tcPr/>
                </a:tc>
                <a:tc>
                  <a:txBody>
                    <a:bodyPr/>
                    <a:lstStyle/>
                    <a:p>
                      <a:r>
                        <a:rPr lang="en-US" dirty="0" smtClean="0"/>
                        <a:t>7,780</a:t>
                      </a:r>
                      <a:endParaRPr lang="en-US" dirty="0"/>
                    </a:p>
                  </a:txBody>
                  <a:tcPr>
                    <a:solidFill>
                      <a:schemeClr val="accent4"/>
                    </a:solidFill>
                  </a:tcPr>
                </a:tc>
                <a:tc>
                  <a:txBody>
                    <a:bodyPr/>
                    <a:lstStyle/>
                    <a:p>
                      <a:r>
                        <a:rPr lang="en-US" dirty="0" smtClean="0"/>
                        <a:t>74%</a:t>
                      </a:r>
                      <a:endParaRPr lang="en-US" dirty="0"/>
                    </a:p>
                  </a:txBody>
                  <a:tcPr>
                    <a:solidFill>
                      <a:schemeClr val="accent4"/>
                    </a:solidFill>
                  </a:tcPr>
                </a:tc>
                <a:extLst>
                  <a:ext uri="{0D108BD9-81ED-4DB2-BD59-A6C34878D82A}">
                    <a16:rowId xmlns:a16="http://schemas.microsoft.com/office/drawing/2014/main" val="2911461334"/>
                  </a:ext>
                </a:extLst>
              </a:tr>
            </a:tbl>
          </a:graphicData>
        </a:graphic>
      </p:graphicFrame>
      <p:sp>
        <p:nvSpPr>
          <p:cNvPr id="3" name="TextBox 2"/>
          <p:cNvSpPr txBox="1"/>
          <p:nvPr/>
        </p:nvSpPr>
        <p:spPr>
          <a:xfrm>
            <a:off x="838198" y="5471690"/>
            <a:ext cx="10387818" cy="276999"/>
          </a:xfrm>
          <a:prstGeom prst="rect">
            <a:avLst/>
          </a:prstGeom>
          <a:noFill/>
        </p:spPr>
        <p:txBody>
          <a:bodyPr wrap="square" rtlCol="0">
            <a:spAutoFit/>
          </a:bodyPr>
          <a:lstStyle/>
          <a:p>
            <a:endParaRPr lang="en-US" sz="1200" dirty="0"/>
          </a:p>
        </p:txBody>
      </p:sp>
      <p:graphicFrame>
        <p:nvGraphicFramePr>
          <p:cNvPr id="10" name="Content Placeholder 3"/>
          <p:cNvGraphicFramePr>
            <a:graphicFrameLocks/>
          </p:cNvGraphicFramePr>
          <p:nvPr>
            <p:extLst>
              <p:ext uri="{D42A27DB-BD31-4B8C-83A1-F6EECF244321}">
                <p14:modId xmlns:p14="http://schemas.microsoft.com/office/powerpoint/2010/main" val="586858221"/>
              </p:ext>
            </p:extLst>
          </p:nvPr>
        </p:nvGraphicFramePr>
        <p:xfrm>
          <a:off x="838197" y="4089930"/>
          <a:ext cx="10387820" cy="1651000"/>
        </p:xfrm>
        <a:graphic>
          <a:graphicData uri="http://schemas.openxmlformats.org/drawingml/2006/table">
            <a:tbl>
              <a:tblPr firstRow="1" bandRow="1">
                <a:tableStyleId>{93296810-A885-4BE3-A3E7-6D5BEEA58F35}</a:tableStyleId>
              </a:tblPr>
              <a:tblGrid>
                <a:gridCol w="1479922">
                  <a:extLst>
                    <a:ext uri="{9D8B030D-6E8A-4147-A177-3AD203B41FA5}">
                      <a16:colId xmlns:a16="http://schemas.microsoft.com/office/drawing/2014/main" val="2792913494"/>
                    </a:ext>
                  </a:extLst>
                </a:gridCol>
                <a:gridCol w="1430349">
                  <a:extLst>
                    <a:ext uri="{9D8B030D-6E8A-4147-A177-3AD203B41FA5}">
                      <a16:colId xmlns:a16="http://schemas.microsoft.com/office/drawing/2014/main" val="647801499"/>
                    </a:ext>
                  </a:extLst>
                </a:gridCol>
                <a:gridCol w="1466531">
                  <a:extLst>
                    <a:ext uri="{9D8B030D-6E8A-4147-A177-3AD203B41FA5}">
                      <a16:colId xmlns:a16="http://schemas.microsoft.com/office/drawing/2014/main" val="1931262833"/>
                    </a:ext>
                  </a:extLst>
                </a:gridCol>
                <a:gridCol w="1539111">
                  <a:extLst>
                    <a:ext uri="{9D8B030D-6E8A-4147-A177-3AD203B41FA5}">
                      <a16:colId xmlns:a16="http://schemas.microsoft.com/office/drawing/2014/main" val="419767933"/>
                    </a:ext>
                  </a:extLst>
                </a:gridCol>
                <a:gridCol w="1539437">
                  <a:extLst>
                    <a:ext uri="{9D8B030D-6E8A-4147-A177-3AD203B41FA5}">
                      <a16:colId xmlns:a16="http://schemas.microsoft.com/office/drawing/2014/main" val="1685204196"/>
                    </a:ext>
                  </a:extLst>
                </a:gridCol>
                <a:gridCol w="1438570">
                  <a:extLst>
                    <a:ext uri="{9D8B030D-6E8A-4147-A177-3AD203B41FA5}">
                      <a16:colId xmlns:a16="http://schemas.microsoft.com/office/drawing/2014/main" val="1510604789"/>
                    </a:ext>
                  </a:extLst>
                </a:gridCol>
                <a:gridCol w="1493900">
                  <a:extLst>
                    <a:ext uri="{9D8B030D-6E8A-4147-A177-3AD203B41FA5}">
                      <a16:colId xmlns:a16="http://schemas.microsoft.com/office/drawing/2014/main" val="33600422"/>
                    </a:ext>
                  </a:extLst>
                </a:gridCol>
              </a:tblGrid>
              <a:tr h="439273">
                <a:tc>
                  <a:txBody>
                    <a:bodyPr/>
                    <a:lstStyle/>
                    <a:p>
                      <a:r>
                        <a:rPr lang="en-US" dirty="0" smtClean="0">
                          <a:solidFill>
                            <a:schemeClr val="tx1"/>
                          </a:solidFill>
                        </a:rPr>
                        <a:t>Family Income</a:t>
                      </a:r>
                      <a:endParaRPr lang="en-US" dirty="0">
                        <a:solidFill>
                          <a:schemeClr val="tx1"/>
                        </a:solidFill>
                      </a:endParaRPr>
                    </a:p>
                  </a:txBody>
                  <a:tcPr>
                    <a:solidFill>
                      <a:schemeClr val="accent2"/>
                    </a:solidFill>
                  </a:tcPr>
                </a:tc>
                <a:tc>
                  <a:txBody>
                    <a:bodyPr/>
                    <a:lstStyle/>
                    <a:p>
                      <a:r>
                        <a:rPr lang="en-US" dirty="0" smtClean="0">
                          <a:solidFill>
                            <a:schemeClr val="tx1"/>
                          </a:solidFill>
                        </a:rPr>
                        <a:t>Jackson #</a:t>
                      </a:r>
                      <a:endParaRPr lang="en-US" dirty="0">
                        <a:solidFill>
                          <a:schemeClr val="tx1"/>
                        </a:solidFill>
                      </a:endParaRPr>
                    </a:p>
                  </a:txBody>
                  <a:tcPr>
                    <a:solidFill>
                      <a:schemeClr val="accent1">
                        <a:lumMod val="60000"/>
                        <a:lumOff val="40000"/>
                      </a:schemeClr>
                    </a:solidFill>
                  </a:tcPr>
                </a:tc>
                <a:tc>
                  <a:txBody>
                    <a:bodyPr/>
                    <a:lstStyle/>
                    <a:p>
                      <a:r>
                        <a:rPr lang="en-US" dirty="0" smtClean="0">
                          <a:solidFill>
                            <a:schemeClr val="tx1"/>
                          </a:solidFill>
                        </a:rPr>
                        <a:t>Jackson %</a:t>
                      </a:r>
                      <a:endParaRPr lang="en-US" dirty="0">
                        <a:solidFill>
                          <a:schemeClr val="tx1"/>
                        </a:solidFill>
                      </a:endParaRPr>
                    </a:p>
                  </a:txBody>
                  <a:tcPr>
                    <a:solidFill>
                      <a:schemeClr val="accent1">
                        <a:lumMod val="60000"/>
                        <a:lumOff val="40000"/>
                      </a:schemeClr>
                    </a:solidFill>
                  </a:tcPr>
                </a:tc>
                <a:tc>
                  <a:txBody>
                    <a:bodyPr/>
                    <a:lstStyle/>
                    <a:p>
                      <a:r>
                        <a:rPr lang="en-US" dirty="0" smtClean="0">
                          <a:solidFill>
                            <a:schemeClr val="tx1"/>
                          </a:solidFill>
                        </a:rPr>
                        <a:t>Josephine</a:t>
                      </a:r>
                      <a:r>
                        <a:rPr lang="en-US" baseline="0" dirty="0" smtClean="0">
                          <a:solidFill>
                            <a:schemeClr val="tx1"/>
                          </a:solidFill>
                        </a:rPr>
                        <a:t> #</a:t>
                      </a:r>
                      <a:endParaRPr lang="en-US" dirty="0">
                        <a:solidFill>
                          <a:schemeClr val="tx1"/>
                        </a:solidFill>
                      </a:endParaRPr>
                    </a:p>
                  </a:txBody>
                  <a:tcPr/>
                </a:tc>
                <a:tc>
                  <a:txBody>
                    <a:bodyPr/>
                    <a:lstStyle/>
                    <a:p>
                      <a:r>
                        <a:rPr lang="en-US" dirty="0" smtClean="0">
                          <a:solidFill>
                            <a:schemeClr val="tx1"/>
                          </a:solidFill>
                        </a:rPr>
                        <a:t>Josephine %</a:t>
                      </a:r>
                      <a:endParaRPr lang="en-US" dirty="0">
                        <a:solidFill>
                          <a:schemeClr val="tx1"/>
                        </a:solidFill>
                      </a:endParaRPr>
                    </a:p>
                  </a:txBody>
                  <a:tcPr/>
                </a:tc>
                <a:tc>
                  <a:txBody>
                    <a:bodyPr/>
                    <a:lstStyle/>
                    <a:p>
                      <a:r>
                        <a:rPr lang="en-US" dirty="0" smtClean="0">
                          <a:solidFill>
                            <a:schemeClr val="tx1"/>
                          </a:solidFill>
                        </a:rPr>
                        <a:t>Jack/Jo</a:t>
                      </a:r>
                      <a:r>
                        <a:rPr lang="en-US" baseline="0" dirty="0" smtClean="0">
                          <a:solidFill>
                            <a:schemeClr val="tx1"/>
                          </a:solidFill>
                        </a:rPr>
                        <a:t> #</a:t>
                      </a:r>
                      <a:endParaRPr lang="en-US" dirty="0">
                        <a:solidFill>
                          <a:schemeClr val="tx1"/>
                        </a:solidFill>
                      </a:endParaRPr>
                    </a:p>
                  </a:txBody>
                  <a:tcPr>
                    <a:solidFill>
                      <a:schemeClr val="accent4"/>
                    </a:solidFill>
                  </a:tcPr>
                </a:tc>
                <a:tc>
                  <a:txBody>
                    <a:bodyPr/>
                    <a:lstStyle/>
                    <a:p>
                      <a:r>
                        <a:rPr lang="en-US" dirty="0" smtClean="0">
                          <a:solidFill>
                            <a:schemeClr val="tx1"/>
                          </a:solidFill>
                        </a:rPr>
                        <a:t>Jack/Jo %</a:t>
                      </a:r>
                      <a:endParaRPr lang="en-US" dirty="0">
                        <a:solidFill>
                          <a:schemeClr val="tx1"/>
                        </a:solidFill>
                      </a:endParaRPr>
                    </a:p>
                  </a:txBody>
                  <a:tcPr>
                    <a:solidFill>
                      <a:schemeClr val="accent4"/>
                    </a:solidFill>
                  </a:tcPr>
                </a:tc>
                <a:extLst>
                  <a:ext uri="{0D108BD9-81ED-4DB2-BD59-A6C34878D82A}">
                    <a16:rowId xmlns:a16="http://schemas.microsoft.com/office/drawing/2014/main" val="1128022204"/>
                  </a:ext>
                </a:extLst>
              </a:tr>
              <a:tr h="370840">
                <a:tc>
                  <a:txBody>
                    <a:bodyPr/>
                    <a:lstStyle/>
                    <a:p>
                      <a:r>
                        <a:rPr lang="en-US" dirty="0" smtClean="0"/>
                        <a:t>    0-100% FPL</a:t>
                      </a:r>
                      <a:endParaRPr lang="en-US" dirty="0"/>
                    </a:p>
                  </a:txBody>
                  <a:tcPr>
                    <a:solidFill>
                      <a:schemeClr val="accent2"/>
                    </a:solidFill>
                  </a:tcPr>
                </a:tc>
                <a:tc>
                  <a:txBody>
                    <a:bodyPr/>
                    <a:lstStyle/>
                    <a:p>
                      <a:r>
                        <a:rPr lang="en-US" dirty="0" smtClean="0"/>
                        <a:t>123</a:t>
                      </a:r>
                      <a:endParaRPr lang="en-US" dirty="0"/>
                    </a:p>
                  </a:txBody>
                  <a:tcPr>
                    <a:solidFill>
                      <a:schemeClr val="accent1">
                        <a:lumMod val="60000"/>
                        <a:lumOff val="40000"/>
                      </a:schemeClr>
                    </a:solidFill>
                  </a:tcPr>
                </a:tc>
                <a:tc>
                  <a:txBody>
                    <a:bodyPr/>
                    <a:lstStyle/>
                    <a:p>
                      <a:r>
                        <a:rPr lang="en-US" dirty="0" smtClean="0"/>
                        <a:t>6%</a:t>
                      </a:r>
                      <a:endParaRPr lang="en-US" dirty="0"/>
                    </a:p>
                  </a:txBody>
                  <a:tcPr>
                    <a:solidFill>
                      <a:schemeClr val="accent1">
                        <a:lumMod val="60000"/>
                        <a:lumOff val="40000"/>
                      </a:schemeClr>
                    </a:solidFill>
                  </a:tcPr>
                </a:tc>
                <a:tc>
                  <a:txBody>
                    <a:bodyPr/>
                    <a:lstStyle/>
                    <a:p>
                      <a:r>
                        <a:rPr lang="en-US" dirty="0" smtClean="0"/>
                        <a:t>99</a:t>
                      </a:r>
                      <a:endParaRPr lang="en-US" dirty="0"/>
                    </a:p>
                  </a:txBody>
                  <a:tcPr/>
                </a:tc>
                <a:tc>
                  <a:txBody>
                    <a:bodyPr/>
                    <a:lstStyle/>
                    <a:p>
                      <a:r>
                        <a:rPr lang="en-US" dirty="0" smtClean="0"/>
                        <a:t>14%</a:t>
                      </a:r>
                      <a:endParaRPr lang="en-US" dirty="0"/>
                    </a:p>
                  </a:txBody>
                  <a:tcPr/>
                </a:tc>
                <a:tc>
                  <a:txBody>
                    <a:bodyPr/>
                    <a:lstStyle/>
                    <a:p>
                      <a:r>
                        <a:rPr lang="en-US" dirty="0" smtClean="0"/>
                        <a:t>222</a:t>
                      </a:r>
                      <a:endParaRPr lang="en-US" dirty="0"/>
                    </a:p>
                  </a:txBody>
                  <a:tcPr>
                    <a:solidFill>
                      <a:schemeClr val="accent4"/>
                    </a:solidFill>
                  </a:tcPr>
                </a:tc>
                <a:tc>
                  <a:txBody>
                    <a:bodyPr/>
                    <a:lstStyle/>
                    <a:p>
                      <a:r>
                        <a:rPr lang="en-US" dirty="0" smtClean="0"/>
                        <a:t>8%</a:t>
                      </a:r>
                      <a:endParaRPr lang="en-US" dirty="0"/>
                    </a:p>
                  </a:txBody>
                  <a:tcPr>
                    <a:solidFill>
                      <a:schemeClr val="accent4"/>
                    </a:solidFill>
                  </a:tcPr>
                </a:tc>
                <a:extLst>
                  <a:ext uri="{0D108BD9-81ED-4DB2-BD59-A6C34878D82A}">
                    <a16:rowId xmlns:a16="http://schemas.microsoft.com/office/drawing/2014/main" val="231226164"/>
                  </a:ext>
                </a:extLst>
              </a:tr>
              <a:tr h="370840">
                <a:tc>
                  <a:txBody>
                    <a:bodyPr/>
                    <a:lstStyle/>
                    <a:p>
                      <a:r>
                        <a:rPr lang="en-US" dirty="0" smtClean="0"/>
                        <a:t>101-200% FPL</a:t>
                      </a:r>
                      <a:endParaRPr lang="en-US" dirty="0"/>
                    </a:p>
                  </a:txBody>
                  <a:tcPr>
                    <a:solidFill>
                      <a:schemeClr val="accent2"/>
                    </a:solidFill>
                  </a:tcPr>
                </a:tc>
                <a:tc>
                  <a:txBody>
                    <a:bodyPr/>
                    <a:lstStyle/>
                    <a:p>
                      <a:r>
                        <a:rPr lang="en-US" dirty="0" smtClean="0"/>
                        <a:t>0</a:t>
                      </a:r>
                      <a:endParaRPr lang="en-US" dirty="0"/>
                    </a:p>
                  </a:txBody>
                  <a:tcPr>
                    <a:solidFill>
                      <a:schemeClr val="accent1">
                        <a:lumMod val="60000"/>
                        <a:lumOff val="40000"/>
                      </a:schemeClr>
                    </a:solidFill>
                  </a:tcPr>
                </a:tc>
                <a:tc>
                  <a:txBody>
                    <a:bodyPr/>
                    <a:lstStyle/>
                    <a:p>
                      <a:r>
                        <a:rPr lang="en-US" dirty="0" smtClean="0"/>
                        <a:t>0</a:t>
                      </a:r>
                      <a:endParaRPr lang="en-US" dirty="0"/>
                    </a:p>
                  </a:txBody>
                  <a:tcPr>
                    <a:solidFill>
                      <a:schemeClr val="accent1">
                        <a:lumMod val="60000"/>
                        <a:lumOff val="40000"/>
                      </a:schemeClr>
                    </a:solidFill>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solidFill>
                      <a:schemeClr val="accent4"/>
                    </a:solidFill>
                  </a:tcPr>
                </a:tc>
                <a:tc>
                  <a:txBody>
                    <a:bodyPr/>
                    <a:lstStyle/>
                    <a:p>
                      <a:r>
                        <a:rPr lang="en-US" dirty="0" smtClean="0"/>
                        <a:t>0</a:t>
                      </a:r>
                      <a:endParaRPr lang="en-US" dirty="0"/>
                    </a:p>
                  </a:txBody>
                  <a:tcPr>
                    <a:solidFill>
                      <a:schemeClr val="accent4"/>
                    </a:solidFill>
                  </a:tcPr>
                </a:tc>
                <a:extLst>
                  <a:ext uri="{0D108BD9-81ED-4DB2-BD59-A6C34878D82A}">
                    <a16:rowId xmlns:a16="http://schemas.microsoft.com/office/drawing/2014/main" val="1376382516"/>
                  </a:ext>
                </a:extLst>
              </a:tr>
            </a:tbl>
          </a:graphicData>
        </a:graphic>
      </p:graphicFrame>
      <p:sp>
        <p:nvSpPr>
          <p:cNvPr id="11" name="TextBox 10"/>
          <p:cNvSpPr txBox="1"/>
          <p:nvPr/>
        </p:nvSpPr>
        <p:spPr>
          <a:xfrm>
            <a:off x="838196" y="3320489"/>
            <a:ext cx="8348005" cy="769441"/>
          </a:xfrm>
          <a:prstGeom prst="rect">
            <a:avLst/>
          </a:prstGeom>
          <a:noFill/>
        </p:spPr>
        <p:txBody>
          <a:bodyPr wrap="square" rtlCol="0">
            <a:spAutoFit/>
          </a:bodyPr>
          <a:lstStyle/>
          <a:p>
            <a:r>
              <a:rPr lang="en-US" sz="4400" dirty="0" smtClean="0">
                <a:latin typeface="+mj-lt"/>
              </a:rPr>
              <a:t>Public-funded Slots for 0-2 </a:t>
            </a:r>
            <a:endParaRPr lang="en-US" sz="4400" dirty="0">
              <a:latin typeface="+mj-lt"/>
            </a:endParaRPr>
          </a:p>
        </p:txBody>
      </p:sp>
      <p:sp>
        <p:nvSpPr>
          <p:cNvPr id="12" name="TextBox 11"/>
          <p:cNvSpPr txBox="1"/>
          <p:nvPr/>
        </p:nvSpPr>
        <p:spPr>
          <a:xfrm>
            <a:off x="838195" y="3040585"/>
            <a:ext cx="4732610" cy="307777"/>
          </a:xfrm>
          <a:prstGeom prst="rect">
            <a:avLst/>
          </a:prstGeom>
          <a:noFill/>
        </p:spPr>
        <p:txBody>
          <a:bodyPr wrap="square" rtlCol="0">
            <a:spAutoFit/>
          </a:bodyPr>
          <a:lstStyle/>
          <a:p>
            <a:r>
              <a:rPr lang="en-US" sz="1400" dirty="0" smtClean="0"/>
              <a:t>Source: ACS 2017</a:t>
            </a:r>
            <a:endParaRPr lang="en-US" sz="1400" dirty="0"/>
          </a:p>
        </p:txBody>
      </p:sp>
      <p:sp>
        <p:nvSpPr>
          <p:cNvPr id="13" name="TextBox 12"/>
          <p:cNvSpPr txBox="1"/>
          <p:nvPr/>
        </p:nvSpPr>
        <p:spPr>
          <a:xfrm>
            <a:off x="838195" y="6036312"/>
            <a:ext cx="5787687" cy="307777"/>
          </a:xfrm>
          <a:prstGeom prst="rect">
            <a:avLst/>
          </a:prstGeom>
          <a:noFill/>
        </p:spPr>
        <p:txBody>
          <a:bodyPr wrap="square" rtlCol="0">
            <a:spAutoFit/>
          </a:bodyPr>
          <a:lstStyle/>
          <a:p>
            <a:r>
              <a:rPr lang="en-US" sz="1400" dirty="0" smtClean="0"/>
              <a:t>Source: Oregon Department of Education, Early Learning Division, 2017-2018</a:t>
            </a:r>
            <a:endParaRPr lang="en-US" sz="1400" dirty="0"/>
          </a:p>
        </p:txBody>
      </p:sp>
      <p:sp>
        <p:nvSpPr>
          <p:cNvPr id="14" name="TextBox 13"/>
          <p:cNvSpPr txBox="1"/>
          <p:nvPr/>
        </p:nvSpPr>
        <p:spPr>
          <a:xfrm>
            <a:off x="6625882" y="6036311"/>
            <a:ext cx="4600133" cy="307777"/>
          </a:xfrm>
          <a:prstGeom prst="rect">
            <a:avLst/>
          </a:prstGeom>
          <a:noFill/>
        </p:spPr>
        <p:txBody>
          <a:bodyPr wrap="square" rtlCol="0">
            <a:spAutoFit/>
          </a:bodyPr>
          <a:lstStyle/>
          <a:p>
            <a:r>
              <a:rPr lang="en-US" sz="1400" dirty="0" smtClean="0"/>
              <a:t>P. 54 and 56      Blair Johnson, Early Head Start, October 2019</a:t>
            </a:r>
            <a:endParaRPr lang="en-US" sz="1400" dirty="0"/>
          </a:p>
        </p:txBody>
      </p:sp>
      <p:sp>
        <p:nvSpPr>
          <p:cNvPr id="4" name="Slide Number Placeholder 3"/>
          <p:cNvSpPr>
            <a:spLocks noGrp="1"/>
          </p:cNvSpPr>
          <p:nvPr>
            <p:ph type="sldNum" sz="quarter" idx="12"/>
          </p:nvPr>
        </p:nvSpPr>
        <p:spPr/>
        <p:txBody>
          <a:bodyPr/>
          <a:lstStyle/>
          <a:p>
            <a:fld id="{EA74130C-D9BC-4FCB-AB84-26572ABBBA53}" type="slidenum">
              <a:rPr lang="en-US" smtClean="0"/>
              <a:t>13</a:t>
            </a:fld>
            <a:endParaRPr lang="en-US"/>
          </a:p>
        </p:txBody>
      </p:sp>
    </p:spTree>
    <p:extLst>
      <p:ext uri="{BB962C8B-B14F-4D97-AF65-F5344CB8AC3E}">
        <p14:creationId xmlns:p14="http://schemas.microsoft.com/office/powerpoint/2010/main" val="41514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8" y="365125"/>
            <a:ext cx="10515600" cy="824317"/>
          </a:xfrm>
        </p:spPr>
        <p:txBody>
          <a:bodyPr>
            <a:normAutofit fontScale="90000"/>
          </a:bodyPr>
          <a:lstStyle/>
          <a:p>
            <a:r>
              <a:rPr lang="en-US" dirty="0" smtClean="0"/>
              <a:t/>
            </a:r>
            <a:br>
              <a:rPr lang="en-US" dirty="0" smtClean="0"/>
            </a:br>
            <a:r>
              <a:rPr lang="en-US" sz="4900" dirty="0" smtClean="0"/>
              <a:t>Family Income for 3-5</a:t>
            </a:r>
            <a:r>
              <a:rPr lang="en-US" dirty="0"/>
              <a:t/>
            </a:r>
            <a:br>
              <a:rPr lang="en-US" dirty="0"/>
            </a:b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2729078890"/>
              </p:ext>
            </p:extLst>
          </p:nvPr>
        </p:nvGraphicFramePr>
        <p:xfrm>
          <a:off x="838200" y="1318062"/>
          <a:ext cx="10387819" cy="1752600"/>
        </p:xfrm>
        <a:graphic>
          <a:graphicData uri="http://schemas.openxmlformats.org/drawingml/2006/table">
            <a:tbl>
              <a:tblPr firstRow="1" bandRow="1">
                <a:tableStyleId>{93296810-A885-4BE3-A3E7-6D5BEEA58F35}</a:tableStyleId>
              </a:tblPr>
              <a:tblGrid>
                <a:gridCol w="1505096">
                  <a:extLst>
                    <a:ext uri="{9D8B030D-6E8A-4147-A177-3AD203B41FA5}">
                      <a16:colId xmlns:a16="http://schemas.microsoft.com/office/drawing/2014/main" val="2792913494"/>
                    </a:ext>
                  </a:extLst>
                </a:gridCol>
                <a:gridCol w="1454679">
                  <a:extLst>
                    <a:ext uri="{9D8B030D-6E8A-4147-A177-3AD203B41FA5}">
                      <a16:colId xmlns:a16="http://schemas.microsoft.com/office/drawing/2014/main" val="647801499"/>
                    </a:ext>
                  </a:extLst>
                </a:gridCol>
                <a:gridCol w="1491477">
                  <a:extLst>
                    <a:ext uri="{9D8B030D-6E8A-4147-A177-3AD203B41FA5}">
                      <a16:colId xmlns:a16="http://schemas.microsoft.com/office/drawing/2014/main" val="1931262833"/>
                    </a:ext>
                  </a:extLst>
                </a:gridCol>
                <a:gridCol w="1390692">
                  <a:extLst>
                    <a:ext uri="{9D8B030D-6E8A-4147-A177-3AD203B41FA5}">
                      <a16:colId xmlns:a16="http://schemas.microsoft.com/office/drawing/2014/main" val="419767933"/>
                    </a:ext>
                  </a:extLst>
                </a:gridCol>
                <a:gridCol w="1563524">
                  <a:extLst>
                    <a:ext uri="{9D8B030D-6E8A-4147-A177-3AD203B41FA5}">
                      <a16:colId xmlns:a16="http://schemas.microsoft.com/office/drawing/2014/main" val="1685204196"/>
                    </a:ext>
                  </a:extLst>
                </a:gridCol>
                <a:gridCol w="1463040">
                  <a:extLst>
                    <a:ext uri="{9D8B030D-6E8A-4147-A177-3AD203B41FA5}">
                      <a16:colId xmlns:a16="http://schemas.microsoft.com/office/drawing/2014/main" val="1510604789"/>
                    </a:ext>
                  </a:extLst>
                </a:gridCol>
                <a:gridCol w="1519311">
                  <a:extLst>
                    <a:ext uri="{9D8B030D-6E8A-4147-A177-3AD203B41FA5}">
                      <a16:colId xmlns:a16="http://schemas.microsoft.com/office/drawing/2014/main" val="33600422"/>
                    </a:ext>
                  </a:extLst>
                </a:gridCol>
              </a:tblGrid>
              <a:tr h="439273">
                <a:tc>
                  <a:txBody>
                    <a:bodyPr/>
                    <a:lstStyle/>
                    <a:p>
                      <a:r>
                        <a:rPr lang="en-US" dirty="0" smtClean="0">
                          <a:solidFill>
                            <a:schemeClr val="tx1"/>
                          </a:solidFill>
                        </a:rPr>
                        <a:t>Family Income</a:t>
                      </a:r>
                      <a:endParaRPr lang="en-US" dirty="0">
                        <a:solidFill>
                          <a:schemeClr val="tx1"/>
                        </a:solidFill>
                      </a:endParaRPr>
                    </a:p>
                  </a:txBody>
                  <a:tcPr>
                    <a:solidFill>
                      <a:schemeClr val="accent2"/>
                    </a:solidFill>
                  </a:tcPr>
                </a:tc>
                <a:tc>
                  <a:txBody>
                    <a:bodyPr/>
                    <a:lstStyle/>
                    <a:p>
                      <a:r>
                        <a:rPr lang="en-US" dirty="0" smtClean="0">
                          <a:solidFill>
                            <a:schemeClr val="tx1"/>
                          </a:solidFill>
                        </a:rPr>
                        <a:t>Jackson #</a:t>
                      </a:r>
                      <a:endParaRPr lang="en-US" dirty="0">
                        <a:solidFill>
                          <a:schemeClr val="tx1"/>
                        </a:solidFill>
                      </a:endParaRPr>
                    </a:p>
                  </a:txBody>
                  <a:tcPr>
                    <a:solidFill>
                      <a:schemeClr val="accent1">
                        <a:lumMod val="60000"/>
                        <a:lumOff val="40000"/>
                      </a:schemeClr>
                    </a:solidFill>
                  </a:tcPr>
                </a:tc>
                <a:tc>
                  <a:txBody>
                    <a:bodyPr/>
                    <a:lstStyle/>
                    <a:p>
                      <a:r>
                        <a:rPr lang="en-US" dirty="0" smtClean="0">
                          <a:solidFill>
                            <a:schemeClr val="tx1"/>
                          </a:solidFill>
                        </a:rPr>
                        <a:t>Jackson %</a:t>
                      </a:r>
                      <a:r>
                        <a:rPr lang="en-US" baseline="0" dirty="0" smtClean="0">
                          <a:solidFill>
                            <a:schemeClr val="tx1"/>
                          </a:solidFill>
                        </a:rPr>
                        <a:t> </a:t>
                      </a:r>
                      <a:endParaRPr lang="en-US" dirty="0">
                        <a:solidFill>
                          <a:schemeClr val="tx1"/>
                        </a:solidFill>
                      </a:endParaRPr>
                    </a:p>
                  </a:txBody>
                  <a:tcPr>
                    <a:solidFill>
                      <a:schemeClr val="accent1">
                        <a:lumMod val="60000"/>
                        <a:lumOff val="40000"/>
                      </a:schemeClr>
                    </a:solidFill>
                  </a:tcPr>
                </a:tc>
                <a:tc>
                  <a:txBody>
                    <a:bodyPr/>
                    <a:lstStyle/>
                    <a:p>
                      <a:r>
                        <a:rPr lang="en-US" dirty="0" smtClean="0">
                          <a:solidFill>
                            <a:schemeClr val="tx1"/>
                          </a:solidFill>
                        </a:rPr>
                        <a:t>Josephine</a:t>
                      </a:r>
                      <a:r>
                        <a:rPr lang="en-US" baseline="0" dirty="0" smtClean="0">
                          <a:solidFill>
                            <a:schemeClr val="tx1"/>
                          </a:solidFill>
                        </a:rPr>
                        <a:t> #</a:t>
                      </a:r>
                      <a:endParaRPr lang="en-US" dirty="0">
                        <a:solidFill>
                          <a:schemeClr val="tx1"/>
                        </a:solidFill>
                      </a:endParaRPr>
                    </a:p>
                  </a:txBody>
                  <a:tcPr/>
                </a:tc>
                <a:tc>
                  <a:txBody>
                    <a:bodyPr/>
                    <a:lstStyle/>
                    <a:p>
                      <a:r>
                        <a:rPr lang="en-US" dirty="0" smtClean="0">
                          <a:solidFill>
                            <a:schemeClr val="tx1"/>
                          </a:solidFill>
                        </a:rPr>
                        <a:t>Josephine %</a:t>
                      </a:r>
                      <a:endParaRPr lang="en-US" dirty="0">
                        <a:solidFill>
                          <a:schemeClr val="tx1"/>
                        </a:solidFill>
                      </a:endParaRPr>
                    </a:p>
                  </a:txBody>
                  <a:tcPr/>
                </a:tc>
                <a:tc>
                  <a:txBody>
                    <a:bodyPr/>
                    <a:lstStyle/>
                    <a:p>
                      <a:r>
                        <a:rPr lang="en-US" dirty="0" smtClean="0">
                          <a:solidFill>
                            <a:schemeClr val="tx1"/>
                          </a:solidFill>
                        </a:rPr>
                        <a:t>Jack/Jo</a:t>
                      </a:r>
                      <a:r>
                        <a:rPr lang="en-US" baseline="0" dirty="0" smtClean="0">
                          <a:solidFill>
                            <a:schemeClr val="tx1"/>
                          </a:solidFill>
                        </a:rPr>
                        <a:t> #</a:t>
                      </a:r>
                      <a:endParaRPr lang="en-US" dirty="0">
                        <a:solidFill>
                          <a:schemeClr val="tx1"/>
                        </a:solidFill>
                      </a:endParaRPr>
                    </a:p>
                  </a:txBody>
                  <a:tcPr>
                    <a:solidFill>
                      <a:schemeClr val="accent4"/>
                    </a:solidFill>
                  </a:tcPr>
                </a:tc>
                <a:tc>
                  <a:txBody>
                    <a:bodyPr/>
                    <a:lstStyle/>
                    <a:p>
                      <a:r>
                        <a:rPr lang="en-US" dirty="0" smtClean="0">
                          <a:solidFill>
                            <a:schemeClr val="tx1"/>
                          </a:solidFill>
                        </a:rPr>
                        <a:t>Jack/Jo %</a:t>
                      </a:r>
                      <a:endParaRPr lang="en-US" dirty="0">
                        <a:solidFill>
                          <a:schemeClr val="tx1"/>
                        </a:solidFill>
                      </a:endParaRPr>
                    </a:p>
                  </a:txBody>
                  <a:tcPr>
                    <a:solidFill>
                      <a:schemeClr val="accent4"/>
                    </a:solidFill>
                  </a:tcPr>
                </a:tc>
                <a:extLst>
                  <a:ext uri="{0D108BD9-81ED-4DB2-BD59-A6C34878D82A}">
                    <a16:rowId xmlns:a16="http://schemas.microsoft.com/office/drawing/2014/main" val="1128022204"/>
                  </a:ext>
                </a:extLst>
              </a:tr>
              <a:tr h="370840">
                <a:tc>
                  <a:txBody>
                    <a:bodyPr/>
                    <a:lstStyle/>
                    <a:p>
                      <a:r>
                        <a:rPr lang="en-US" dirty="0" smtClean="0"/>
                        <a:t>    0-100% FPL</a:t>
                      </a:r>
                      <a:endParaRPr lang="en-US" dirty="0"/>
                    </a:p>
                  </a:txBody>
                  <a:tcPr>
                    <a:solidFill>
                      <a:schemeClr val="accent2"/>
                    </a:solidFill>
                  </a:tcPr>
                </a:tc>
                <a:tc>
                  <a:txBody>
                    <a:bodyPr/>
                    <a:lstStyle/>
                    <a:p>
                      <a:r>
                        <a:rPr lang="en-US" dirty="0" smtClean="0"/>
                        <a:t>1,964</a:t>
                      </a:r>
                      <a:endParaRPr lang="en-US" dirty="0"/>
                    </a:p>
                  </a:txBody>
                  <a:tcPr>
                    <a:solidFill>
                      <a:schemeClr val="accent1">
                        <a:lumMod val="60000"/>
                        <a:lumOff val="40000"/>
                      </a:schemeClr>
                    </a:solidFill>
                  </a:tcPr>
                </a:tc>
                <a:tc>
                  <a:txBody>
                    <a:bodyPr/>
                    <a:lstStyle/>
                    <a:p>
                      <a:r>
                        <a:rPr lang="en-US" dirty="0" smtClean="0"/>
                        <a:t>26%</a:t>
                      </a:r>
                      <a:endParaRPr lang="en-US" dirty="0"/>
                    </a:p>
                  </a:txBody>
                  <a:tcPr>
                    <a:solidFill>
                      <a:schemeClr val="accent1">
                        <a:lumMod val="60000"/>
                        <a:lumOff val="40000"/>
                      </a:schemeClr>
                    </a:solidFill>
                  </a:tcPr>
                </a:tc>
                <a:tc>
                  <a:txBody>
                    <a:bodyPr/>
                    <a:lstStyle/>
                    <a:p>
                      <a:r>
                        <a:rPr lang="en-US" dirty="0" smtClean="0"/>
                        <a:t>622</a:t>
                      </a:r>
                      <a:endParaRPr lang="en-US" dirty="0"/>
                    </a:p>
                  </a:txBody>
                  <a:tcPr/>
                </a:tc>
                <a:tc>
                  <a:txBody>
                    <a:bodyPr/>
                    <a:lstStyle/>
                    <a:p>
                      <a:r>
                        <a:rPr lang="en-US" dirty="0" smtClean="0"/>
                        <a:t>23%</a:t>
                      </a:r>
                      <a:endParaRPr lang="en-US" dirty="0"/>
                    </a:p>
                  </a:txBody>
                  <a:tcPr/>
                </a:tc>
                <a:tc>
                  <a:txBody>
                    <a:bodyPr/>
                    <a:lstStyle/>
                    <a:p>
                      <a:r>
                        <a:rPr lang="en-US" dirty="0" smtClean="0"/>
                        <a:t>2,586</a:t>
                      </a:r>
                      <a:endParaRPr lang="en-US" dirty="0"/>
                    </a:p>
                  </a:txBody>
                  <a:tcPr>
                    <a:solidFill>
                      <a:schemeClr val="accent4"/>
                    </a:solidFill>
                  </a:tcPr>
                </a:tc>
                <a:tc>
                  <a:txBody>
                    <a:bodyPr/>
                    <a:lstStyle/>
                    <a:p>
                      <a:r>
                        <a:rPr lang="en-US" dirty="0" smtClean="0"/>
                        <a:t>49%</a:t>
                      </a:r>
                      <a:endParaRPr lang="en-US" dirty="0"/>
                    </a:p>
                  </a:txBody>
                  <a:tcPr>
                    <a:solidFill>
                      <a:schemeClr val="accent4"/>
                    </a:solidFill>
                  </a:tcPr>
                </a:tc>
                <a:extLst>
                  <a:ext uri="{0D108BD9-81ED-4DB2-BD59-A6C34878D82A}">
                    <a16:rowId xmlns:a16="http://schemas.microsoft.com/office/drawing/2014/main" val="231226164"/>
                  </a:ext>
                </a:extLst>
              </a:tr>
              <a:tr h="370840">
                <a:tc>
                  <a:txBody>
                    <a:bodyPr/>
                    <a:lstStyle/>
                    <a:p>
                      <a:r>
                        <a:rPr lang="en-US" dirty="0" smtClean="0"/>
                        <a:t>101-200% FPL</a:t>
                      </a:r>
                    </a:p>
                  </a:txBody>
                  <a:tcPr>
                    <a:solidFill>
                      <a:schemeClr val="accent2"/>
                    </a:solidFill>
                  </a:tcPr>
                </a:tc>
                <a:tc>
                  <a:txBody>
                    <a:bodyPr/>
                    <a:lstStyle/>
                    <a:p>
                      <a:r>
                        <a:rPr lang="en-US" dirty="0" smtClean="0"/>
                        <a:t>1,933</a:t>
                      </a:r>
                      <a:endParaRPr lang="en-US" dirty="0"/>
                    </a:p>
                  </a:txBody>
                  <a:tcPr>
                    <a:solidFill>
                      <a:schemeClr val="accent1">
                        <a:lumMod val="60000"/>
                        <a:lumOff val="40000"/>
                      </a:schemeClr>
                    </a:solidFill>
                  </a:tcPr>
                </a:tc>
                <a:tc>
                  <a:txBody>
                    <a:bodyPr/>
                    <a:lstStyle/>
                    <a:p>
                      <a:r>
                        <a:rPr lang="en-US" dirty="0" smtClean="0"/>
                        <a:t>25%</a:t>
                      </a:r>
                      <a:endParaRPr lang="en-US" dirty="0"/>
                    </a:p>
                  </a:txBody>
                  <a:tcPr>
                    <a:solidFill>
                      <a:schemeClr val="accent1">
                        <a:lumMod val="60000"/>
                        <a:lumOff val="40000"/>
                      </a:schemeClr>
                    </a:solidFill>
                  </a:tcPr>
                </a:tc>
                <a:tc>
                  <a:txBody>
                    <a:bodyPr/>
                    <a:lstStyle/>
                    <a:p>
                      <a:r>
                        <a:rPr lang="en-US" dirty="0" smtClean="0"/>
                        <a:t>773</a:t>
                      </a:r>
                      <a:endParaRPr lang="en-US" dirty="0"/>
                    </a:p>
                  </a:txBody>
                  <a:tcPr/>
                </a:tc>
                <a:tc>
                  <a:txBody>
                    <a:bodyPr/>
                    <a:lstStyle/>
                    <a:p>
                      <a:r>
                        <a:rPr lang="en-US" dirty="0" smtClean="0"/>
                        <a:t>29%</a:t>
                      </a:r>
                      <a:endParaRPr lang="en-US" dirty="0"/>
                    </a:p>
                  </a:txBody>
                  <a:tcPr/>
                </a:tc>
                <a:tc>
                  <a:txBody>
                    <a:bodyPr/>
                    <a:lstStyle/>
                    <a:p>
                      <a:r>
                        <a:rPr lang="en-US" dirty="0" smtClean="0"/>
                        <a:t>2,706</a:t>
                      </a:r>
                      <a:endParaRPr lang="en-US" dirty="0"/>
                    </a:p>
                  </a:txBody>
                  <a:tcPr>
                    <a:solidFill>
                      <a:schemeClr val="accent4"/>
                    </a:solidFill>
                  </a:tcPr>
                </a:tc>
                <a:tc>
                  <a:txBody>
                    <a:bodyPr/>
                    <a:lstStyle/>
                    <a:p>
                      <a:r>
                        <a:rPr lang="en-US" dirty="0" smtClean="0"/>
                        <a:t>51%</a:t>
                      </a:r>
                      <a:endParaRPr lang="en-US" dirty="0"/>
                    </a:p>
                  </a:txBody>
                  <a:tcPr>
                    <a:solidFill>
                      <a:schemeClr val="accent4"/>
                    </a:solidFill>
                  </a:tcPr>
                </a:tc>
                <a:extLst>
                  <a:ext uri="{0D108BD9-81ED-4DB2-BD59-A6C34878D82A}">
                    <a16:rowId xmlns:a16="http://schemas.microsoft.com/office/drawing/2014/main" val="3912872718"/>
                  </a:ext>
                </a:extLst>
              </a:tr>
              <a:tr h="370840">
                <a:tc>
                  <a:txBody>
                    <a:bodyPr/>
                    <a:lstStyle/>
                    <a:p>
                      <a:r>
                        <a:rPr lang="en-US" dirty="0" smtClean="0"/>
                        <a:t>    0-200% FPL</a:t>
                      </a:r>
                    </a:p>
                  </a:txBody>
                  <a:tcPr>
                    <a:solidFill>
                      <a:schemeClr val="accent2"/>
                    </a:solidFill>
                  </a:tcPr>
                </a:tc>
                <a:tc>
                  <a:txBody>
                    <a:bodyPr/>
                    <a:lstStyle/>
                    <a:p>
                      <a:r>
                        <a:rPr lang="en-US" dirty="0" smtClean="0"/>
                        <a:t>3,897</a:t>
                      </a:r>
                      <a:endParaRPr lang="en-US" dirty="0"/>
                    </a:p>
                  </a:txBody>
                  <a:tcPr>
                    <a:solidFill>
                      <a:schemeClr val="accent1">
                        <a:lumMod val="60000"/>
                        <a:lumOff val="40000"/>
                      </a:schemeClr>
                    </a:solidFill>
                  </a:tcPr>
                </a:tc>
                <a:tc>
                  <a:txBody>
                    <a:bodyPr/>
                    <a:lstStyle/>
                    <a:p>
                      <a:r>
                        <a:rPr lang="en-US" dirty="0" smtClean="0"/>
                        <a:t>51%</a:t>
                      </a:r>
                      <a:endParaRPr lang="en-US" dirty="0"/>
                    </a:p>
                  </a:txBody>
                  <a:tcPr>
                    <a:solidFill>
                      <a:schemeClr val="accent1">
                        <a:lumMod val="60000"/>
                        <a:lumOff val="40000"/>
                      </a:schemeClr>
                    </a:solidFill>
                  </a:tcPr>
                </a:tc>
                <a:tc>
                  <a:txBody>
                    <a:bodyPr/>
                    <a:lstStyle/>
                    <a:p>
                      <a:r>
                        <a:rPr lang="en-US" dirty="0" smtClean="0"/>
                        <a:t>1,395</a:t>
                      </a:r>
                      <a:endParaRPr lang="en-US" dirty="0"/>
                    </a:p>
                  </a:txBody>
                  <a:tcPr/>
                </a:tc>
                <a:tc>
                  <a:txBody>
                    <a:bodyPr/>
                    <a:lstStyle/>
                    <a:p>
                      <a:r>
                        <a:rPr lang="en-US" dirty="0" smtClean="0"/>
                        <a:t>52%</a:t>
                      </a:r>
                      <a:endParaRPr lang="en-US" dirty="0"/>
                    </a:p>
                  </a:txBody>
                  <a:tcPr/>
                </a:tc>
                <a:tc>
                  <a:txBody>
                    <a:bodyPr/>
                    <a:lstStyle/>
                    <a:p>
                      <a:r>
                        <a:rPr lang="en-US" dirty="0" smtClean="0"/>
                        <a:t>5,292</a:t>
                      </a:r>
                      <a:endParaRPr lang="en-US" dirty="0"/>
                    </a:p>
                  </a:txBody>
                  <a:tcPr>
                    <a:solidFill>
                      <a:schemeClr val="accent4"/>
                    </a:solidFill>
                  </a:tcPr>
                </a:tc>
                <a:tc>
                  <a:txBody>
                    <a:bodyPr/>
                    <a:lstStyle/>
                    <a:p>
                      <a:r>
                        <a:rPr lang="en-US" b="1" dirty="0" smtClean="0"/>
                        <a:t>51%</a:t>
                      </a:r>
                      <a:endParaRPr lang="en-US" b="1" dirty="0"/>
                    </a:p>
                  </a:txBody>
                  <a:tcPr>
                    <a:solidFill>
                      <a:schemeClr val="accent4"/>
                    </a:solidFill>
                  </a:tcPr>
                </a:tc>
                <a:extLst>
                  <a:ext uri="{0D108BD9-81ED-4DB2-BD59-A6C34878D82A}">
                    <a16:rowId xmlns:a16="http://schemas.microsoft.com/office/drawing/2014/main" val="1245258825"/>
                  </a:ext>
                </a:extLst>
              </a:tr>
            </a:tbl>
          </a:graphicData>
        </a:graphic>
      </p:graphicFrame>
      <p:sp>
        <p:nvSpPr>
          <p:cNvPr id="3" name="TextBox 2"/>
          <p:cNvSpPr txBox="1"/>
          <p:nvPr/>
        </p:nvSpPr>
        <p:spPr>
          <a:xfrm>
            <a:off x="838199" y="3134972"/>
            <a:ext cx="10387818" cy="307777"/>
          </a:xfrm>
          <a:prstGeom prst="rect">
            <a:avLst/>
          </a:prstGeom>
          <a:noFill/>
        </p:spPr>
        <p:txBody>
          <a:bodyPr wrap="square" rtlCol="0">
            <a:spAutoFit/>
          </a:bodyPr>
          <a:lstStyle/>
          <a:p>
            <a:r>
              <a:rPr lang="en-US" sz="1400" dirty="0" smtClean="0"/>
              <a:t>Source: ACS 2017     P. 31</a:t>
            </a:r>
            <a:endParaRPr lang="en-US" sz="1400" dirty="0"/>
          </a:p>
        </p:txBody>
      </p:sp>
      <p:graphicFrame>
        <p:nvGraphicFramePr>
          <p:cNvPr id="10" name="Content Placeholder 3"/>
          <p:cNvGraphicFramePr>
            <a:graphicFrameLocks/>
          </p:cNvGraphicFramePr>
          <p:nvPr>
            <p:extLst>
              <p:ext uri="{D42A27DB-BD31-4B8C-83A1-F6EECF244321}">
                <p14:modId xmlns:p14="http://schemas.microsoft.com/office/powerpoint/2010/main" val="1024266862"/>
              </p:ext>
            </p:extLst>
          </p:nvPr>
        </p:nvGraphicFramePr>
        <p:xfrm>
          <a:off x="838198" y="4251652"/>
          <a:ext cx="10387819" cy="1752600"/>
        </p:xfrm>
        <a:graphic>
          <a:graphicData uri="http://schemas.openxmlformats.org/drawingml/2006/table">
            <a:tbl>
              <a:tblPr firstRow="1" bandRow="1">
                <a:tableStyleId>{93296810-A885-4BE3-A3E7-6D5BEEA58F35}</a:tableStyleId>
              </a:tblPr>
              <a:tblGrid>
                <a:gridCol w="1505096">
                  <a:extLst>
                    <a:ext uri="{9D8B030D-6E8A-4147-A177-3AD203B41FA5}">
                      <a16:colId xmlns:a16="http://schemas.microsoft.com/office/drawing/2014/main" val="2792913494"/>
                    </a:ext>
                  </a:extLst>
                </a:gridCol>
                <a:gridCol w="1454679">
                  <a:extLst>
                    <a:ext uri="{9D8B030D-6E8A-4147-A177-3AD203B41FA5}">
                      <a16:colId xmlns:a16="http://schemas.microsoft.com/office/drawing/2014/main" val="647801499"/>
                    </a:ext>
                  </a:extLst>
                </a:gridCol>
                <a:gridCol w="1491477">
                  <a:extLst>
                    <a:ext uri="{9D8B030D-6E8A-4147-A177-3AD203B41FA5}">
                      <a16:colId xmlns:a16="http://schemas.microsoft.com/office/drawing/2014/main" val="1931262833"/>
                    </a:ext>
                  </a:extLst>
                </a:gridCol>
                <a:gridCol w="1390692">
                  <a:extLst>
                    <a:ext uri="{9D8B030D-6E8A-4147-A177-3AD203B41FA5}">
                      <a16:colId xmlns:a16="http://schemas.microsoft.com/office/drawing/2014/main" val="419767933"/>
                    </a:ext>
                  </a:extLst>
                </a:gridCol>
                <a:gridCol w="1563524">
                  <a:extLst>
                    <a:ext uri="{9D8B030D-6E8A-4147-A177-3AD203B41FA5}">
                      <a16:colId xmlns:a16="http://schemas.microsoft.com/office/drawing/2014/main" val="1685204196"/>
                    </a:ext>
                  </a:extLst>
                </a:gridCol>
                <a:gridCol w="1463040">
                  <a:extLst>
                    <a:ext uri="{9D8B030D-6E8A-4147-A177-3AD203B41FA5}">
                      <a16:colId xmlns:a16="http://schemas.microsoft.com/office/drawing/2014/main" val="1510604789"/>
                    </a:ext>
                  </a:extLst>
                </a:gridCol>
                <a:gridCol w="1519311">
                  <a:extLst>
                    <a:ext uri="{9D8B030D-6E8A-4147-A177-3AD203B41FA5}">
                      <a16:colId xmlns:a16="http://schemas.microsoft.com/office/drawing/2014/main" val="33600422"/>
                    </a:ext>
                  </a:extLst>
                </a:gridCol>
              </a:tblGrid>
              <a:tr h="439273">
                <a:tc>
                  <a:txBody>
                    <a:bodyPr/>
                    <a:lstStyle/>
                    <a:p>
                      <a:r>
                        <a:rPr lang="en-US" dirty="0" smtClean="0">
                          <a:solidFill>
                            <a:schemeClr val="tx1"/>
                          </a:solidFill>
                        </a:rPr>
                        <a:t>Family Income</a:t>
                      </a:r>
                      <a:endParaRPr lang="en-US" dirty="0">
                        <a:solidFill>
                          <a:schemeClr val="tx1"/>
                        </a:solidFill>
                      </a:endParaRPr>
                    </a:p>
                  </a:txBody>
                  <a:tcPr>
                    <a:solidFill>
                      <a:schemeClr val="accent2"/>
                    </a:solidFill>
                  </a:tcPr>
                </a:tc>
                <a:tc>
                  <a:txBody>
                    <a:bodyPr/>
                    <a:lstStyle/>
                    <a:p>
                      <a:r>
                        <a:rPr lang="en-US" dirty="0" smtClean="0">
                          <a:solidFill>
                            <a:schemeClr val="tx1"/>
                          </a:solidFill>
                        </a:rPr>
                        <a:t>Jackson # Slots</a:t>
                      </a:r>
                      <a:endParaRPr lang="en-US" dirty="0">
                        <a:solidFill>
                          <a:schemeClr val="tx1"/>
                        </a:solidFill>
                      </a:endParaRPr>
                    </a:p>
                  </a:txBody>
                  <a:tcPr>
                    <a:solidFill>
                      <a:schemeClr val="accent1">
                        <a:lumMod val="60000"/>
                        <a:lumOff val="40000"/>
                      </a:schemeClr>
                    </a:solidFill>
                  </a:tcPr>
                </a:tc>
                <a:tc>
                  <a:txBody>
                    <a:bodyPr/>
                    <a:lstStyle/>
                    <a:p>
                      <a:r>
                        <a:rPr lang="en-US" dirty="0" smtClean="0">
                          <a:solidFill>
                            <a:schemeClr val="tx1"/>
                          </a:solidFill>
                        </a:rPr>
                        <a:t>Jackson % Served</a:t>
                      </a:r>
                      <a:endParaRPr lang="en-US" dirty="0">
                        <a:solidFill>
                          <a:schemeClr val="tx1"/>
                        </a:solidFill>
                      </a:endParaRPr>
                    </a:p>
                  </a:txBody>
                  <a:tcPr>
                    <a:solidFill>
                      <a:schemeClr val="accent1">
                        <a:lumMod val="60000"/>
                        <a:lumOff val="40000"/>
                      </a:schemeClr>
                    </a:solidFill>
                  </a:tcPr>
                </a:tc>
                <a:tc>
                  <a:txBody>
                    <a:bodyPr/>
                    <a:lstStyle/>
                    <a:p>
                      <a:r>
                        <a:rPr lang="en-US" dirty="0" smtClean="0">
                          <a:solidFill>
                            <a:schemeClr val="tx1"/>
                          </a:solidFill>
                        </a:rPr>
                        <a:t>Josephine</a:t>
                      </a:r>
                      <a:r>
                        <a:rPr lang="en-US" baseline="0" dirty="0" smtClean="0">
                          <a:solidFill>
                            <a:schemeClr val="tx1"/>
                          </a:solidFill>
                        </a:rPr>
                        <a:t> #</a:t>
                      </a:r>
                    </a:p>
                    <a:p>
                      <a:r>
                        <a:rPr lang="en-US" baseline="0" dirty="0" smtClean="0">
                          <a:solidFill>
                            <a:schemeClr val="tx1"/>
                          </a:solidFill>
                        </a:rPr>
                        <a:t>Slots</a:t>
                      </a:r>
                      <a:endParaRPr lang="en-US" dirty="0">
                        <a:solidFill>
                          <a:schemeClr val="tx1"/>
                        </a:solidFill>
                      </a:endParaRPr>
                    </a:p>
                  </a:txBody>
                  <a:tcPr/>
                </a:tc>
                <a:tc>
                  <a:txBody>
                    <a:bodyPr/>
                    <a:lstStyle/>
                    <a:p>
                      <a:r>
                        <a:rPr lang="en-US" dirty="0" smtClean="0">
                          <a:solidFill>
                            <a:schemeClr val="tx1"/>
                          </a:solidFill>
                        </a:rPr>
                        <a:t>Josephine %</a:t>
                      </a:r>
                    </a:p>
                    <a:p>
                      <a:r>
                        <a:rPr lang="en-US" dirty="0" smtClean="0">
                          <a:solidFill>
                            <a:schemeClr val="tx1"/>
                          </a:solidFill>
                        </a:rPr>
                        <a:t>Served</a:t>
                      </a:r>
                      <a:endParaRPr lang="en-US" dirty="0">
                        <a:solidFill>
                          <a:schemeClr val="tx1"/>
                        </a:solidFill>
                      </a:endParaRPr>
                    </a:p>
                  </a:txBody>
                  <a:tcPr/>
                </a:tc>
                <a:tc>
                  <a:txBody>
                    <a:bodyPr/>
                    <a:lstStyle/>
                    <a:p>
                      <a:r>
                        <a:rPr lang="en-US" dirty="0" smtClean="0">
                          <a:solidFill>
                            <a:schemeClr val="tx1"/>
                          </a:solidFill>
                        </a:rPr>
                        <a:t>Jack/Jo</a:t>
                      </a:r>
                      <a:r>
                        <a:rPr lang="en-US" baseline="0" dirty="0" smtClean="0">
                          <a:solidFill>
                            <a:schemeClr val="tx1"/>
                          </a:solidFill>
                        </a:rPr>
                        <a:t> # Slots</a:t>
                      </a:r>
                      <a:endParaRPr lang="en-US" dirty="0">
                        <a:solidFill>
                          <a:schemeClr val="tx1"/>
                        </a:solidFill>
                      </a:endParaRPr>
                    </a:p>
                  </a:txBody>
                  <a:tcPr>
                    <a:solidFill>
                      <a:schemeClr val="accent4"/>
                    </a:solidFill>
                  </a:tcPr>
                </a:tc>
                <a:tc>
                  <a:txBody>
                    <a:bodyPr/>
                    <a:lstStyle/>
                    <a:p>
                      <a:r>
                        <a:rPr lang="en-US" dirty="0" smtClean="0">
                          <a:solidFill>
                            <a:schemeClr val="tx1"/>
                          </a:solidFill>
                        </a:rPr>
                        <a:t>Jack/Jo % Served</a:t>
                      </a:r>
                      <a:endParaRPr lang="en-US" dirty="0">
                        <a:solidFill>
                          <a:schemeClr val="tx1"/>
                        </a:solidFill>
                      </a:endParaRPr>
                    </a:p>
                  </a:txBody>
                  <a:tcPr>
                    <a:solidFill>
                      <a:schemeClr val="accent4"/>
                    </a:solidFill>
                  </a:tcPr>
                </a:tc>
                <a:extLst>
                  <a:ext uri="{0D108BD9-81ED-4DB2-BD59-A6C34878D82A}">
                    <a16:rowId xmlns:a16="http://schemas.microsoft.com/office/drawing/2014/main" val="1128022204"/>
                  </a:ext>
                </a:extLst>
              </a:tr>
              <a:tr h="370840">
                <a:tc>
                  <a:txBody>
                    <a:bodyPr/>
                    <a:lstStyle/>
                    <a:p>
                      <a:r>
                        <a:rPr lang="en-US" dirty="0" smtClean="0"/>
                        <a:t>    0-100% FPL</a:t>
                      </a:r>
                      <a:endParaRPr lang="en-US" dirty="0"/>
                    </a:p>
                  </a:txBody>
                  <a:tcPr>
                    <a:solidFill>
                      <a:schemeClr val="accent2"/>
                    </a:solidFill>
                  </a:tcPr>
                </a:tc>
                <a:tc>
                  <a:txBody>
                    <a:bodyPr/>
                    <a:lstStyle/>
                    <a:p>
                      <a:r>
                        <a:rPr lang="en-US" dirty="0" smtClean="0"/>
                        <a:t>642</a:t>
                      </a:r>
                      <a:endParaRPr lang="en-US" dirty="0"/>
                    </a:p>
                  </a:txBody>
                  <a:tcPr>
                    <a:solidFill>
                      <a:schemeClr val="accent1">
                        <a:lumMod val="60000"/>
                        <a:lumOff val="40000"/>
                      </a:schemeClr>
                    </a:solidFill>
                  </a:tcPr>
                </a:tc>
                <a:tc>
                  <a:txBody>
                    <a:bodyPr/>
                    <a:lstStyle/>
                    <a:p>
                      <a:r>
                        <a:rPr lang="en-US" dirty="0" smtClean="0"/>
                        <a:t>33%</a:t>
                      </a:r>
                      <a:endParaRPr lang="en-US" dirty="0"/>
                    </a:p>
                  </a:txBody>
                  <a:tcPr>
                    <a:solidFill>
                      <a:schemeClr val="accent1">
                        <a:lumMod val="60000"/>
                        <a:lumOff val="40000"/>
                      </a:schemeClr>
                    </a:solidFill>
                  </a:tcPr>
                </a:tc>
                <a:tc>
                  <a:txBody>
                    <a:bodyPr/>
                    <a:lstStyle/>
                    <a:p>
                      <a:r>
                        <a:rPr lang="en-US" dirty="0" smtClean="0"/>
                        <a:t>250</a:t>
                      </a:r>
                      <a:endParaRPr lang="en-US" dirty="0"/>
                    </a:p>
                  </a:txBody>
                  <a:tcPr/>
                </a:tc>
                <a:tc>
                  <a:txBody>
                    <a:bodyPr/>
                    <a:lstStyle/>
                    <a:p>
                      <a:r>
                        <a:rPr lang="en-US" dirty="0" smtClean="0"/>
                        <a:t>40%</a:t>
                      </a:r>
                      <a:endParaRPr lang="en-US" dirty="0"/>
                    </a:p>
                  </a:txBody>
                  <a:tcPr/>
                </a:tc>
                <a:tc>
                  <a:txBody>
                    <a:bodyPr/>
                    <a:lstStyle/>
                    <a:p>
                      <a:r>
                        <a:rPr lang="en-US" dirty="0" smtClean="0"/>
                        <a:t>892</a:t>
                      </a:r>
                      <a:endParaRPr lang="en-US" dirty="0"/>
                    </a:p>
                  </a:txBody>
                  <a:tcPr>
                    <a:solidFill>
                      <a:schemeClr val="accent4"/>
                    </a:solidFill>
                  </a:tcPr>
                </a:tc>
                <a:tc>
                  <a:txBody>
                    <a:bodyPr/>
                    <a:lstStyle/>
                    <a:p>
                      <a:r>
                        <a:rPr lang="en-US" dirty="0" smtClean="0"/>
                        <a:t>34%</a:t>
                      </a:r>
                      <a:endParaRPr lang="en-US" dirty="0"/>
                    </a:p>
                  </a:txBody>
                  <a:tcPr>
                    <a:solidFill>
                      <a:schemeClr val="accent4"/>
                    </a:solidFill>
                  </a:tcPr>
                </a:tc>
                <a:extLst>
                  <a:ext uri="{0D108BD9-81ED-4DB2-BD59-A6C34878D82A}">
                    <a16:rowId xmlns:a16="http://schemas.microsoft.com/office/drawing/2014/main" val="231226164"/>
                  </a:ext>
                </a:extLst>
              </a:tr>
              <a:tr h="370840">
                <a:tc>
                  <a:txBody>
                    <a:bodyPr/>
                    <a:lstStyle/>
                    <a:p>
                      <a:r>
                        <a:rPr lang="en-US" dirty="0" smtClean="0"/>
                        <a:t>101-200% FPL</a:t>
                      </a:r>
                      <a:endParaRPr lang="en-US" dirty="0"/>
                    </a:p>
                  </a:txBody>
                  <a:tcPr>
                    <a:solidFill>
                      <a:schemeClr val="accent2"/>
                    </a:solidFill>
                  </a:tcPr>
                </a:tc>
                <a:tc>
                  <a:txBody>
                    <a:bodyPr/>
                    <a:lstStyle/>
                    <a:p>
                      <a:r>
                        <a:rPr lang="en-US" dirty="0" smtClean="0"/>
                        <a:t>72</a:t>
                      </a:r>
                      <a:endParaRPr lang="en-US" dirty="0"/>
                    </a:p>
                  </a:txBody>
                  <a:tcPr>
                    <a:solidFill>
                      <a:schemeClr val="accent1">
                        <a:lumMod val="60000"/>
                        <a:lumOff val="40000"/>
                      </a:schemeClr>
                    </a:solidFill>
                  </a:tcPr>
                </a:tc>
                <a:tc>
                  <a:txBody>
                    <a:bodyPr/>
                    <a:lstStyle/>
                    <a:p>
                      <a:r>
                        <a:rPr lang="en-US" dirty="0" smtClean="0"/>
                        <a:t>4%</a:t>
                      </a:r>
                      <a:endParaRPr lang="en-US" dirty="0"/>
                    </a:p>
                  </a:txBody>
                  <a:tcPr>
                    <a:solidFill>
                      <a:schemeClr val="accent1">
                        <a:lumMod val="60000"/>
                        <a:lumOff val="40000"/>
                      </a:schemeClr>
                    </a:solidFill>
                  </a:tcPr>
                </a:tc>
                <a:tc>
                  <a:txBody>
                    <a:bodyPr/>
                    <a:lstStyle/>
                    <a:p>
                      <a:r>
                        <a:rPr lang="en-US" dirty="0" smtClean="0"/>
                        <a:t>46</a:t>
                      </a:r>
                      <a:endParaRPr lang="en-US" dirty="0"/>
                    </a:p>
                  </a:txBody>
                  <a:tcPr/>
                </a:tc>
                <a:tc>
                  <a:txBody>
                    <a:bodyPr/>
                    <a:lstStyle/>
                    <a:p>
                      <a:r>
                        <a:rPr lang="en-US" dirty="0" smtClean="0"/>
                        <a:t>6%</a:t>
                      </a:r>
                      <a:endParaRPr lang="en-US" dirty="0"/>
                    </a:p>
                  </a:txBody>
                  <a:tcPr/>
                </a:tc>
                <a:tc>
                  <a:txBody>
                    <a:bodyPr/>
                    <a:lstStyle/>
                    <a:p>
                      <a:r>
                        <a:rPr lang="en-US" dirty="0" smtClean="0"/>
                        <a:t>118</a:t>
                      </a:r>
                      <a:endParaRPr lang="en-US" dirty="0"/>
                    </a:p>
                  </a:txBody>
                  <a:tcPr>
                    <a:solidFill>
                      <a:schemeClr val="accent4"/>
                    </a:solidFill>
                  </a:tcPr>
                </a:tc>
                <a:tc>
                  <a:txBody>
                    <a:bodyPr/>
                    <a:lstStyle/>
                    <a:p>
                      <a:r>
                        <a:rPr lang="en-US" dirty="0" smtClean="0"/>
                        <a:t>4%</a:t>
                      </a:r>
                      <a:endParaRPr lang="en-US" dirty="0"/>
                    </a:p>
                  </a:txBody>
                  <a:tcPr>
                    <a:solidFill>
                      <a:schemeClr val="accent4"/>
                    </a:solidFill>
                  </a:tcPr>
                </a:tc>
                <a:extLst>
                  <a:ext uri="{0D108BD9-81ED-4DB2-BD59-A6C34878D82A}">
                    <a16:rowId xmlns:a16="http://schemas.microsoft.com/office/drawing/2014/main" val="1376382516"/>
                  </a:ext>
                </a:extLst>
              </a:tr>
              <a:tr h="370840">
                <a:tc>
                  <a:txBody>
                    <a:bodyPr/>
                    <a:lstStyle/>
                    <a:p>
                      <a:r>
                        <a:rPr lang="en-US" dirty="0" smtClean="0"/>
                        <a:t>    0-200% FPL</a:t>
                      </a:r>
                      <a:endParaRPr lang="en-US" dirty="0"/>
                    </a:p>
                  </a:txBody>
                  <a:tcPr>
                    <a:solidFill>
                      <a:schemeClr val="accent2"/>
                    </a:solidFill>
                  </a:tcPr>
                </a:tc>
                <a:tc>
                  <a:txBody>
                    <a:bodyPr/>
                    <a:lstStyle/>
                    <a:p>
                      <a:r>
                        <a:rPr lang="en-US" dirty="0" smtClean="0"/>
                        <a:t>714</a:t>
                      </a:r>
                      <a:endParaRPr lang="en-US" dirty="0"/>
                    </a:p>
                  </a:txBody>
                  <a:tcPr>
                    <a:solidFill>
                      <a:schemeClr val="accent1">
                        <a:lumMod val="60000"/>
                        <a:lumOff val="40000"/>
                      </a:schemeClr>
                    </a:solidFill>
                  </a:tcPr>
                </a:tc>
                <a:tc>
                  <a:txBody>
                    <a:bodyPr/>
                    <a:lstStyle/>
                    <a:p>
                      <a:r>
                        <a:rPr lang="en-US" dirty="0" smtClean="0"/>
                        <a:t>18%</a:t>
                      </a:r>
                      <a:endParaRPr lang="en-US" dirty="0"/>
                    </a:p>
                  </a:txBody>
                  <a:tcPr>
                    <a:solidFill>
                      <a:schemeClr val="accent1">
                        <a:lumMod val="60000"/>
                        <a:lumOff val="40000"/>
                      </a:schemeClr>
                    </a:solidFill>
                  </a:tcPr>
                </a:tc>
                <a:tc>
                  <a:txBody>
                    <a:bodyPr/>
                    <a:lstStyle/>
                    <a:p>
                      <a:r>
                        <a:rPr lang="en-US" dirty="0" smtClean="0"/>
                        <a:t>296</a:t>
                      </a:r>
                      <a:endParaRPr lang="en-US" dirty="0"/>
                    </a:p>
                  </a:txBody>
                  <a:tcPr/>
                </a:tc>
                <a:tc>
                  <a:txBody>
                    <a:bodyPr/>
                    <a:lstStyle/>
                    <a:p>
                      <a:r>
                        <a:rPr lang="en-US" dirty="0" smtClean="0"/>
                        <a:t>21%</a:t>
                      </a:r>
                      <a:endParaRPr lang="en-US" dirty="0"/>
                    </a:p>
                  </a:txBody>
                  <a:tcPr/>
                </a:tc>
                <a:tc>
                  <a:txBody>
                    <a:bodyPr/>
                    <a:lstStyle/>
                    <a:p>
                      <a:r>
                        <a:rPr lang="en-US" dirty="0" smtClean="0"/>
                        <a:t>1,010</a:t>
                      </a:r>
                      <a:endParaRPr lang="en-US" dirty="0"/>
                    </a:p>
                  </a:txBody>
                  <a:tcPr>
                    <a:solidFill>
                      <a:schemeClr val="accent4"/>
                    </a:solidFill>
                  </a:tcPr>
                </a:tc>
                <a:tc>
                  <a:txBody>
                    <a:bodyPr/>
                    <a:lstStyle/>
                    <a:p>
                      <a:r>
                        <a:rPr lang="en-US" dirty="0" smtClean="0"/>
                        <a:t>19%</a:t>
                      </a:r>
                      <a:endParaRPr lang="en-US" dirty="0"/>
                    </a:p>
                  </a:txBody>
                  <a:tcPr>
                    <a:solidFill>
                      <a:schemeClr val="accent4"/>
                    </a:solidFill>
                  </a:tcPr>
                </a:tc>
                <a:extLst>
                  <a:ext uri="{0D108BD9-81ED-4DB2-BD59-A6C34878D82A}">
                    <a16:rowId xmlns:a16="http://schemas.microsoft.com/office/drawing/2014/main" val="4061156049"/>
                  </a:ext>
                </a:extLst>
              </a:tr>
            </a:tbl>
          </a:graphicData>
        </a:graphic>
      </p:graphicFrame>
      <p:sp>
        <p:nvSpPr>
          <p:cNvPr id="11" name="TextBox 10"/>
          <p:cNvSpPr txBox="1"/>
          <p:nvPr/>
        </p:nvSpPr>
        <p:spPr>
          <a:xfrm>
            <a:off x="838198" y="3417901"/>
            <a:ext cx="8214948" cy="769441"/>
          </a:xfrm>
          <a:prstGeom prst="rect">
            <a:avLst/>
          </a:prstGeom>
          <a:noFill/>
        </p:spPr>
        <p:txBody>
          <a:bodyPr wrap="square" rtlCol="0">
            <a:spAutoFit/>
          </a:bodyPr>
          <a:lstStyle/>
          <a:p>
            <a:r>
              <a:rPr lang="en-US" sz="4400" dirty="0" smtClean="0">
                <a:latin typeface="+mj-lt"/>
              </a:rPr>
              <a:t>Public-funded Slots for 3-5 </a:t>
            </a:r>
            <a:endParaRPr lang="en-US" sz="4400" dirty="0">
              <a:latin typeface="+mj-lt"/>
            </a:endParaRPr>
          </a:p>
        </p:txBody>
      </p:sp>
      <p:sp>
        <p:nvSpPr>
          <p:cNvPr id="4" name="TextBox 3"/>
          <p:cNvSpPr txBox="1"/>
          <p:nvPr/>
        </p:nvSpPr>
        <p:spPr>
          <a:xfrm>
            <a:off x="838198" y="6004252"/>
            <a:ext cx="7405470" cy="307777"/>
          </a:xfrm>
          <a:prstGeom prst="rect">
            <a:avLst/>
          </a:prstGeom>
          <a:noFill/>
        </p:spPr>
        <p:txBody>
          <a:bodyPr wrap="square" rtlCol="0">
            <a:spAutoFit/>
          </a:bodyPr>
          <a:lstStyle/>
          <a:p>
            <a:r>
              <a:rPr lang="en-US" sz="1400" dirty="0" smtClean="0"/>
              <a:t>Source: Oregon Department of Education, Early Learning Division, 2017-2018       P. 31 and 56</a:t>
            </a:r>
            <a:endParaRPr lang="en-US" sz="1400" dirty="0"/>
          </a:p>
        </p:txBody>
      </p:sp>
      <p:sp>
        <p:nvSpPr>
          <p:cNvPr id="6" name="Slide Number Placeholder 5"/>
          <p:cNvSpPr>
            <a:spLocks noGrp="1"/>
          </p:cNvSpPr>
          <p:nvPr>
            <p:ph type="sldNum" sz="quarter" idx="12"/>
          </p:nvPr>
        </p:nvSpPr>
        <p:spPr/>
        <p:txBody>
          <a:bodyPr/>
          <a:lstStyle/>
          <a:p>
            <a:fld id="{EA74130C-D9BC-4FCB-AB84-26572ABBBA53}" type="slidenum">
              <a:rPr lang="en-US" smtClean="0"/>
              <a:t>14</a:t>
            </a:fld>
            <a:endParaRPr lang="en-US" dirty="0"/>
          </a:p>
        </p:txBody>
      </p:sp>
    </p:spTree>
    <p:extLst>
      <p:ext uri="{BB962C8B-B14F-4D97-AF65-F5344CB8AC3E}">
        <p14:creationId xmlns:p14="http://schemas.microsoft.com/office/powerpoint/2010/main" val="1435684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8" y="365125"/>
            <a:ext cx="10515600" cy="824317"/>
          </a:xfrm>
        </p:spPr>
        <p:txBody>
          <a:bodyPr>
            <a:normAutofit fontScale="90000"/>
          </a:bodyPr>
          <a:lstStyle/>
          <a:p>
            <a:r>
              <a:rPr lang="en-US" dirty="0" smtClean="0"/>
              <a:t/>
            </a:r>
            <a:br>
              <a:rPr lang="en-US" dirty="0" smtClean="0"/>
            </a:br>
            <a:r>
              <a:rPr lang="en-US" sz="4900" dirty="0" smtClean="0"/>
              <a:t>Publicly-Funded Preschool Slots by Program</a:t>
            </a:r>
            <a:r>
              <a:rPr lang="en-US" dirty="0"/>
              <a:t/>
            </a:r>
            <a:br>
              <a:rPr lang="en-US" dirty="0"/>
            </a:b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267407937"/>
              </p:ext>
            </p:extLst>
          </p:nvPr>
        </p:nvGraphicFramePr>
        <p:xfrm>
          <a:off x="838196" y="1189442"/>
          <a:ext cx="10387819" cy="1381760"/>
        </p:xfrm>
        <a:graphic>
          <a:graphicData uri="http://schemas.openxmlformats.org/drawingml/2006/table">
            <a:tbl>
              <a:tblPr firstRow="1" bandRow="1">
                <a:tableStyleId>{93296810-A885-4BE3-A3E7-6D5BEEA58F35}</a:tableStyleId>
              </a:tblPr>
              <a:tblGrid>
                <a:gridCol w="1505096">
                  <a:extLst>
                    <a:ext uri="{9D8B030D-6E8A-4147-A177-3AD203B41FA5}">
                      <a16:colId xmlns:a16="http://schemas.microsoft.com/office/drawing/2014/main" val="2792913494"/>
                    </a:ext>
                  </a:extLst>
                </a:gridCol>
                <a:gridCol w="1454679">
                  <a:extLst>
                    <a:ext uri="{9D8B030D-6E8A-4147-A177-3AD203B41FA5}">
                      <a16:colId xmlns:a16="http://schemas.microsoft.com/office/drawing/2014/main" val="647801499"/>
                    </a:ext>
                  </a:extLst>
                </a:gridCol>
                <a:gridCol w="1491477">
                  <a:extLst>
                    <a:ext uri="{9D8B030D-6E8A-4147-A177-3AD203B41FA5}">
                      <a16:colId xmlns:a16="http://schemas.microsoft.com/office/drawing/2014/main" val="1931262833"/>
                    </a:ext>
                  </a:extLst>
                </a:gridCol>
                <a:gridCol w="1390692">
                  <a:extLst>
                    <a:ext uri="{9D8B030D-6E8A-4147-A177-3AD203B41FA5}">
                      <a16:colId xmlns:a16="http://schemas.microsoft.com/office/drawing/2014/main" val="419767933"/>
                    </a:ext>
                  </a:extLst>
                </a:gridCol>
                <a:gridCol w="1563524">
                  <a:extLst>
                    <a:ext uri="{9D8B030D-6E8A-4147-A177-3AD203B41FA5}">
                      <a16:colId xmlns:a16="http://schemas.microsoft.com/office/drawing/2014/main" val="1685204196"/>
                    </a:ext>
                  </a:extLst>
                </a:gridCol>
                <a:gridCol w="1463040">
                  <a:extLst>
                    <a:ext uri="{9D8B030D-6E8A-4147-A177-3AD203B41FA5}">
                      <a16:colId xmlns:a16="http://schemas.microsoft.com/office/drawing/2014/main" val="1510604789"/>
                    </a:ext>
                  </a:extLst>
                </a:gridCol>
                <a:gridCol w="1519311">
                  <a:extLst>
                    <a:ext uri="{9D8B030D-6E8A-4147-A177-3AD203B41FA5}">
                      <a16:colId xmlns:a16="http://schemas.microsoft.com/office/drawing/2014/main" val="33600422"/>
                    </a:ext>
                  </a:extLst>
                </a:gridCol>
              </a:tblGrid>
              <a:tr h="439273">
                <a:tc>
                  <a:txBody>
                    <a:bodyPr/>
                    <a:lstStyle/>
                    <a:p>
                      <a:r>
                        <a:rPr lang="en-US" dirty="0" smtClean="0">
                          <a:solidFill>
                            <a:schemeClr val="tx1"/>
                          </a:solidFill>
                        </a:rPr>
                        <a:t>Program</a:t>
                      </a:r>
                      <a:endParaRPr lang="en-US" dirty="0">
                        <a:solidFill>
                          <a:schemeClr val="tx1"/>
                        </a:solidFill>
                      </a:endParaRPr>
                    </a:p>
                  </a:txBody>
                  <a:tcPr>
                    <a:solidFill>
                      <a:schemeClr val="accent2"/>
                    </a:solidFill>
                  </a:tcPr>
                </a:tc>
                <a:tc>
                  <a:txBody>
                    <a:bodyPr/>
                    <a:lstStyle/>
                    <a:p>
                      <a:r>
                        <a:rPr lang="en-US" dirty="0" smtClean="0">
                          <a:solidFill>
                            <a:schemeClr val="tx1"/>
                          </a:solidFill>
                        </a:rPr>
                        <a:t>Jackson # Slots</a:t>
                      </a:r>
                      <a:endParaRPr lang="en-US" dirty="0">
                        <a:solidFill>
                          <a:schemeClr val="tx1"/>
                        </a:solidFill>
                      </a:endParaRPr>
                    </a:p>
                  </a:txBody>
                  <a:tcPr>
                    <a:solidFill>
                      <a:schemeClr val="accent1">
                        <a:lumMod val="60000"/>
                        <a:lumOff val="40000"/>
                      </a:schemeClr>
                    </a:solidFill>
                  </a:tcPr>
                </a:tc>
                <a:tc>
                  <a:txBody>
                    <a:bodyPr/>
                    <a:lstStyle/>
                    <a:p>
                      <a:r>
                        <a:rPr lang="en-US" dirty="0" smtClean="0">
                          <a:solidFill>
                            <a:schemeClr val="tx1"/>
                          </a:solidFill>
                        </a:rPr>
                        <a:t>Jackson % Served</a:t>
                      </a:r>
                      <a:endParaRPr lang="en-US" dirty="0">
                        <a:solidFill>
                          <a:schemeClr val="tx1"/>
                        </a:solidFill>
                      </a:endParaRPr>
                    </a:p>
                  </a:txBody>
                  <a:tcPr>
                    <a:solidFill>
                      <a:schemeClr val="accent1">
                        <a:lumMod val="60000"/>
                        <a:lumOff val="40000"/>
                      </a:schemeClr>
                    </a:solidFill>
                  </a:tcPr>
                </a:tc>
                <a:tc>
                  <a:txBody>
                    <a:bodyPr/>
                    <a:lstStyle/>
                    <a:p>
                      <a:r>
                        <a:rPr lang="en-US" dirty="0" smtClean="0">
                          <a:solidFill>
                            <a:schemeClr val="tx1"/>
                          </a:solidFill>
                        </a:rPr>
                        <a:t>Josephine</a:t>
                      </a:r>
                      <a:r>
                        <a:rPr lang="en-US" baseline="0" dirty="0" smtClean="0">
                          <a:solidFill>
                            <a:schemeClr val="tx1"/>
                          </a:solidFill>
                        </a:rPr>
                        <a:t> # Slots</a:t>
                      </a:r>
                      <a:endParaRPr lang="en-US" dirty="0">
                        <a:solidFill>
                          <a:schemeClr val="tx1"/>
                        </a:solidFill>
                      </a:endParaRPr>
                    </a:p>
                  </a:txBody>
                  <a:tcPr/>
                </a:tc>
                <a:tc>
                  <a:txBody>
                    <a:bodyPr/>
                    <a:lstStyle/>
                    <a:p>
                      <a:r>
                        <a:rPr lang="en-US" dirty="0" smtClean="0">
                          <a:solidFill>
                            <a:schemeClr val="tx1"/>
                          </a:solidFill>
                        </a:rPr>
                        <a:t>Josephine % Served</a:t>
                      </a:r>
                      <a:endParaRPr lang="en-US" dirty="0">
                        <a:solidFill>
                          <a:schemeClr val="tx1"/>
                        </a:solidFill>
                      </a:endParaRPr>
                    </a:p>
                  </a:txBody>
                  <a:tcPr/>
                </a:tc>
                <a:tc>
                  <a:txBody>
                    <a:bodyPr/>
                    <a:lstStyle/>
                    <a:p>
                      <a:r>
                        <a:rPr lang="en-US" dirty="0" smtClean="0">
                          <a:solidFill>
                            <a:schemeClr val="tx1"/>
                          </a:solidFill>
                        </a:rPr>
                        <a:t>Jack/Jo</a:t>
                      </a:r>
                      <a:r>
                        <a:rPr lang="en-US" baseline="0" dirty="0" smtClean="0">
                          <a:solidFill>
                            <a:schemeClr val="tx1"/>
                          </a:solidFill>
                        </a:rPr>
                        <a:t> # Slots</a:t>
                      </a:r>
                      <a:endParaRPr lang="en-US" dirty="0">
                        <a:solidFill>
                          <a:schemeClr val="tx1"/>
                        </a:solidFill>
                      </a:endParaRPr>
                    </a:p>
                  </a:txBody>
                  <a:tcPr>
                    <a:solidFill>
                      <a:schemeClr val="accent4"/>
                    </a:solidFill>
                  </a:tcPr>
                </a:tc>
                <a:tc>
                  <a:txBody>
                    <a:bodyPr/>
                    <a:lstStyle/>
                    <a:p>
                      <a:r>
                        <a:rPr lang="en-US" dirty="0" smtClean="0">
                          <a:solidFill>
                            <a:schemeClr val="tx1"/>
                          </a:solidFill>
                        </a:rPr>
                        <a:t>Jack/Jo % Served</a:t>
                      </a:r>
                      <a:endParaRPr lang="en-US" dirty="0">
                        <a:solidFill>
                          <a:schemeClr val="tx1"/>
                        </a:solidFill>
                      </a:endParaRPr>
                    </a:p>
                  </a:txBody>
                  <a:tcPr>
                    <a:solidFill>
                      <a:schemeClr val="accent4"/>
                    </a:solidFill>
                  </a:tcPr>
                </a:tc>
                <a:extLst>
                  <a:ext uri="{0D108BD9-81ED-4DB2-BD59-A6C34878D82A}">
                    <a16:rowId xmlns:a16="http://schemas.microsoft.com/office/drawing/2014/main" val="1128022204"/>
                  </a:ext>
                </a:extLst>
              </a:tr>
              <a:tr h="370840">
                <a:tc>
                  <a:txBody>
                    <a:bodyPr/>
                    <a:lstStyle/>
                    <a:p>
                      <a:r>
                        <a:rPr lang="en-US" dirty="0" smtClean="0"/>
                        <a:t>HS/OPK</a:t>
                      </a:r>
                    </a:p>
                  </a:txBody>
                  <a:tcPr>
                    <a:solidFill>
                      <a:schemeClr val="accent2"/>
                    </a:solidFill>
                  </a:tcPr>
                </a:tc>
                <a:tc>
                  <a:txBody>
                    <a:bodyPr/>
                    <a:lstStyle/>
                    <a:p>
                      <a:r>
                        <a:rPr lang="en-US" dirty="0" smtClean="0"/>
                        <a:t>756</a:t>
                      </a:r>
                      <a:endParaRPr lang="en-US" dirty="0"/>
                    </a:p>
                  </a:txBody>
                  <a:tcPr>
                    <a:solidFill>
                      <a:schemeClr val="accent1">
                        <a:lumMod val="60000"/>
                        <a:lumOff val="40000"/>
                      </a:schemeClr>
                    </a:solidFill>
                  </a:tcPr>
                </a:tc>
                <a:tc>
                  <a:txBody>
                    <a:bodyPr/>
                    <a:lstStyle/>
                    <a:p>
                      <a:r>
                        <a:rPr lang="en-US" dirty="0" smtClean="0"/>
                        <a:t>84%</a:t>
                      </a:r>
                      <a:endParaRPr lang="en-US" dirty="0"/>
                    </a:p>
                  </a:txBody>
                  <a:tcPr>
                    <a:solidFill>
                      <a:schemeClr val="accent1">
                        <a:lumMod val="60000"/>
                        <a:lumOff val="40000"/>
                      </a:schemeClr>
                    </a:solidFill>
                  </a:tcPr>
                </a:tc>
                <a:tc>
                  <a:txBody>
                    <a:bodyPr/>
                    <a:lstStyle/>
                    <a:p>
                      <a:r>
                        <a:rPr lang="en-US" dirty="0" smtClean="0"/>
                        <a:t>272</a:t>
                      </a:r>
                      <a:endParaRPr lang="en-US" dirty="0"/>
                    </a:p>
                  </a:txBody>
                  <a:tcPr/>
                </a:tc>
                <a:tc>
                  <a:txBody>
                    <a:bodyPr/>
                    <a:lstStyle/>
                    <a:p>
                      <a:r>
                        <a:rPr lang="en-US" dirty="0" smtClean="0"/>
                        <a:t>83%</a:t>
                      </a:r>
                      <a:endParaRPr lang="en-US" dirty="0"/>
                    </a:p>
                  </a:txBody>
                  <a:tcPr/>
                </a:tc>
                <a:tc>
                  <a:txBody>
                    <a:bodyPr/>
                    <a:lstStyle/>
                    <a:p>
                      <a:r>
                        <a:rPr lang="en-US" dirty="0" smtClean="0"/>
                        <a:t>1,028</a:t>
                      </a:r>
                      <a:endParaRPr lang="en-US" dirty="0"/>
                    </a:p>
                  </a:txBody>
                  <a:tcPr>
                    <a:solidFill>
                      <a:schemeClr val="accent4"/>
                    </a:solidFill>
                  </a:tcPr>
                </a:tc>
                <a:tc>
                  <a:txBody>
                    <a:bodyPr/>
                    <a:lstStyle/>
                    <a:p>
                      <a:r>
                        <a:rPr lang="en-US" dirty="0" smtClean="0"/>
                        <a:t>84%</a:t>
                      </a:r>
                      <a:endParaRPr lang="en-US" dirty="0"/>
                    </a:p>
                  </a:txBody>
                  <a:tcPr>
                    <a:solidFill>
                      <a:schemeClr val="accent4"/>
                    </a:solidFill>
                  </a:tcPr>
                </a:tc>
                <a:extLst>
                  <a:ext uri="{0D108BD9-81ED-4DB2-BD59-A6C34878D82A}">
                    <a16:rowId xmlns:a16="http://schemas.microsoft.com/office/drawing/2014/main" val="3912872718"/>
                  </a:ext>
                </a:extLst>
              </a:tr>
              <a:tr h="370840">
                <a:tc>
                  <a:txBody>
                    <a:bodyPr/>
                    <a:lstStyle/>
                    <a:p>
                      <a:r>
                        <a:rPr lang="en-US" dirty="0" smtClean="0"/>
                        <a:t>PSP</a:t>
                      </a:r>
                    </a:p>
                  </a:txBody>
                  <a:tcPr>
                    <a:solidFill>
                      <a:schemeClr val="accent2"/>
                    </a:solidFill>
                  </a:tcPr>
                </a:tc>
                <a:tc>
                  <a:txBody>
                    <a:bodyPr/>
                    <a:lstStyle/>
                    <a:p>
                      <a:r>
                        <a:rPr lang="en-US" dirty="0" smtClean="0"/>
                        <a:t>148</a:t>
                      </a:r>
                      <a:endParaRPr lang="en-US" dirty="0"/>
                    </a:p>
                  </a:txBody>
                  <a:tcPr>
                    <a:solidFill>
                      <a:schemeClr val="accent1">
                        <a:lumMod val="60000"/>
                        <a:lumOff val="40000"/>
                      </a:schemeClr>
                    </a:solidFill>
                  </a:tcPr>
                </a:tc>
                <a:tc>
                  <a:txBody>
                    <a:bodyPr/>
                    <a:lstStyle/>
                    <a:p>
                      <a:r>
                        <a:rPr lang="en-US" dirty="0" smtClean="0"/>
                        <a:t>16%</a:t>
                      </a:r>
                      <a:endParaRPr lang="en-US" dirty="0"/>
                    </a:p>
                  </a:txBody>
                  <a:tcPr>
                    <a:solidFill>
                      <a:schemeClr val="accent1">
                        <a:lumMod val="60000"/>
                        <a:lumOff val="40000"/>
                      </a:schemeClr>
                    </a:solidFill>
                  </a:tcPr>
                </a:tc>
                <a:tc>
                  <a:txBody>
                    <a:bodyPr/>
                    <a:lstStyle/>
                    <a:p>
                      <a:r>
                        <a:rPr lang="en-US" dirty="0" smtClean="0"/>
                        <a:t>54</a:t>
                      </a:r>
                      <a:endParaRPr lang="en-US" dirty="0"/>
                    </a:p>
                  </a:txBody>
                  <a:tcPr/>
                </a:tc>
                <a:tc>
                  <a:txBody>
                    <a:bodyPr/>
                    <a:lstStyle/>
                    <a:p>
                      <a:r>
                        <a:rPr lang="en-US" dirty="0" smtClean="0"/>
                        <a:t>17%</a:t>
                      </a:r>
                      <a:endParaRPr lang="en-US" dirty="0"/>
                    </a:p>
                  </a:txBody>
                  <a:tcPr/>
                </a:tc>
                <a:tc>
                  <a:txBody>
                    <a:bodyPr/>
                    <a:lstStyle/>
                    <a:p>
                      <a:r>
                        <a:rPr lang="en-US" dirty="0" smtClean="0"/>
                        <a:t>202</a:t>
                      </a:r>
                      <a:endParaRPr lang="en-US" dirty="0"/>
                    </a:p>
                  </a:txBody>
                  <a:tcPr>
                    <a:solidFill>
                      <a:schemeClr val="accent4"/>
                    </a:solidFill>
                  </a:tcPr>
                </a:tc>
                <a:tc>
                  <a:txBody>
                    <a:bodyPr/>
                    <a:lstStyle/>
                    <a:p>
                      <a:r>
                        <a:rPr lang="en-US" b="0" dirty="0" smtClean="0"/>
                        <a:t>16%</a:t>
                      </a:r>
                      <a:endParaRPr lang="en-US" b="0" dirty="0"/>
                    </a:p>
                  </a:txBody>
                  <a:tcPr>
                    <a:solidFill>
                      <a:schemeClr val="accent4"/>
                    </a:solidFill>
                  </a:tcPr>
                </a:tc>
                <a:extLst>
                  <a:ext uri="{0D108BD9-81ED-4DB2-BD59-A6C34878D82A}">
                    <a16:rowId xmlns:a16="http://schemas.microsoft.com/office/drawing/2014/main" val="1245258825"/>
                  </a:ext>
                </a:extLst>
              </a:tr>
            </a:tbl>
          </a:graphicData>
        </a:graphic>
      </p:graphicFrame>
      <p:sp>
        <p:nvSpPr>
          <p:cNvPr id="3" name="TextBox 2"/>
          <p:cNvSpPr txBox="1"/>
          <p:nvPr/>
        </p:nvSpPr>
        <p:spPr>
          <a:xfrm>
            <a:off x="838195" y="2744585"/>
            <a:ext cx="10387818" cy="307777"/>
          </a:xfrm>
          <a:prstGeom prst="rect">
            <a:avLst/>
          </a:prstGeom>
          <a:noFill/>
        </p:spPr>
        <p:txBody>
          <a:bodyPr wrap="square" rtlCol="0">
            <a:spAutoFit/>
          </a:bodyPr>
          <a:lstStyle/>
          <a:p>
            <a:r>
              <a:rPr lang="en-US" sz="1400" dirty="0" smtClean="0"/>
              <a:t>Source: Oregon Department of Education, Early Learning Division, 2017-2018           P. 23</a:t>
            </a:r>
          </a:p>
        </p:txBody>
      </p:sp>
      <p:graphicFrame>
        <p:nvGraphicFramePr>
          <p:cNvPr id="10" name="Content Placeholder 3"/>
          <p:cNvGraphicFramePr>
            <a:graphicFrameLocks/>
          </p:cNvGraphicFramePr>
          <p:nvPr>
            <p:extLst>
              <p:ext uri="{D42A27DB-BD31-4B8C-83A1-F6EECF244321}">
                <p14:modId xmlns:p14="http://schemas.microsoft.com/office/powerpoint/2010/main" val="3375255964"/>
              </p:ext>
            </p:extLst>
          </p:nvPr>
        </p:nvGraphicFramePr>
        <p:xfrm>
          <a:off x="902088" y="4126345"/>
          <a:ext cx="10387819" cy="1656080"/>
        </p:xfrm>
        <a:graphic>
          <a:graphicData uri="http://schemas.openxmlformats.org/drawingml/2006/table">
            <a:tbl>
              <a:tblPr firstRow="1" bandRow="1">
                <a:tableStyleId>{93296810-A885-4BE3-A3E7-6D5BEEA58F35}</a:tableStyleId>
              </a:tblPr>
              <a:tblGrid>
                <a:gridCol w="1797982">
                  <a:extLst>
                    <a:ext uri="{9D8B030D-6E8A-4147-A177-3AD203B41FA5}">
                      <a16:colId xmlns:a16="http://schemas.microsoft.com/office/drawing/2014/main" val="2792913494"/>
                    </a:ext>
                  </a:extLst>
                </a:gridCol>
                <a:gridCol w="1737754">
                  <a:extLst>
                    <a:ext uri="{9D8B030D-6E8A-4147-A177-3AD203B41FA5}">
                      <a16:colId xmlns:a16="http://schemas.microsoft.com/office/drawing/2014/main" val="647801499"/>
                    </a:ext>
                  </a:extLst>
                </a:gridCol>
                <a:gridCol w="1781712">
                  <a:extLst>
                    <a:ext uri="{9D8B030D-6E8A-4147-A177-3AD203B41FA5}">
                      <a16:colId xmlns:a16="http://schemas.microsoft.com/office/drawing/2014/main" val="1931262833"/>
                    </a:ext>
                  </a:extLst>
                </a:gridCol>
                <a:gridCol w="1661315">
                  <a:extLst>
                    <a:ext uri="{9D8B030D-6E8A-4147-A177-3AD203B41FA5}">
                      <a16:colId xmlns:a16="http://schemas.microsoft.com/office/drawing/2014/main" val="419767933"/>
                    </a:ext>
                  </a:extLst>
                </a:gridCol>
                <a:gridCol w="1661315">
                  <a:extLst>
                    <a:ext uri="{9D8B030D-6E8A-4147-A177-3AD203B41FA5}">
                      <a16:colId xmlns:a16="http://schemas.microsoft.com/office/drawing/2014/main" val="492704889"/>
                    </a:ext>
                  </a:extLst>
                </a:gridCol>
                <a:gridCol w="1747741">
                  <a:extLst>
                    <a:ext uri="{9D8B030D-6E8A-4147-A177-3AD203B41FA5}">
                      <a16:colId xmlns:a16="http://schemas.microsoft.com/office/drawing/2014/main" val="1510604789"/>
                    </a:ext>
                  </a:extLst>
                </a:gridCol>
              </a:tblGrid>
              <a:tr h="439273">
                <a:tc>
                  <a:txBody>
                    <a:bodyPr/>
                    <a:lstStyle/>
                    <a:p>
                      <a:r>
                        <a:rPr lang="en-US" dirty="0" smtClean="0">
                          <a:solidFill>
                            <a:schemeClr val="tx1"/>
                          </a:solidFill>
                        </a:rPr>
                        <a:t>County</a:t>
                      </a:r>
                      <a:endParaRPr lang="en-US" dirty="0">
                        <a:solidFill>
                          <a:schemeClr val="tx1"/>
                        </a:solidFill>
                      </a:endParaRPr>
                    </a:p>
                  </a:txBody>
                  <a:tcPr/>
                </a:tc>
                <a:tc>
                  <a:txBody>
                    <a:bodyPr/>
                    <a:lstStyle/>
                    <a:p>
                      <a:r>
                        <a:rPr lang="en-US" dirty="0" smtClean="0">
                          <a:solidFill>
                            <a:schemeClr val="tx1"/>
                          </a:solidFill>
                        </a:rPr>
                        <a:t>Est 3-5 Pop at 0-200% FPL</a:t>
                      </a:r>
                      <a:endParaRPr lang="en-US" dirty="0">
                        <a:solidFill>
                          <a:schemeClr val="tx1"/>
                        </a:solidFill>
                      </a:endParaRPr>
                    </a:p>
                  </a:txBody>
                  <a:tcPr/>
                </a:tc>
                <a:tc>
                  <a:txBody>
                    <a:bodyPr/>
                    <a:lstStyle/>
                    <a:p>
                      <a:r>
                        <a:rPr lang="en-US" dirty="0" smtClean="0">
                          <a:solidFill>
                            <a:schemeClr val="tx1"/>
                          </a:solidFill>
                        </a:rPr>
                        <a:t>Est % Served by PSP</a:t>
                      </a:r>
                      <a:endParaRPr lang="en-US" dirty="0">
                        <a:solidFill>
                          <a:schemeClr val="tx1"/>
                        </a:solidFill>
                      </a:endParaRPr>
                    </a:p>
                  </a:txBody>
                  <a:tcPr/>
                </a:tc>
                <a:tc>
                  <a:txBody>
                    <a:bodyPr/>
                    <a:lstStyle/>
                    <a:p>
                      <a:r>
                        <a:rPr lang="en-US" dirty="0" smtClean="0">
                          <a:solidFill>
                            <a:schemeClr val="tx1"/>
                          </a:solidFill>
                        </a:rPr>
                        <a:t>Est % Served by HS/OPK</a:t>
                      </a:r>
                      <a:endParaRPr lang="en-US" dirty="0">
                        <a:solidFill>
                          <a:schemeClr val="tx1"/>
                        </a:solidFill>
                      </a:endParaRPr>
                    </a:p>
                  </a:txBody>
                  <a:tcPr/>
                </a:tc>
                <a:tc>
                  <a:txBody>
                    <a:bodyPr/>
                    <a:lstStyle/>
                    <a:p>
                      <a:r>
                        <a:rPr lang="en-US" dirty="0" smtClean="0">
                          <a:solidFill>
                            <a:schemeClr val="tx1"/>
                          </a:solidFill>
                        </a:rPr>
                        <a:t>Est % Served</a:t>
                      </a:r>
                      <a:r>
                        <a:rPr lang="en-US" baseline="0" dirty="0" smtClean="0">
                          <a:solidFill>
                            <a:schemeClr val="tx1"/>
                          </a:solidFill>
                        </a:rPr>
                        <a:t> by PP and HS/OPK</a:t>
                      </a:r>
                      <a:endParaRPr lang="en-US" dirty="0">
                        <a:solidFill>
                          <a:schemeClr val="tx1"/>
                        </a:solidFill>
                      </a:endParaRPr>
                    </a:p>
                  </a:txBody>
                  <a:tcPr/>
                </a:tc>
                <a:tc>
                  <a:txBody>
                    <a:bodyPr/>
                    <a:lstStyle/>
                    <a:p>
                      <a:r>
                        <a:rPr lang="en-US" dirty="0" smtClean="0">
                          <a:solidFill>
                            <a:schemeClr val="tx1"/>
                          </a:solidFill>
                        </a:rPr>
                        <a:t>Estimated</a:t>
                      </a:r>
                      <a:r>
                        <a:rPr lang="en-US" baseline="0" dirty="0" smtClean="0">
                          <a:solidFill>
                            <a:schemeClr val="tx1"/>
                          </a:solidFill>
                        </a:rPr>
                        <a:t> Reach Level Ranking</a:t>
                      </a:r>
                      <a:endParaRPr lang="en-US" dirty="0">
                        <a:solidFill>
                          <a:schemeClr val="tx1"/>
                        </a:solidFill>
                      </a:endParaRPr>
                    </a:p>
                  </a:txBody>
                  <a:tcPr/>
                </a:tc>
                <a:extLst>
                  <a:ext uri="{0D108BD9-81ED-4DB2-BD59-A6C34878D82A}">
                    <a16:rowId xmlns:a16="http://schemas.microsoft.com/office/drawing/2014/main" val="1128022204"/>
                  </a:ext>
                </a:extLst>
              </a:tr>
              <a:tr h="370840">
                <a:tc>
                  <a:txBody>
                    <a:bodyPr/>
                    <a:lstStyle/>
                    <a:p>
                      <a:r>
                        <a:rPr lang="en-US" dirty="0" smtClean="0"/>
                        <a:t>Jackson</a:t>
                      </a:r>
                      <a:endParaRPr lang="en-US" dirty="0"/>
                    </a:p>
                  </a:txBody>
                  <a:tcPr/>
                </a:tc>
                <a:tc>
                  <a:txBody>
                    <a:bodyPr/>
                    <a:lstStyle/>
                    <a:p>
                      <a:r>
                        <a:rPr lang="en-US" dirty="0" smtClean="0"/>
                        <a:t>3,898</a:t>
                      </a:r>
                      <a:endParaRPr lang="en-US" dirty="0"/>
                    </a:p>
                  </a:txBody>
                  <a:tcPr/>
                </a:tc>
                <a:tc>
                  <a:txBody>
                    <a:bodyPr/>
                    <a:lstStyle/>
                    <a:p>
                      <a:r>
                        <a:rPr lang="en-US" dirty="0" smtClean="0"/>
                        <a:t>4%</a:t>
                      </a:r>
                      <a:endParaRPr lang="en-US" dirty="0"/>
                    </a:p>
                  </a:txBody>
                  <a:tcPr/>
                </a:tc>
                <a:tc>
                  <a:txBody>
                    <a:bodyPr/>
                    <a:lstStyle/>
                    <a:p>
                      <a:r>
                        <a:rPr lang="en-US" dirty="0" smtClean="0"/>
                        <a:t>19%</a:t>
                      </a:r>
                      <a:endParaRPr lang="en-US" dirty="0"/>
                    </a:p>
                  </a:txBody>
                  <a:tcPr/>
                </a:tc>
                <a:tc>
                  <a:txBody>
                    <a:bodyPr/>
                    <a:lstStyle/>
                    <a:p>
                      <a:r>
                        <a:rPr lang="en-US" dirty="0" smtClean="0"/>
                        <a:t>23%</a:t>
                      </a:r>
                      <a:endParaRPr lang="en-US" dirty="0"/>
                    </a:p>
                  </a:txBody>
                  <a:tcPr/>
                </a:tc>
                <a:tc>
                  <a:txBody>
                    <a:bodyPr/>
                    <a:lstStyle/>
                    <a:p>
                      <a:r>
                        <a:rPr lang="en-US" dirty="0" smtClean="0"/>
                        <a:t>LM</a:t>
                      </a:r>
                      <a:endParaRPr lang="en-US" dirty="0"/>
                    </a:p>
                  </a:txBody>
                  <a:tcPr/>
                </a:tc>
                <a:extLst>
                  <a:ext uri="{0D108BD9-81ED-4DB2-BD59-A6C34878D82A}">
                    <a16:rowId xmlns:a16="http://schemas.microsoft.com/office/drawing/2014/main" val="231226164"/>
                  </a:ext>
                </a:extLst>
              </a:tr>
              <a:tr h="370840">
                <a:tc>
                  <a:txBody>
                    <a:bodyPr/>
                    <a:lstStyle/>
                    <a:p>
                      <a:r>
                        <a:rPr lang="en-US" dirty="0" smtClean="0"/>
                        <a:t>Josephine</a:t>
                      </a:r>
                      <a:endParaRPr lang="en-US" dirty="0"/>
                    </a:p>
                  </a:txBody>
                  <a:tcPr/>
                </a:tc>
                <a:tc>
                  <a:txBody>
                    <a:bodyPr/>
                    <a:lstStyle/>
                    <a:p>
                      <a:r>
                        <a:rPr lang="en-US" dirty="0" smtClean="0"/>
                        <a:t>1,396</a:t>
                      </a:r>
                      <a:endParaRPr lang="en-US" dirty="0"/>
                    </a:p>
                  </a:txBody>
                  <a:tcPr/>
                </a:tc>
                <a:tc>
                  <a:txBody>
                    <a:bodyPr/>
                    <a:lstStyle/>
                    <a:p>
                      <a:r>
                        <a:rPr lang="en-US" dirty="0" smtClean="0"/>
                        <a:t>4%</a:t>
                      </a:r>
                      <a:endParaRPr lang="en-US" dirty="0"/>
                    </a:p>
                  </a:txBody>
                  <a:tcPr/>
                </a:tc>
                <a:tc>
                  <a:txBody>
                    <a:bodyPr/>
                    <a:lstStyle/>
                    <a:p>
                      <a:r>
                        <a:rPr lang="en-US" dirty="0" smtClean="0"/>
                        <a:t>19%</a:t>
                      </a:r>
                      <a:endParaRPr lang="en-US" dirty="0"/>
                    </a:p>
                  </a:txBody>
                  <a:tcPr/>
                </a:tc>
                <a:tc>
                  <a:txBody>
                    <a:bodyPr/>
                    <a:lstStyle/>
                    <a:p>
                      <a:r>
                        <a:rPr lang="en-US" dirty="0" smtClean="0"/>
                        <a:t>23%</a:t>
                      </a:r>
                      <a:endParaRPr lang="en-US" dirty="0"/>
                    </a:p>
                  </a:txBody>
                  <a:tcPr/>
                </a:tc>
                <a:tc>
                  <a:txBody>
                    <a:bodyPr/>
                    <a:lstStyle/>
                    <a:p>
                      <a:r>
                        <a:rPr lang="en-US" dirty="0" smtClean="0"/>
                        <a:t>LM</a:t>
                      </a:r>
                      <a:endParaRPr lang="en-US" dirty="0"/>
                    </a:p>
                  </a:txBody>
                  <a:tcPr/>
                </a:tc>
                <a:extLst>
                  <a:ext uri="{0D108BD9-81ED-4DB2-BD59-A6C34878D82A}">
                    <a16:rowId xmlns:a16="http://schemas.microsoft.com/office/drawing/2014/main" val="1376382516"/>
                  </a:ext>
                </a:extLst>
              </a:tr>
            </a:tbl>
          </a:graphicData>
        </a:graphic>
      </p:graphicFrame>
      <p:sp>
        <p:nvSpPr>
          <p:cNvPr id="4" name="TextBox 3"/>
          <p:cNvSpPr txBox="1"/>
          <p:nvPr/>
        </p:nvSpPr>
        <p:spPr>
          <a:xfrm>
            <a:off x="838193" y="3069444"/>
            <a:ext cx="10852054" cy="1077218"/>
          </a:xfrm>
          <a:prstGeom prst="rect">
            <a:avLst/>
          </a:prstGeom>
          <a:noFill/>
        </p:spPr>
        <p:txBody>
          <a:bodyPr wrap="square" rtlCol="0">
            <a:spAutoFit/>
          </a:bodyPr>
          <a:lstStyle/>
          <a:p>
            <a:r>
              <a:rPr lang="en-US" sz="3200" dirty="0" smtClean="0">
                <a:latin typeface="+mj-lt"/>
              </a:rPr>
              <a:t>Estimated Percent of Eligible Children Enrolled in Public-funded Pre-K </a:t>
            </a:r>
            <a:endParaRPr lang="en-US" sz="3200" dirty="0">
              <a:latin typeface="+mj-lt"/>
            </a:endParaRPr>
          </a:p>
        </p:txBody>
      </p:sp>
      <p:sp>
        <p:nvSpPr>
          <p:cNvPr id="6" name="TextBox 5"/>
          <p:cNvSpPr txBox="1"/>
          <p:nvPr/>
        </p:nvSpPr>
        <p:spPr>
          <a:xfrm>
            <a:off x="838193" y="5875189"/>
            <a:ext cx="10387820" cy="307777"/>
          </a:xfrm>
          <a:prstGeom prst="rect">
            <a:avLst/>
          </a:prstGeom>
          <a:noFill/>
        </p:spPr>
        <p:txBody>
          <a:bodyPr wrap="square" rtlCol="0">
            <a:spAutoFit/>
          </a:bodyPr>
          <a:lstStyle/>
          <a:p>
            <a:r>
              <a:rPr lang="en-US" sz="1400" dirty="0" smtClean="0"/>
              <a:t>Source: Oregon Department of Education, Early Learning Division 2017-2018 and ACS 2017           P. 23</a:t>
            </a:r>
            <a:endParaRPr lang="en-US" sz="1400" dirty="0"/>
          </a:p>
        </p:txBody>
      </p:sp>
      <p:sp>
        <p:nvSpPr>
          <p:cNvPr id="7" name="Slide Number Placeholder 6"/>
          <p:cNvSpPr>
            <a:spLocks noGrp="1"/>
          </p:cNvSpPr>
          <p:nvPr>
            <p:ph type="sldNum" sz="quarter" idx="12"/>
          </p:nvPr>
        </p:nvSpPr>
        <p:spPr/>
        <p:txBody>
          <a:bodyPr/>
          <a:lstStyle/>
          <a:p>
            <a:fld id="{EA74130C-D9BC-4FCB-AB84-26572ABBBA53}" type="slidenum">
              <a:rPr lang="en-US" smtClean="0"/>
              <a:t>15</a:t>
            </a:fld>
            <a:endParaRPr lang="en-US" dirty="0"/>
          </a:p>
        </p:txBody>
      </p:sp>
    </p:spTree>
    <p:extLst>
      <p:ext uri="{BB962C8B-B14F-4D97-AF65-F5344CB8AC3E}">
        <p14:creationId xmlns:p14="http://schemas.microsoft.com/office/powerpoint/2010/main" val="697053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2709"/>
            <a:ext cx="5181600" cy="1069780"/>
          </a:xfrm>
        </p:spPr>
        <p:txBody>
          <a:bodyPr>
            <a:normAutofit fontScale="90000"/>
          </a:bodyPr>
          <a:lstStyle/>
          <a:p>
            <a:r>
              <a:rPr lang="en-US" sz="3600" dirty="0" smtClean="0"/>
              <a:t/>
            </a:r>
            <a:br>
              <a:rPr lang="en-US" sz="3600" dirty="0" smtClean="0"/>
            </a:br>
            <a:r>
              <a:rPr lang="en-US" sz="3600" dirty="0" smtClean="0"/>
              <a:t/>
            </a:r>
            <a:br>
              <a:rPr lang="en-US" sz="3600" dirty="0" smtClean="0"/>
            </a:br>
            <a:r>
              <a:rPr lang="en-US" sz="3600" dirty="0" smtClean="0"/>
              <a:t>Race/Ethnicity of Children     0-18</a:t>
            </a:r>
            <a:r>
              <a:rPr lang="en-US" dirty="0"/>
              <a:t/>
            </a:r>
            <a:br>
              <a:rPr lang="en-US" dirty="0"/>
            </a:br>
            <a:endParaRPr lang="en-US" dirty="0"/>
          </a:p>
        </p:txBody>
      </p:sp>
      <p:sp>
        <p:nvSpPr>
          <p:cNvPr id="8" name="Content Placeholder 7"/>
          <p:cNvSpPr>
            <a:spLocks noGrp="1"/>
          </p:cNvSpPr>
          <p:nvPr>
            <p:ph sz="half" idx="1"/>
          </p:nvPr>
        </p:nvSpPr>
        <p:spPr/>
        <p:txBody>
          <a:bodyPr/>
          <a:lstStyle/>
          <a:p>
            <a:endParaRPr lang="en-US"/>
          </a:p>
        </p:txBody>
      </p:sp>
      <p:graphicFrame>
        <p:nvGraphicFramePr>
          <p:cNvPr id="5" name="Content Placeholder 3"/>
          <p:cNvGraphicFramePr>
            <a:graphicFrameLocks/>
          </p:cNvGraphicFramePr>
          <p:nvPr>
            <p:extLst>
              <p:ext uri="{D42A27DB-BD31-4B8C-83A1-F6EECF244321}">
                <p14:modId xmlns:p14="http://schemas.microsoft.com/office/powerpoint/2010/main" val="2149939124"/>
              </p:ext>
            </p:extLst>
          </p:nvPr>
        </p:nvGraphicFramePr>
        <p:xfrm>
          <a:off x="838200" y="1825625"/>
          <a:ext cx="5181600" cy="4477593"/>
        </p:xfrm>
        <a:graphic>
          <a:graphicData uri="http://schemas.openxmlformats.org/drawingml/2006/table">
            <a:tbl>
              <a:tblPr firstRow="1" bandRow="1">
                <a:tableStyleId>{93296810-A885-4BE3-A3E7-6D5BEEA58F35}</a:tableStyleId>
              </a:tblPr>
              <a:tblGrid>
                <a:gridCol w="2001530">
                  <a:extLst>
                    <a:ext uri="{9D8B030D-6E8A-4147-A177-3AD203B41FA5}">
                      <a16:colId xmlns:a16="http://schemas.microsoft.com/office/drawing/2014/main" val="2792913494"/>
                    </a:ext>
                  </a:extLst>
                </a:gridCol>
                <a:gridCol w="1039568">
                  <a:extLst>
                    <a:ext uri="{9D8B030D-6E8A-4147-A177-3AD203B41FA5}">
                      <a16:colId xmlns:a16="http://schemas.microsoft.com/office/drawing/2014/main" val="1210874055"/>
                    </a:ext>
                  </a:extLst>
                </a:gridCol>
                <a:gridCol w="1128800">
                  <a:extLst>
                    <a:ext uri="{9D8B030D-6E8A-4147-A177-3AD203B41FA5}">
                      <a16:colId xmlns:a16="http://schemas.microsoft.com/office/drawing/2014/main" val="4251060939"/>
                    </a:ext>
                  </a:extLst>
                </a:gridCol>
                <a:gridCol w="1011702">
                  <a:extLst>
                    <a:ext uri="{9D8B030D-6E8A-4147-A177-3AD203B41FA5}">
                      <a16:colId xmlns:a16="http://schemas.microsoft.com/office/drawing/2014/main" val="33600422"/>
                    </a:ext>
                  </a:extLst>
                </a:gridCol>
              </a:tblGrid>
              <a:tr h="744141">
                <a:tc>
                  <a:txBody>
                    <a:bodyPr/>
                    <a:lstStyle/>
                    <a:p>
                      <a:r>
                        <a:rPr lang="en-US" dirty="0" smtClean="0">
                          <a:solidFill>
                            <a:schemeClr val="tx1"/>
                          </a:solidFill>
                        </a:rPr>
                        <a:t>Race/Ethnicity</a:t>
                      </a:r>
                      <a:endParaRPr lang="en-US" dirty="0">
                        <a:solidFill>
                          <a:schemeClr val="tx1"/>
                        </a:solidFill>
                      </a:endParaRPr>
                    </a:p>
                  </a:txBody>
                  <a:tcPr>
                    <a:solidFill>
                      <a:schemeClr val="accent2"/>
                    </a:solidFill>
                  </a:tcPr>
                </a:tc>
                <a:tc>
                  <a:txBody>
                    <a:bodyPr/>
                    <a:lstStyle/>
                    <a:p>
                      <a:r>
                        <a:rPr lang="en-US" dirty="0" smtClean="0">
                          <a:solidFill>
                            <a:schemeClr val="tx1"/>
                          </a:solidFill>
                        </a:rPr>
                        <a:t>Jackson</a:t>
                      </a:r>
                    </a:p>
                    <a:p>
                      <a:r>
                        <a:rPr lang="en-US" dirty="0" smtClean="0">
                          <a:solidFill>
                            <a:schemeClr val="tx1"/>
                          </a:solidFill>
                        </a:rPr>
                        <a:t>%</a:t>
                      </a:r>
                      <a:endParaRPr lang="en-US" dirty="0">
                        <a:solidFill>
                          <a:schemeClr val="tx1"/>
                        </a:solidFill>
                      </a:endParaRPr>
                    </a:p>
                  </a:txBody>
                  <a:tcPr>
                    <a:solidFill>
                      <a:schemeClr val="accent1">
                        <a:lumMod val="60000"/>
                        <a:lumOff val="40000"/>
                      </a:schemeClr>
                    </a:solidFill>
                  </a:tcPr>
                </a:tc>
                <a:tc>
                  <a:txBody>
                    <a:bodyPr/>
                    <a:lstStyle/>
                    <a:p>
                      <a:r>
                        <a:rPr lang="en-US" dirty="0" smtClean="0">
                          <a:solidFill>
                            <a:schemeClr val="tx1"/>
                          </a:solidFill>
                        </a:rPr>
                        <a:t>Josephine %</a:t>
                      </a:r>
                      <a:endParaRPr lang="en-US" dirty="0">
                        <a:solidFill>
                          <a:schemeClr val="tx1"/>
                        </a:solidFill>
                      </a:endParaRPr>
                    </a:p>
                  </a:txBody>
                  <a:tcPr>
                    <a:solidFill>
                      <a:srgbClr val="92D050"/>
                    </a:solidFill>
                  </a:tcPr>
                </a:tc>
                <a:tc>
                  <a:txBody>
                    <a:bodyPr/>
                    <a:lstStyle/>
                    <a:p>
                      <a:r>
                        <a:rPr lang="en-US" dirty="0" smtClean="0">
                          <a:solidFill>
                            <a:schemeClr val="tx1"/>
                          </a:solidFill>
                        </a:rPr>
                        <a:t>Jack/Jo </a:t>
                      </a:r>
                    </a:p>
                    <a:p>
                      <a:r>
                        <a:rPr lang="en-US" dirty="0" smtClean="0">
                          <a:solidFill>
                            <a:schemeClr val="tx1"/>
                          </a:solidFill>
                        </a:rPr>
                        <a:t>%</a:t>
                      </a:r>
                      <a:endParaRPr lang="en-US" dirty="0">
                        <a:solidFill>
                          <a:schemeClr val="tx1"/>
                        </a:solidFill>
                      </a:endParaRPr>
                    </a:p>
                  </a:txBody>
                  <a:tcPr>
                    <a:solidFill>
                      <a:schemeClr val="accent4"/>
                    </a:solidFill>
                  </a:tcPr>
                </a:tc>
                <a:extLst>
                  <a:ext uri="{0D108BD9-81ED-4DB2-BD59-A6C34878D82A}">
                    <a16:rowId xmlns:a16="http://schemas.microsoft.com/office/drawing/2014/main" val="1128022204"/>
                  </a:ext>
                </a:extLst>
              </a:tr>
              <a:tr h="673270">
                <a:tc>
                  <a:txBody>
                    <a:bodyPr/>
                    <a:lstStyle/>
                    <a:p>
                      <a:r>
                        <a:rPr lang="en-US" sz="1600" dirty="0" smtClean="0"/>
                        <a:t>Hispanic/ </a:t>
                      </a:r>
                      <a:r>
                        <a:rPr lang="en-US" sz="1600" dirty="0" err="1" smtClean="0"/>
                        <a:t>LatinX</a:t>
                      </a:r>
                      <a:endParaRPr lang="en-US" sz="1600" dirty="0"/>
                    </a:p>
                  </a:txBody>
                  <a:tcPr>
                    <a:solidFill>
                      <a:schemeClr val="accent2"/>
                    </a:solidFill>
                  </a:tcPr>
                </a:tc>
                <a:tc>
                  <a:txBody>
                    <a:bodyPr/>
                    <a:lstStyle/>
                    <a:p>
                      <a:r>
                        <a:rPr lang="en-US" dirty="0" smtClean="0"/>
                        <a:t>25%</a:t>
                      </a:r>
                      <a:endParaRPr lang="en-US" dirty="0"/>
                    </a:p>
                  </a:txBody>
                  <a:tcPr>
                    <a:solidFill>
                      <a:schemeClr val="accent1">
                        <a:lumMod val="60000"/>
                        <a:lumOff val="40000"/>
                      </a:schemeClr>
                    </a:solidFill>
                  </a:tcPr>
                </a:tc>
                <a:tc>
                  <a:txBody>
                    <a:bodyPr/>
                    <a:lstStyle/>
                    <a:p>
                      <a:r>
                        <a:rPr lang="en-US" dirty="0" smtClean="0"/>
                        <a:t>14%</a:t>
                      </a:r>
                      <a:endParaRPr lang="en-US" dirty="0"/>
                    </a:p>
                  </a:txBody>
                  <a:tcPr>
                    <a:solidFill>
                      <a:srgbClr val="92D050"/>
                    </a:solidFill>
                  </a:tcPr>
                </a:tc>
                <a:tc>
                  <a:txBody>
                    <a:bodyPr/>
                    <a:lstStyle/>
                    <a:p>
                      <a:r>
                        <a:rPr lang="en-US" dirty="0" smtClean="0"/>
                        <a:t>20%</a:t>
                      </a:r>
                      <a:endParaRPr lang="en-US" dirty="0"/>
                    </a:p>
                  </a:txBody>
                  <a:tcPr>
                    <a:solidFill>
                      <a:schemeClr val="accent4"/>
                    </a:solidFill>
                  </a:tcPr>
                </a:tc>
                <a:extLst>
                  <a:ext uri="{0D108BD9-81ED-4DB2-BD59-A6C34878D82A}">
                    <a16:rowId xmlns:a16="http://schemas.microsoft.com/office/drawing/2014/main" val="231226164"/>
                  </a:ext>
                </a:extLst>
              </a:tr>
              <a:tr h="662392">
                <a:tc>
                  <a:txBody>
                    <a:bodyPr/>
                    <a:lstStyle/>
                    <a:p>
                      <a:r>
                        <a:rPr lang="en-US" sz="1600" dirty="0" smtClean="0"/>
                        <a:t>American Indian/Alaskan Native</a:t>
                      </a:r>
                    </a:p>
                  </a:txBody>
                  <a:tcPr>
                    <a:solidFill>
                      <a:schemeClr val="accent2"/>
                    </a:solidFill>
                  </a:tcPr>
                </a:tc>
                <a:tc>
                  <a:txBody>
                    <a:bodyPr/>
                    <a:lstStyle/>
                    <a:p>
                      <a:r>
                        <a:rPr lang="en-US" dirty="0" smtClean="0"/>
                        <a:t>1%</a:t>
                      </a:r>
                      <a:endParaRPr lang="en-US" dirty="0"/>
                    </a:p>
                  </a:txBody>
                  <a:tcPr>
                    <a:solidFill>
                      <a:schemeClr val="accent1">
                        <a:lumMod val="60000"/>
                        <a:lumOff val="40000"/>
                      </a:schemeClr>
                    </a:solidFill>
                  </a:tcPr>
                </a:tc>
                <a:tc>
                  <a:txBody>
                    <a:bodyPr/>
                    <a:lstStyle/>
                    <a:p>
                      <a:r>
                        <a:rPr lang="en-US" dirty="0" smtClean="0"/>
                        <a:t>1%</a:t>
                      </a:r>
                      <a:endParaRPr lang="en-US" dirty="0"/>
                    </a:p>
                  </a:txBody>
                  <a:tcPr>
                    <a:solidFill>
                      <a:srgbClr val="92D050"/>
                    </a:solidFill>
                  </a:tcPr>
                </a:tc>
                <a:tc>
                  <a:txBody>
                    <a:bodyPr/>
                    <a:lstStyle/>
                    <a:p>
                      <a:r>
                        <a:rPr lang="en-US" dirty="0" smtClean="0"/>
                        <a:t>1%</a:t>
                      </a:r>
                      <a:endParaRPr lang="en-US" dirty="0"/>
                    </a:p>
                  </a:txBody>
                  <a:tcPr>
                    <a:solidFill>
                      <a:schemeClr val="accent4"/>
                    </a:solidFill>
                  </a:tcPr>
                </a:tc>
                <a:extLst>
                  <a:ext uri="{0D108BD9-81ED-4DB2-BD59-A6C34878D82A}">
                    <a16:rowId xmlns:a16="http://schemas.microsoft.com/office/drawing/2014/main" val="3912872718"/>
                  </a:ext>
                </a:extLst>
              </a:tr>
              <a:tr h="431130">
                <a:tc>
                  <a:txBody>
                    <a:bodyPr/>
                    <a:lstStyle/>
                    <a:p>
                      <a:r>
                        <a:rPr lang="en-US" sz="1600" dirty="0" smtClean="0"/>
                        <a:t>Asian</a:t>
                      </a:r>
                    </a:p>
                  </a:txBody>
                  <a:tcPr>
                    <a:solidFill>
                      <a:schemeClr val="accent2"/>
                    </a:solidFill>
                  </a:tcPr>
                </a:tc>
                <a:tc>
                  <a:txBody>
                    <a:bodyPr/>
                    <a:lstStyle/>
                    <a:p>
                      <a:r>
                        <a:rPr lang="en-US" dirty="0" smtClean="0"/>
                        <a:t>1%</a:t>
                      </a:r>
                      <a:endParaRPr lang="en-US" dirty="0"/>
                    </a:p>
                  </a:txBody>
                  <a:tcPr>
                    <a:solidFill>
                      <a:schemeClr val="accent1">
                        <a:lumMod val="60000"/>
                        <a:lumOff val="40000"/>
                      </a:schemeClr>
                    </a:solidFill>
                  </a:tcPr>
                </a:tc>
                <a:tc>
                  <a:txBody>
                    <a:bodyPr/>
                    <a:lstStyle/>
                    <a:p>
                      <a:r>
                        <a:rPr lang="en-US" dirty="0" smtClean="0"/>
                        <a:t>1%</a:t>
                      </a:r>
                      <a:endParaRPr lang="en-US" dirty="0"/>
                    </a:p>
                  </a:txBody>
                  <a:tcPr>
                    <a:solidFill>
                      <a:srgbClr val="92D050"/>
                    </a:solidFill>
                  </a:tcPr>
                </a:tc>
                <a:tc>
                  <a:txBody>
                    <a:bodyPr/>
                    <a:lstStyle/>
                    <a:p>
                      <a:r>
                        <a:rPr lang="en-US" b="0" dirty="0" smtClean="0"/>
                        <a:t>1%</a:t>
                      </a:r>
                      <a:endParaRPr lang="en-US" b="0" dirty="0"/>
                    </a:p>
                  </a:txBody>
                  <a:tcPr>
                    <a:solidFill>
                      <a:schemeClr val="accent4"/>
                    </a:solidFill>
                  </a:tcPr>
                </a:tc>
                <a:extLst>
                  <a:ext uri="{0D108BD9-81ED-4DB2-BD59-A6C34878D82A}">
                    <a16:rowId xmlns:a16="http://schemas.microsoft.com/office/drawing/2014/main" val="1245258825"/>
                  </a:ext>
                </a:extLst>
              </a:tr>
              <a:tr h="673270">
                <a:tc>
                  <a:txBody>
                    <a:bodyPr/>
                    <a:lstStyle/>
                    <a:p>
                      <a:r>
                        <a:rPr lang="en-US" sz="1600" dirty="0" smtClean="0"/>
                        <a:t>Black/African</a:t>
                      </a:r>
                      <a:r>
                        <a:rPr lang="en-US" sz="1600" baseline="0" dirty="0" smtClean="0"/>
                        <a:t> American</a:t>
                      </a:r>
                      <a:endParaRPr lang="en-US" sz="1600" dirty="0" smtClean="0"/>
                    </a:p>
                  </a:txBody>
                  <a:tcPr>
                    <a:solidFill>
                      <a:schemeClr val="accent2"/>
                    </a:solidFill>
                  </a:tcPr>
                </a:tc>
                <a:tc>
                  <a:txBody>
                    <a:bodyPr/>
                    <a:lstStyle/>
                    <a:p>
                      <a:r>
                        <a:rPr lang="en-US" dirty="0" smtClean="0"/>
                        <a:t>1%</a:t>
                      </a:r>
                      <a:endParaRPr lang="en-US" dirty="0"/>
                    </a:p>
                  </a:txBody>
                  <a:tcPr>
                    <a:solidFill>
                      <a:schemeClr val="accent1">
                        <a:lumMod val="60000"/>
                        <a:lumOff val="40000"/>
                      </a:schemeClr>
                    </a:solidFill>
                  </a:tcPr>
                </a:tc>
                <a:tc>
                  <a:txBody>
                    <a:bodyPr/>
                    <a:lstStyle/>
                    <a:p>
                      <a:r>
                        <a:rPr lang="en-US" dirty="0" smtClean="0"/>
                        <a:t>1%</a:t>
                      </a:r>
                      <a:endParaRPr lang="en-US" dirty="0"/>
                    </a:p>
                  </a:txBody>
                  <a:tcPr>
                    <a:solidFill>
                      <a:srgbClr val="92D050"/>
                    </a:solidFill>
                  </a:tcPr>
                </a:tc>
                <a:tc>
                  <a:txBody>
                    <a:bodyPr/>
                    <a:lstStyle/>
                    <a:p>
                      <a:r>
                        <a:rPr lang="en-US" b="0" dirty="0" smtClean="0"/>
                        <a:t>1%</a:t>
                      </a:r>
                      <a:endParaRPr lang="en-US" b="0" dirty="0"/>
                    </a:p>
                  </a:txBody>
                  <a:tcPr>
                    <a:solidFill>
                      <a:schemeClr val="accent4"/>
                    </a:solidFill>
                  </a:tcPr>
                </a:tc>
                <a:extLst>
                  <a:ext uri="{0D108BD9-81ED-4DB2-BD59-A6C34878D82A}">
                    <a16:rowId xmlns:a16="http://schemas.microsoft.com/office/drawing/2014/main" val="322591438"/>
                  </a:ext>
                </a:extLst>
              </a:tr>
              <a:tr h="431130">
                <a:tc>
                  <a:txBody>
                    <a:bodyPr/>
                    <a:lstStyle/>
                    <a:p>
                      <a:r>
                        <a:rPr lang="en-US" sz="1600" dirty="0" smtClean="0"/>
                        <a:t>Native H/ PI</a:t>
                      </a:r>
                    </a:p>
                  </a:txBody>
                  <a:tcPr>
                    <a:solidFill>
                      <a:schemeClr val="accent2"/>
                    </a:solidFill>
                  </a:tcPr>
                </a:tc>
                <a:tc>
                  <a:txBody>
                    <a:bodyPr/>
                    <a:lstStyle/>
                    <a:p>
                      <a:r>
                        <a:rPr lang="en-US" dirty="0" smtClean="0"/>
                        <a:t>0%</a:t>
                      </a:r>
                      <a:endParaRPr lang="en-US" dirty="0"/>
                    </a:p>
                  </a:txBody>
                  <a:tcPr>
                    <a:solidFill>
                      <a:schemeClr val="accent1">
                        <a:lumMod val="60000"/>
                        <a:lumOff val="40000"/>
                      </a:schemeClr>
                    </a:solidFill>
                  </a:tcPr>
                </a:tc>
                <a:tc>
                  <a:txBody>
                    <a:bodyPr/>
                    <a:lstStyle/>
                    <a:p>
                      <a:r>
                        <a:rPr lang="en-US" dirty="0" smtClean="0"/>
                        <a:t>0%</a:t>
                      </a:r>
                      <a:endParaRPr lang="en-US" dirty="0"/>
                    </a:p>
                  </a:txBody>
                  <a:tcPr>
                    <a:solidFill>
                      <a:srgbClr val="92D050"/>
                    </a:solidFill>
                  </a:tcPr>
                </a:tc>
                <a:tc>
                  <a:txBody>
                    <a:bodyPr/>
                    <a:lstStyle/>
                    <a:p>
                      <a:r>
                        <a:rPr lang="en-US" b="0" dirty="0" smtClean="0"/>
                        <a:t>0%</a:t>
                      </a:r>
                      <a:endParaRPr lang="en-US" b="0" dirty="0"/>
                    </a:p>
                  </a:txBody>
                  <a:tcPr>
                    <a:solidFill>
                      <a:schemeClr val="accent4"/>
                    </a:solidFill>
                  </a:tcPr>
                </a:tc>
                <a:extLst>
                  <a:ext uri="{0D108BD9-81ED-4DB2-BD59-A6C34878D82A}">
                    <a16:rowId xmlns:a16="http://schemas.microsoft.com/office/drawing/2014/main" val="708806561"/>
                  </a:ext>
                </a:extLst>
              </a:tr>
              <a:tr h="431130">
                <a:tc>
                  <a:txBody>
                    <a:bodyPr/>
                    <a:lstStyle/>
                    <a:p>
                      <a:r>
                        <a:rPr lang="en-US" sz="1600" dirty="0" smtClean="0"/>
                        <a:t>Two</a:t>
                      </a:r>
                      <a:r>
                        <a:rPr lang="en-US" sz="1600" baseline="0" dirty="0" smtClean="0"/>
                        <a:t> or More</a:t>
                      </a:r>
                      <a:endParaRPr lang="en-US" sz="1600" dirty="0" smtClean="0"/>
                    </a:p>
                  </a:txBody>
                  <a:tcPr>
                    <a:solidFill>
                      <a:schemeClr val="accent2"/>
                    </a:solidFill>
                  </a:tcPr>
                </a:tc>
                <a:tc>
                  <a:txBody>
                    <a:bodyPr/>
                    <a:lstStyle/>
                    <a:p>
                      <a:r>
                        <a:rPr lang="en-US" dirty="0" smtClean="0"/>
                        <a:t>6%</a:t>
                      </a:r>
                      <a:endParaRPr lang="en-US" dirty="0"/>
                    </a:p>
                  </a:txBody>
                  <a:tcPr>
                    <a:solidFill>
                      <a:schemeClr val="accent1">
                        <a:lumMod val="60000"/>
                        <a:lumOff val="40000"/>
                      </a:schemeClr>
                    </a:solidFill>
                  </a:tcPr>
                </a:tc>
                <a:tc>
                  <a:txBody>
                    <a:bodyPr/>
                    <a:lstStyle/>
                    <a:p>
                      <a:r>
                        <a:rPr lang="en-US" dirty="0" smtClean="0"/>
                        <a:t>6%</a:t>
                      </a:r>
                      <a:endParaRPr lang="en-US" dirty="0"/>
                    </a:p>
                  </a:txBody>
                  <a:tcPr>
                    <a:solidFill>
                      <a:srgbClr val="92D050"/>
                    </a:solidFill>
                  </a:tcPr>
                </a:tc>
                <a:tc>
                  <a:txBody>
                    <a:bodyPr/>
                    <a:lstStyle/>
                    <a:p>
                      <a:r>
                        <a:rPr lang="en-US" b="0" dirty="0" smtClean="0"/>
                        <a:t>6%</a:t>
                      </a:r>
                      <a:endParaRPr lang="en-US" b="0" dirty="0"/>
                    </a:p>
                  </a:txBody>
                  <a:tcPr>
                    <a:solidFill>
                      <a:schemeClr val="accent4"/>
                    </a:solidFill>
                  </a:tcPr>
                </a:tc>
                <a:extLst>
                  <a:ext uri="{0D108BD9-81ED-4DB2-BD59-A6C34878D82A}">
                    <a16:rowId xmlns:a16="http://schemas.microsoft.com/office/drawing/2014/main" val="529971541"/>
                  </a:ext>
                </a:extLst>
              </a:tr>
              <a:tr h="431130">
                <a:tc>
                  <a:txBody>
                    <a:bodyPr/>
                    <a:lstStyle/>
                    <a:p>
                      <a:r>
                        <a:rPr lang="en-US" sz="1600" dirty="0" smtClean="0"/>
                        <a:t>White</a:t>
                      </a:r>
                    </a:p>
                  </a:txBody>
                  <a:tcPr>
                    <a:solidFill>
                      <a:schemeClr val="accent2"/>
                    </a:solidFill>
                  </a:tcPr>
                </a:tc>
                <a:tc>
                  <a:txBody>
                    <a:bodyPr/>
                    <a:lstStyle/>
                    <a:p>
                      <a:r>
                        <a:rPr lang="en-US" dirty="0" smtClean="0"/>
                        <a:t>76%</a:t>
                      </a:r>
                    </a:p>
                  </a:txBody>
                  <a:tcPr>
                    <a:solidFill>
                      <a:schemeClr val="accent1">
                        <a:lumMod val="60000"/>
                        <a:lumOff val="40000"/>
                      </a:schemeClr>
                    </a:solidFill>
                  </a:tcPr>
                </a:tc>
                <a:tc>
                  <a:txBody>
                    <a:bodyPr/>
                    <a:lstStyle/>
                    <a:p>
                      <a:r>
                        <a:rPr lang="en-US" dirty="0" smtClean="0"/>
                        <a:t>87%</a:t>
                      </a:r>
                      <a:endParaRPr lang="en-US" dirty="0"/>
                    </a:p>
                  </a:txBody>
                  <a:tcPr>
                    <a:solidFill>
                      <a:srgbClr val="92D050"/>
                    </a:solidFill>
                  </a:tcPr>
                </a:tc>
                <a:tc>
                  <a:txBody>
                    <a:bodyPr/>
                    <a:lstStyle/>
                    <a:p>
                      <a:r>
                        <a:rPr lang="en-US" b="0" dirty="0" smtClean="0"/>
                        <a:t>82%</a:t>
                      </a:r>
                      <a:endParaRPr lang="en-US" b="0" dirty="0"/>
                    </a:p>
                  </a:txBody>
                  <a:tcPr>
                    <a:solidFill>
                      <a:schemeClr val="accent4"/>
                    </a:solidFill>
                  </a:tcPr>
                </a:tc>
                <a:extLst>
                  <a:ext uri="{0D108BD9-81ED-4DB2-BD59-A6C34878D82A}">
                    <a16:rowId xmlns:a16="http://schemas.microsoft.com/office/drawing/2014/main" val="3569045028"/>
                  </a:ext>
                </a:extLst>
              </a:tr>
            </a:tbl>
          </a:graphicData>
        </a:graphic>
      </p:graphicFrame>
      <p:sp>
        <p:nvSpPr>
          <p:cNvPr id="13" name="TextBox 12"/>
          <p:cNvSpPr txBox="1"/>
          <p:nvPr/>
        </p:nvSpPr>
        <p:spPr>
          <a:xfrm>
            <a:off x="6172198" y="460491"/>
            <a:ext cx="5175953" cy="1354217"/>
          </a:xfrm>
          <a:prstGeom prst="rect">
            <a:avLst/>
          </a:prstGeom>
          <a:noFill/>
        </p:spPr>
        <p:txBody>
          <a:bodyPr wrap="square" rtlCol="0">
            <a:spAutoFit/>
          </a:bodyPr>
          <a:lstStyle/>
          <a:p>
            <a:endParaRPr lang="en-US" dirty="0" smtClean="0"/>
          </a:p>
          <a:p>
            <a:r>
              <a:rPr lang="en-US" sz="3200" dirty="0" smtClean="0">
                <a:latin typeface="+mj-lt"/>
              </a:rPr>
              <a:t>Race/Ethnicity of Children in Public Preschool Programs </a:t>
            </a:r>
            <a:endParaRPr lang="en-US" sz="3200" dirty="0">
              <a:solidFill>
                <a:srgbClr val="FF0000"/>
              </a:solidFill>
              <a:latin typeface="+mj-lt"/>
            </a:endParaRPr>
          </a:p>
        </p:txBody>
      </p:sp>
      <p:graphicFrame>
        <p:nvGraphicFramePr>
          <p:cNvPr id="20" name="Content Placeholder 19"/>
          <p:cNvGraphicFramePr>
            <a:graphicFrameLocks noGrp="1"/>
          </p:cNvGraphicFramePr>
          <p:nvPr>
            <p:ph sz="half" idx="2"/>
            <p:extLst>
              <p:ext uri="{D42A27DB-BD31-4B8C-83A1-F6EECF244321}">
                <p14:modId xmlns:p14="http://schemas.microsoft.com/office/powerpoint/2010/main" val="1025115234"/>
              </p:ext>
            </p:extLst>
          </p:nvPr>
        </p:nvGraphicFramePr>
        <p:xfrm>
          <a:off x="6172198" y="1825625"/>
          <a:ext cx="5588392" cy="4516798"/>
        </p:xfrm>
        <a:graphic>
          <a:graphicData uri="http://schemas.openxmlformats.org/drawingml/2006/table">
            <a:tbl>
              <a:tblPr firstRow="1" bandRow="1">
                <a:tableStyleId>{5C22544A-7EE6-4342-B048-85BDC9FD1C3A}</a:tableStyleId>
              </a:tblPr>
              <a:tblGrid>
                <a:gridCol w="2014673">
                  <a:extLst>
                    <a:ext uri="{9D8B030D-6E8A-4147-A177-3AD203B41FA5}">
                      <a16:colId xmlns:a16="http://schemas.microsoft.com/office/drawing/2014/main" val="3480058707"/>
                    </a:ext>
                  </a:extLst>
                </a:gridCol>
                <a:gridCol w="1238483">
                  <a:extLst>
                    <a:ext uri="{9D8B030D-6E8A-4147-A177-3AD203B41FA5}">
                      <a16:colId xmlns:a16="http://schemas.microsoft.com/office/drawing/2014/main" val="3052668167"/>
                    </a:ext>
                  </a:extLst>
                </a:gridCol>
                <a:gridCol w="1223889">
                  <a:extLst>
                    <a:ext uri="{9D8B030D-6E8A-4147-A177-3AD203B41FA5}">
                      <a16:colId xmlns:a16="http://schemas.microsoft.com/office/drawing/2014/main" val="3331684624"/>
                    </a:ext>
                  </a:extLst>
                </a:gridCol>
                <a:gridCol w="1111347">
                  <a:extLst>
                    <a:ext uri="{9D8B030D-6E8A-4147-A177-3AD203B41FA5}">
                      <a16:colId xmlns:a16="http://schemas.microsoft.com/office/drawing/2014/main" val="4180461452"/>
                    </a:ext>
                  </a:extLst>
                </a:gridCol>
              </a:tblGrid>
              <a:tr h="716372">
                <a:tc>
                  <a:txBody>
                    <a:bodyPr/>
                    <a:lstStyle/>
                    <a:p>
                      <a:r>
                        <a:rPr lang="en-US" dirty="0" smtClean="0">
                          <a:solidFill>
                            <a:schemeClr val="tx1"/>
                          </a:solidFill>
                        </a:rPr>
                        <a:t>Race/Ethnicity</a:t>
                      </a:r>
                      <a:endParaRPr lang="en-US" dirty="0">
                        <a:solidFill>
                          <a:schemeClr val="tx1"/>
                        </a:solidFill>
                      </a:endParaRPr>
                    </a:p>
                  </a:txBody>
                  <a:tcPr>
                    <a:solidFill>
                      <a:schemeClr val="accent2"/>
                    </a:solidFill>
                  </a:tcPr>
                </a:tc>
                <a:tc>
                  <a:txBody>
                    <a:bodyPr/>
                    <a:lstStyle/>
                    <a:p>
                      <a:r>
                        <a:rPr lang="en-US" dirty="0" smtClean="0">
                          <a:solidFill>
                            <a:schemeClr val="tx1"/>
                          </a:solidFill>
                        </a:rPr>
                        <a:t>Jackson</a:t>
                      </a:r>
                    </a:p>
                    <a:p>
                      <a:r>
                        <a:rPr lang="en-US" dirty="0" smtClean="0">
                          <a:solidFill>
                            <a:schemeClr val="tx1"/>
                          </a:solidFill>
                        </a:rPr>
                        <a:t>%</a:t>
                      </a:r>
                      <a:endParaRPr lang="en-US" dirty="0">
                        <a:solidFill>
                          <a:schemeClr val="tx1"/>
                        </a:solidFill>
                      </a:endParaRPr>
                    </a:p>
                  </a:txBody>
                  <a:tcPr>
                    <a:solidFill>
                      <a:schemeClr val="accent1">
                        <a:lumMod val="60000"/>
                        <a:lumOff val="40000"/>
                      </a:schemeClr>
                    </a:solidFill>
                  </a:tcPr>
                </a:tc>
                <a:tc>
                  <a:txBody>
                    <a:bodyPr/>
                    <a:lstStyle/>
                    <a:p>
                      <a:r>
                        <a:rPr lang="en-US" dirty="0" smtClean="0">
                          <a:solidFill>
                            <a:schemeClr val="tx1"/>
                          </a:solidFill>
                        </a:rPr>
                        <a:t>Josephine</a:t>
                      </a:r>
                    </a:p>
                    <a:p>
                      <a:r>
                        <a:rPr lang="en-US" dirty="0" smtClean="0">
                          <a:solidFill>
                            <a:schemeClr val="tx1"/>
                          </a:solidFill>
                        </a:rPr>
                        <a:t> %</a:t>
                      </a:r>
                      <a:endParaRPr lang="en-US" dirty="0">
                        <a:solidFill>
                          <a:schemeClr val="tx1"/>
                        </a:solidFill>
                      </a:endParaRPr>
                    </a:p>
                  </a:txBody>
                  <a:tcPr>
                    <a:solidFill>
                      <a:srgbClr val="92D050"/>
                    </a:solidFill>
                  </a:tcPr>
                </a:tc>
                <a:tc>
                  <a:txBody>
                    <a:bodyPr/>
                    <a:lstStyle/>
                    <a:p>
                      <a:r>
                        <a:rPr lang="en-US" dirty="0" smtClean="0">
                          <a:solidFill>
                            <a:schemeClr val="tx1"/>
                          </a:solidFill>
                        </a:rPr>
                        <a:t>Jack/Jo </a:t>
                      </a:r>
                    </a:p>
                    <a:p>
                      <a:r>
                        <a:rPr lang="en-US" dirty="0" smtClean="0">
                          <a:solidFill>
                            <a:schemeClr val="tx1"/>
                          </a:solidFill>
                        </a:rPr>
                        <a:t>%</a:t>
                      </a:r>
                      <a:endParaRPr lang="en-US" dirty="0">
                        <a:solidFill>
                          <a:schemeClr val="tx1"/>
                        </a:solidFill>
                      </a:endParaRPr>
                    </a:p>
                  </a:txBody>
                  <a:tcPr>
                    <a:solidFill>
                      <a:schemeClr val="accent4"/>
                    </a:solidFill>
                  </a:tcPr>
                </a:tc>
                <a:extLst>
                  <a:ext uri="{0D108BD9-81ED-4DB2-BD59-A6C34878D82A}">
                    <a16:rowId xmlns:a16="http://schemas.microsoft.com/office/drawing/2014/main" val="1123090072"/>
                  </a:ext>
                </a:extLst>
              </a:tr>
              <a:tr h="672126">
                <a:tc>
                  <a:txBody>
                    <a:bodyPr/>
                    <a:lstStyle/>
                    <a:p>
                      <a:r>
                        <a:rPr lang="en-US" sz="1600" dirty="0" smtClean="0"/>
                        <a:t>Hispanic/ </a:t>
                      </a:r>
                      <a:r>
                        <a:rPr lang="en-US" sz="1600" dirty="0" err="1" smtClean="0"/>
                        <a:t>LatinX</a:t>
                      </a:r>
                      <a:endParaRPr lang="en-US" sz="1600" dirty="0"/>
                    </a:p>
                  </a:txBody>
                  <a:tcPr>
                    <a:solidFill>
                      <a:schemeClr val="accent2"/>
                    </a:solidFill>
                  </a:tcPr>
                </a:tc>
                <a:tc>
                  <a:txBody>
                    <a:bodyPr/>
                    <a:lstStyle/>
                    <a:p>
                      <a:endParaRPr lang="en-US" dirty="0"/>
                    </a:p>
                  </a:txBody>
                  <a:tcPr>
                    <a:solidFill>
                      <a:schemeClr val="accent1">
                        <a:lumMod val="60000"/>
                        <a:lumOff val="40000"/>
                      </a:schemeClr>
                    </a:solidFill>
                  </a:tcPr>
                </a:tc>
                <a:tc>
                  <a:txBody>
                    <a:bodyPr/>
                    <a:lstStyle/>
                    <a:p>
                      <a:endParaRPr lang="en-US" dirty="0"/>
                    </a:p>
                  </a:txBody>
                  <a:tcPr>
                    <a:solidFill>
                      <a:srgbClr val="92D050"/>
                    </a:solidFill>
                  </a:tcPr>
                </a:tc>
                <a:tc>
                  <a:txBody>
                    <a:bodyPr/>
                    <a:lstStyle/>
                    <a:p>
                      <a:r>
                        <a:rPr lang="en-US" dirty="0" smtClean="0"/>
                        <a:t>26%</a:t>
                      </a:r>
                      <a:endParaRPr lang="en-US" dirty="0"/>
                    </a:p>
                  </a:txBody>
                  <a:tcPr>
                    <a:solidFill>
                      <a:schemeClr val="accent4"/>
                    </a:solidFill>
                  </a:tcPr>
                </a:tc>
                <a:extLst>
                  <a:ext uri="{0D108BD9-81ED-4DB2-BD59-A6C34878D82A}">
                    <a16:rowId xmlns:a16="http://schemas.microsoft.com/office/drawing/2014/main" val="2740496196"/>
                  </a:ext>
                </a:extLst>
              </a:tr>
              <a:tr h="691305">
                <a:tc>
                  <a:txBody>
                    <a:bodyPr/>
                    <a:lstStyle/>
                    <a:p>
                      <a:r>
                        <a:rPr lang="en-US" sz="1600" dirty="0" smtClean="0"/>
                        <a:t>American Indian/Alaskan Native</a:t>
                      </a:r>
                    </a:p>
                  </a:txBody>
                  <a:tcPr>
                    <a:solidFill>
                      <a:schemeClr val="accent2"/>
                    </a:solidFill>
                  </a:tcPr>
                </a:tc>
                <a:tc>
                  <a:txBody>
                    <a:bodyPr/>
                    <a:lstStyle/>
                    <a:p>
                      <a:endParaRPr lang="en-US" dirty="0"/>
                    </a:p>
                  </a:txBody>
                  <a:tcPr>
                    <a:solidFill>
                      <a:schemeClr val="accent1">
                        <a:lumMod val="60000"/>
                        <a:lumOff val="40000"/>
                      </a:schemeClr>
                    </a:solidFill>
                  </a:tcPr>
                </a:tc>
                <a:tc>
                  <a:txBody>
                    <a:bodyPr/>
                    <a:lstStyle/>
                    <a:p>
                      <a:endParaRPr lang="en-US" dirty="0"/>
                    </a:p>
                  </a:txBody>
                  <a:tcPr>
                    <a:solidFill>
                      <a:srgbClr val="92D050"/>
                    </a:solidFill>
                  </a:tcPr>
                </a:tc>
                <a:tc>
                  <a:txBody>
                    <a:bodyPr/>
                    <a:lstStyle/>
                    <a:p>
                      <a:r>
                        <a:rPr lang="en-US" dirty="0" smtClean="0"/>
                        <a:t>2%</a:t>
                      </a:r>
                      <a:endParaRPr lang="en-US" dirty="0"/>
                    </a:p>
                  </a:txBody>
                  <a:tcPr>
                    <a:solidFill>
                      <a:schemeClr val="accent4"/>
                    </a:solidFill>
                  </a:tcPr>
                </a:tc>
                <a:extLst>
                  <a:ext uri="{0D108BD9-81ED-4DB2-BD59-A6C34878D82A}">
                    <a16:rowId xmlns:a16="http://schemas.microsoft.com/office/drawing/2014/main" val="3560553350"/>
                  </a:ext>
                </a:extLst>
              </a:tr>
              <a:tr h="397789">
                <a:tc>
                  <a:txBody>
                    <a:bodyPr/>
                    <a:lstStyle/>
                    <a:p>
                      <a:r>
                        <a:rPr lang="en-US" sz="1600" dirty="0" smtClean="0"/>
                        <a:t>Asian</a:t>
                      </a:r>
                    </a:p>
                  </a:txBody>
                  <a:tcPr>
                    <a:solidFill>
                      <a:schemeClr val="accent2"/>
                    </a:solidFill>
                  </a:tcPr>
                </a:tc>
                <a:tc>
                  <a:txBody>
                    <a:bodyPr/>
                    <a:lstStyle/>
                    <a:p>
                      <a:endParaRPr lang="en-US" dirty="0"/>
                    </a:p>
                  </a:txBody>
                  <a:tcPr>
                    <a:solidFill>
                      <a:schemeClr val="accent1">
                        <a:lumMod val="60000"/>
                        <a:lumOff val="40000"/>
                      </a:schemeClr>
                    </a:solidFill>
                  </a:tcPr>
                </a:tc>
                <a:tc>
                  <a:txBody>
                    <a:bodyPr/>
                    <a:lstStyle/>
                    <a:p>
                      <a:endParaRPr lang="en-US" dirty="0"/>
                    </a:p>
                  </a:txBody>
                  <a:tcPr>
                    <a:solidFill>
                      <a:srgbClr val="92D050"/>
                    </a:solidFill>
                  </a:tcPr>
                </a:tc>
                <a:tc>
                  <a:txBody>
                    <a:bodyPr/>
                    <a:lstStyle/>
                    <a:p>
                      <a:r>
                        <a:rPr lang="en-US" dirty="0" smtClean="0"/>
                        <a:t>0%</a:t>
                      </a:r>
                      <a:endParaRPr lang="en-US" dirty="0"/>
                    </a:p>
                  </a:txBody>
                  <a:tcPr>
                    <a:solidFill>
                      <a:schemeClr val="accent4"/>
                    </a:solidFill>
                  </a:tcPr>
                </a:tc>
                <a:extLst>
                  <a:ext uri="{0D108BD9-81ED-4DB2-BD59-A6C34878D82A}">
                    <a16:rowId xmlns:a16="http://schemas.microsoft.com/office/drawing/2014/main" val="15592138"/>
                  </a:ext>
                </a:extLst>
              </a:tr>
              <a:tr h="672126">
                <a:tc>
                  <a:txBody>
                    <a:bodyPr/>
                    <a:lstStyle/>
                    <a:p>
                      <a:r>
                        <a:rPr lang="en-US" sz="1600" dirty="0" smtClean="0"/>
                        <a:t>Black/African</a:t>
                      </a:r>
                      <a:r>
                        <a:rPr lang="en-US" sz="1600" baseline="0" dirty="0" smtClean="0"/>
                        <a:t> American</a:t>
                      </a:r>
                      <a:endParaRPr lang="en-US" sz="1600" dirty="0" smtClean="0"/>
                    </a:p>
                  </a:txBody>
                  <a:tcPr>
                    <a:solidFill>
                      <a:schemeClr val="accent2"/>
                    </a:solidFill>
                  </a:tcPr>
                </a:tc>
                <a:tc>
                  <a:txBody>
                    <a:bodyPr/>
                    <a:lstStyle/>
                    <a:p>
                      <a:endParaRPr lang="en-US" dirty="0"/>
                    </a:p>
                  </a:txBody>
                  <a:tcPr>
                    <a:solidFill>
                      <a:schemeClr val="accent1">
                        <a:lumMod val="60000"/>
                        <a:lumOff val="40000"/>
                      </a:schemeClr>
                    </a:solidFill>
                  </a:tcPr>
                </a:tc>
                <a:tc>
                  <a:txBody>
                    <a:bodyPr/>
                    <a:lstStyle/>
                    <a:p>
                      <a:endParaRPr lang="en-US" dirty="0"/>
                    </a:p>
                  </a:txBody>
                  <a:tcPr>
                    <a:solidFill>
                      <a:srgbClr val="92D050"/>
                    </a:solidFill>
                  </a:tcPr>
                </a:tc>
                <a:tc>
                  <a:txBody>
                    <a:bodyPr/>
                    <a:lstStyle/>
                    <a:p>
                      <a:r>
                        <a:rPr lang="en-US" dirty="0" smtClean="0"/>
                        <a:t>2%</a:t>
                      </a:r>
                      <a:endParaRPr lang="en-US" dirty="0"/>
                    </a:p>
                  </a:txBody>
                  <a:tcPr>
                    <a:solidFill>
                      <a:schemeClr val="accent4"/>
                    </a:solidFill>
                  </a:tcPr>
                </a:tc>
                <a:extLst>
                  <a:ext uri="{0D108BD9-81ED-4DB2-BD59-A6C34878D82A}">
                    <a16:rowId xmlns:a16="http://schemas.microsoft.com/office/drawing/2014/main" val="2005106658"/>
                  </a:ext>
                </a:extLst>
              </a:tr>
              <a:tr h="425222">
                <a:tc>
                  <a:txBody>
                    <a:bodyPr/>
                    <a:lstStyle/>
                    <a:p>
                      <a:r>
                        <a:rPr lang="en-US" sz="1600" dirty="0" smtClean="0"/>
                        <a:t>Native H/ PI</a:t>
                      </a:r>
                    </a:p>
                  </a:txBody>
                  <a:tcPr>
                    <a:solidFill>
                      <a:schemeClr val="accent2"/>
                    </a:solidFill>
                  </a:tcPr>
                </a:tc>
                <a:tc>
                  <a:txBody>
                    <a:bodyPr/>
                    <a:lstStyle/>
                    <a:p>
                      <a:endParaRPr lang="en-US" dirty="0"/>
                    </a:p>
                  </a:txBody>
                  <a:tcPr>
                    <a:solidFill>
                      <a:schemeClr val="accent1">
                        <a:lumMod val="60000"/>
                        <a:lumOff val="40000"/>
                      </a:schemeClr>
                    </a:solidFill>
                  </a:tcPr>
                </a:tc>
                <a:tc>
                  <a:txBody>
                    <a:bodyPr/>
                    <a:lstStyle/>
                    <a:p>
                      <a:endParaRPr lang="en-US" dirty="0"/>
                    </a:p>
                  </a:txBody>
                  <a:tcPr>
                    <a:solidFill>
                      <a:srgbClr val="92D050"/>
                    </a:solidFill>
                  </a:tcPr>
                </a:tc>
                <a:tc>
                  <a:txBody>
                    <a:bodyPr/>
                    <a:lstStyle/>
                    <a:p>
                      <a:r>
                        <a:rPr lang="en-US" dirty="0" smtClean="0"/>
                        <a:t>1%</a:t>
                      </a:r>
                      <a:endParaRPr lang="en-US" dirty="0"/>
                    </a:p>
                  </a:txBody>
                  <a:tcPr>
                    <a:solidFill>
                      <a:schemeClr val="accent4"/>
                    </a:solidFill>
                  </a:tcPr>
                </a:tc>
                <a:extLst>
                  <a:ext uri="{0D108BD9-81ED-4DB2-BD59-A6C34878D82A}">
                    <a16:rowId xmlns:a16="http://schemas.microsoft.com/office/drawing/2014/main" val="3407201554"/>
                  </a:ext>
                </a:extLst>
              </a:tr>
              <a:tr h="411506">
                <a:tc>
                  <a:txBody>
                    <a:bodyPr/>
                    <a:lstStyle/>
                    <a:p>
                      <a:r>
                        <a:rPr lang="en-US" sz="1600" dirty="0" smtClean="0"/>
                        <a:t>Other</a:t>
                      </a:r>
                    </a:p>
                  </a:txBody>
                  <a:tcPr>
                    <a:solidFill>
                      <a:schemeClr val="accent2"/>
                    </a:solidFill>
                  </a:tcPr>
                </a:tc>
                <a:tc>
                  <a:txBody>
                    <a:bodyPr/>
                    <a:lstStyle/>
                    <a:p>
                      <a:endParaRPr lang="en-US" dirty="0"/>
                    </a:p>
                  </a:txBody>
                  <a:tcPr>
                    <a:solidFill>
                      <a:schemeClr val="accent1">
                        <a:lumMod val="60000"/>
                        <a:lumOff val="40000"/>
                      </a:schemeClr>
                    </a:solidFill>
                  </a:tcPr>
                </a:tc>
                <a:tc>
                  <a:txBody>
                    <a:bodyPr/>
                    <a:lstStyle/>
                    <a:p>
                      <a:endParaRPr lang="en-US" dirty="0"/>
                    </a:p>
                  </a:txBody>
                  <a:tcPr>
                    <a:solidFill>
                      <a:srgbClr val="92D050"/>
                    </a:solidFill>
                  </a:tcPr>
                </a:tc>
                <a:tc>
                  <a:txBody>
                    <a:bodyPr/>
                    <a:lstStyle/>
                    <a:p>
                      <a:r>
                        <a:rPr lang="en-US" dirty="0" smtClean="0"/>
                        <a:t>6%</a:t>
                      </a:r>
                      <a:endParaRPr lang="en-US" dirty="0"/>
                    </a:p>
                  </a:txBody>
                  <a:tcPr>
                    <a:solidFill>
                      <a:schemeClr val="accent4"/>
                    </a:solidFill>
                  </a:tcPr>
                </a:tc>
                <a:extLst>
                  <a:ext uri="{0D108BD9-81ED-4DB2-BD59-A6C34878D82A}">
                    <a16:rowId xmlns:a16="http://schemas.microsoft.com/office/drawing/2014/main" val="2233245062"/>
                  </a:ext>
                </a:extLst>
              </a:tr>
              <a:tr h="530352">
                <a:tc>
                  <a:txBody>
                    <a:bodyPr/>
                    <a:lstStyle/>
                    <a:p>
                      <a:r>
                        <a:rPr lang="en-US" sz="1600" dirty="0" smtClean="0"/>
                        <a:t>White</a:t>
                      </a:r>
                    </a:p>
                  </a:txBody>
                  <a:tcPr>
                    <a:solidFill>
                      <a:schemeClr val="accent2"/>
                    </a:solidFill>
                  </a:tcPr>
                </a:tc>
                <a:tc>
                  <a:txBody>
                    <a:bodyPr/>
                    <a:lstStyle/>
                    <a:p>
                      <a:endParaRPr lang="en-US" dirty="0"/>
                    </a:p>
                  </a:txBody>
                  <a:tcPr>
                    <a:solidFill>
                      <a:schemeClr val="accent1">
                        <a:lumMod val="60000"/>
                        <a:lumOff val="40000"/>
                      </a:schemeClr>
                    </a:solidFill>
                  </a:tcPr>
                </a:tc>
                <a:tc>
                  <a:txBody>
                    <a:bodyPr/>
                    <a:lstStyle/>
                    <a:p>
                      <a:endParaRPr lang="en-US" dirty="0"/>
                    </a:p>
                  </a:txBody>
                  <a:tcPr>
                    <a:solidFill>
                      <a:srgbClr val="92D050"/>
                    </a:solidFill>
                  </a:tcPr>
                </a:tc>
                <a:tc>
                  <a:txBody>
                    <a:bodyPr/>
                    <a:lstStyle/>
                    <a:p>
                      <a:r>
                        <a:rPr lang="en-US" dirty="0" smtClean="0"/>
                        <a:t>65%</a:t>
                      </a:r>
                      <a:endParaRPr lang="en-US" dirty="0"/>
                    </a:p>
                  </a:txBody>
                  <a:tcPr>
                    <a:solidFill>
                      <a:schemeClr val="accent4"/>
                    </a:solidFill>
                  </a:tcPr>
                </a:tc>
                <a:extLst>
                  <a:ext uri="{0D108BD9-81ED-4DB2-BD59-A6C34878D82A}">
                    <a16:rowId xmlns:a16="http://schemas.microsoft.com/office/drawing/2014/main" val="738030663"/>
                  </a:ext>
                </a:extLst>
              </a:tr>
            </a:tbl>
          </a:graphicData>
        </a:graphic>
      </p:graphicFrame>
      <p:sp>
        <p:nvSpPr>
          <p:cNvPr id="3" name="Slide Number Placeholder 2"/>
          <p:cNvSpPr>
            <a:spLocks noGrp="1"/>
          </p:cNvSpPr>
          <p:nvPr>
            <p:ph type="sldNum" sz="quarter" idx="12"/>
          </p:nvPr>
        </p:nvSpPr>
        <p:spPr/>
        <p:txBody>
          <a:bodyPr/>
          <a:lstStyle/>
          <a:p>
            <a:fld id="{EA74130C-D9BC-4FCB-AB84-26572ABBBA53}" type="slidenum">
              <a:rPr lang="en-US" smtClean="0"/>
              <a:t>16</a:t>
            </a:fld>
            <a:endParaRPr lang="en-US"/>
          </a:p>
        </p:txBody>
      </p:sp>
    </p:spTree>
    <p:extLst>
      <p:ext uri="{BB962C8B-B14F-4D97-AF65-F5344CB8AC3E}">
        <p14:creationId xmlns:p14="http://schemas.microsoft.com/office/powerpoint/2010/main" val="1708851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 5-17 Home Language Not English</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17048509"/>
              </p:ext>
            </p:extLst>
          </p:nvPr>
        </p:nvGraphicFramePr>
        <p:xfrm>
          <a:off x="838200" y="1825625"/>
          <a:ext cx="10515600" cy="1112520"/>
        </p:xfrm>
        <a:graphic>
          <a:graphicData uri="http://schemas.openxmlformats.org/drawingml/2006/table">
            <a:tbl>
              <a:tblPr firstRow="1" bandRow="1">
                <a:tableStyleId>{93296810-A885-4BE3-A3E7-6D5BEEA58F35}</a:tableStyleId>
              </a:tblPr>
              <a:tblGrid>
                <a:gridCol w="2628900">
                  <a:extLst>
                    <a:ext uri="{9D8B030D-6E8A-4147-A177-3AD203B41FA5}">
                      <a16:colId xmlns:a16="http://schemas.microsoft.com/office/drawing/2014/main" val="1304959593"/>
                    </a:ext>
                  </a:extLst>
                </a:gridCol>
                <a:gridCol w="2628900">
                  <a:extLst>
                    <a:ext uri="{9D8B030D-6E8A-4147-A177-3AD203B41FA5}">
                      <a16:colId xmlns:a16="http://schemas.microsoft.com/office/drawing/2014/main" val="585492073"/>
                    </a:ext>
                  </a:extLst>
                </a:gridCol>
                <a:gridCol w="2628900">
                  <a:extLst>
                    <a:ext uri="{9D8B030D-6E8A-4147-A177-3AD203B41FA5}">
                      <a16:colId xmlns:a16="http://schemas.microsoft.com/office/drawing/2014/main" val="2377700235"/>
                    </a:ext>
                  </a:extLst>
                </a:gridCol>
                <a:gridCol w="2628900">
                  <a:extLst>
                    <a:ext uri="{9D8B030D-6E8A-4147-A177-3AD203B41FA5}">
                      <a16:colId xmlns:a16="http://schemas.microsoft.com/office/drawing/2014/main" val="239648363"/>
                    </a:ext>
                  </a:extLst>
                </a:gridCol>
              </a:tblGrid>
              <a:tr h="370840">
                <a:tc>
                  <a:txBody>
                    <a:bodyPr/>
                    <a:lstStyle/>
                    <a:p>
                      <a:r>
                        <a:rPr lang="en-US" dirty="0" smtClean="0">
                          <a:solidFill>
                            <a:schemeClr val="tx1"/>
                          </a:solidFill>
                        </a:rPr>
                        <a:t>County</a:t>
                      </a:r>
                      <a:endParaRPr lang="en-US" dirty="0">
                        <a:solidFill>
                          <a:schemeClr val="tx1"/>
                        </a:solidFill>
                      </a:endParaRPr>
                    </a:p>
                  </a:txBody>
                  <a:tcPr/>
                </a:tc>
                <a:tc>
                  <a:txBody>
                    <a:bodyPr/>
                    <a:lstStyle/>
                    <a:p>
                      <a:pPr algn="ctr"/>
                      <a:r>
                        <a:rPr lang="en-US" dirty="0" smtClean="0">
                          <a:solidFill>
                            <a:schemeClr val="tx1"/>
                          </a:solidFill>
                        </a:rPr>
                        <a:t>#</a:t>
                      </a:r>
                      <a:endParaRPr lang="en-US" dirty="0">
                        <a:solidFill>
                          <a:schemeClr val="tx1"/>
                        </a:solidFill>
                      </a:endParaRPr>
                    </a:p>
                  </a:txBody>
                  <a:tcPr/>
                </a:tc>
                <a:tc>
                  <a:txBody>
                    <a:bodyPr/>
                    <a:lstStyle/>
                    <a:p>
                      <a:pPr algn="ctr"/>
                      <a:r>
                        <a:rPr lang="en-US" dirty="0" smtClean="0">
                          <a:solidFill>
                            <a:schemeClr val="tx1"/>
                          </a:solidFill>
                        </a:rPr>
                        <a:t>%</a:t>
                      </a:r>
                      <a:endParaRPr lang="en-US" dirty="0">
                        <a:solidFill>
                          <a:schemeClr val="tx1"/>
                        </a:solidFill>
                      </a:endParaRPr>
                    </a:p>
                  </a:txBody>
                  <a:tcPr/>
                </a:tc>
                <a:tc>
                  <a:txBody>
                    <a:bodyPr/>
                    <a:lstStyle/>
                    <a:p>
                      <a:pPr algn="ctr"/>
                      <a:r>
                        <a:rPr lang="en-US" dirty="0" smtClean="0">
                          <a:solidFill>
                            <a:schemeClr val="tx1"/>
                          </a:solidFill>
                        </a:rPr>
                        <a:t>Risk</a:t>
                      </a:r>
                      <a:r>
                        <a:rPr lang="en-US" baseline="0" dirty="0" smtClean="0">
                          <a:solidFill>
                            <a:schemeClr val="tx1"/>
                          </a:solidFill>
                        </a:rPr>
                        <a:t> Compared to </a:t>
                      </a:r>
                      <a:endParaRPr lang="en-US" dirty="0">
                        <a:solidFill>
                          <a:schemeClr val="tx1"/>
                        </a:solidFill>
                      </a:endParaRPr>
                    </a:p>
                  </a:txBody>
                  <a:tcPr/>
                </a:tc>
                <a:extLst>
                  <a:ext uri="{0D108BD9-81ED-4DB2-BD59-A6C34878D82A}">
                    <a16:rowId xmlns:a16="http://schemas.microsoft.com/office/drawing/2014/main" val="2691936969"/>
                  </a:ext>
                </a:extLst>
              </a:tr>
              <a:tr h="370840">
                <a:tc>
                  <a:txBody>
                    <a:bodyPr/>
                    <a:lstStyle/>
                    <a:p>
                      <a:r>
                        <a:rPr lang="en-US" dirty="0" smtClean="0"/>
                        <a:t>Jackson</a:t>
                      </a:r>
                      <a:endParaRPr lang="en-US" dirty="0"/>
                    </a:p>
                  </a:txBody>
                  <a:tcPr/>
                </a:tc>
                <a:tc>
                  <a:txBody>
                    <a:bodyPr/>
                    <a:lstStyle/>
                    <a:p>
                      <a:pPr algn="ctr"/>
                      <a:r>
                        <a:rPr lang="en-US" dirty="0" smtClean="0"/>
                        <a:t>4,440</a:t>
                      </a:r>
                      <a:endParaRPr lang="en-US" dirty="0"/>
                    </a:p>
                  </a:txBody>
                  <a:tcPr/>
                </a:tc>
                <a:tc>
                  <a:txBody>
                    <a:bodyPr/>
                    <a:lstStyle/>
                    <a:p>
                      <a:pPr algn="ctr"/>
                      <a:r>
                        <a:rPr lang="en-US" dirty="0" smtClean="0"/>
                        <a:t>14%</a:t>
                      </a:r>
                      <a:endParaRPr lang="en-US" dirty="0"/>
                    </a:p>
                  </a:txBody>
                  <a:tcPr/>
                </a:tc>
                <a:tc>
                  <a:txBody>
                    <a:bodyPr/>
                    <a:lstStyle/>
                    <a:p>
                      <a:pPr algn="ctr"/>
                      <a:r>
                        <a:rPr lang="en-US" dirty="0" smtClean="0"/>
                        <a:t>MH</a:t>
                      </a:r>
                      <a:endParaRPr lang="en-US" dirty="0"/>
                    </a:p>
                  </a:txBody>
                  <a:tcPr/>
                </a:tc>
                <a:extLst>
                  <a:ext uri="{0D108BD9-81ED-4DB2-BD59-A6C34878D82A}">
                    <a16:rowId xmlns:a16="http://schemas.microsoft.com/office/drawing/2014/main" val="2783957338"/>
                  </a:ext>
                </a:extLst>
              </a:tr>
              <a:tr h="370840">
                <a:tc>
                  <a:txBody>
                    <a:bodyPr/>
                    <a:lstStyle/>
                    <a:p>
                      <a:r>
                        <a:rPr lang="en-US" dirty="0" smtClean="0"/>
                        <a:t>Josephine</a:t>
                      </a:r>
                      <a:endParaRPr lang="en-US" dirty="0"/>
                    </a:p>
                  </a:txBody>
                  <a:tcPr/>
                </a:tc>
                <a:tc>
                  <a:txBody>
                    <a:bodyPr/>
                    <a:lstStyle/>
                    <a:p>
                      <a:pPr algn="ctr"/>
                      <a:r>
                        <a:rPr lang="en-US" dirty="0" smtClean="0"/>
                        <a:t>836</a:t>
                      </a:r>
                      <a:endParaRPr lang="en-US" dirty="0"/>
                    </a:p>
                  </a:txBody>
                  <a:tcPr/>
                </a:tc>
                <a:tc>
                  <a:txBody>
                    <a:bodyPr/>
                    <a:lstStyle/>
                    <a:p>
                      <a:pPr algn="ctr"/>
                      <a:r>
                        <a:rPr lang="en-US" dirty="0" smtClean="0"/>
                        <a:t>7%</a:t>
                      </a:r>
                      <a:endParaRPr lang="en-US" dirty="0"/>
                    </a:p>
                  </a:txBody>
                  <a:tcPr/>
                </a:tc>
                <a:tc>
                  <a:txBody>
                    <a:bodyPr/>
                    <a:lstStyle/>
                    <a:p>
                      <a:pPr algn="ctr"/>
                      <a:r>
                        <a:rPr lang="en-US" dirty="0" smtClean="0"/>
                        <a:t>L</a:t>
                      </a:r>
                      <a:endParaRPr lang="en-US" dirty="0"/>
                    </a:p>
                  </a:txBody>
                  <a:tcPr/>
                </a:tc>
                <a:extLst>
                  <a:ext uri="{0D108BD9-81ED-4DB2-BD59-A6C34878D82A}">
                    <a16:rowId xmlns:a16="http://schemas.microsoft.com/office/drawing/2014/main" val="2298288359"/>
                  </a:ext>
                </a:extLst>
              </a:tr>
            </a:tbl>
          </a:graphicData>
        </a:graphic>
      </p:graphicFrame>
      <p:sp>
        <p:nvSpPr>
          <p:cNvPr id="9" name="TextBox 8"/>
          <p:cNvSpPr txBox="1"/>
          <p:nvPr/>
        </p:nvSpPr>
        <p:spPr>
          <a:xfrm>
            <a:off x="838200" y="5648096"/>
            <a:ext cx="7242544" cy="307777"/>
          </a:xfrm>
          <a:prstGeom prst="rect">
            <a:avLst/>
          </a:prstGeom>
          <a:noFill/>
        </p:spPr>
        <p:txBody>
          <a:bodyPr wrap="square" rtlCol="0">
            <a:spAutoFit/>
          </a:bodyPr>
          <a:lstStyle/>
          <a:p>
            <a:r>
              <a:rPr lang="en-US" sz="1400" dirty="0" smtClean="0"/>
              <a:t>Source: ACS 2017</a:t>
            </a:r>
            <a:endParaRPr lang="en-US" sz="1400" dirty="0"/>
          </a:p>
        </p:txBody>
      </p:sp>
      <p:graphicFrame>
        <p:nvGraphicFramePr>
          <p:cNvPr id="10" name="Table 9"/>
          <p:cNvGraphicFramePr>
            <a:graphicFrameLocks noGrp="1"/>
          </p:cNvGraphicFramePr>
          <p:nvPr>
            <p:extLst>
              <p:ext uri="{D42A27DB-BD31-4B8C-83A1-F6EECF244321}">
                <p14:modId xmlns:p14="http://schemas.microsoft.com/office/powerpoint/2010/main" val="1984602390"/>
              </p:ext>
            </p:extLst>
          </p:nvPr>
        </p:nvGraphicFramePr>
        <p:xfrm>
          <a:off x="838200" y="4155065"/>
          <a:ext cx="10515600" cy="1381760"/>
        </p:xfrm>
        <a:graphic>
          <a:graphicData uri="http://schemas.openxmlformats.org/drawingml/2006/table">
            <a:tbl>
              <a:tblPr firstRow="1" bandRow="1">
                <a:tableStyleId>{93296810-A885-4BE3-A3E7-6D5BEEA58F35}</a:tableStyleId>
              </a:tblPr>
              <a:tblGrid>
                <a:gridCol w="2103120">
                  <a:extLst>
                    <a:ext uri="{9D8B030D-6E8A-4147-A177-3AD203B41FA5}">
                      <a16:colId xmlns:a16="http://schemas.microsoft.com/office/drawing/2014/main" val="3761026109"/>
                    </a:ext>
                  </a:extLst>
                </a:gridCol>
                <a:gridCol w="2103120">
                  <a:extLst>
                    <a:ext uri="{9D8B030D-6E8A-4147-A177-3AD203B41FA5}">
                      <a16:colId xmlns:a16="http://schemas.microsoft.com/office/drawing/2014/main" val="1701601298"/>
                    </a:ext>
                  </a:extLst>
                </a:gridCol>
                <a:gridCol w="2103120">
                  <a:extLst>
                    <a:ext uri="{9D8B030D-6E8A-4147-A177-3AD203B41FA5}">
                      <a16:colId xmlns:a16="http://schemas.microsoft.com/office/drawing/2014/main" val="775189365"/>
                    </a:ext>
                  </a:extLst>
                </a:gridCol>
                <a:gridCol w="2103120">
                  <a:extLst>
                    <a:ext uri="{9D8B030D-6E8A-4147-A177-3AD203B41FA5}">
                      <a16:colId xmlns:a16="http://schemas.microsoft.com/office/drawing/2014/main" val="1199863191"/>
                    </a:ext>
                  </a:extLst>
                </a:gridCol>
                <a:gridCol w="2103120">
                  <a:extLst>
                    <a:ext uri="{9D8B030D-6E8A-4147-A177-3AD203B41FA5}">
                      <a16:colId xmlns:a16="http://schemas.microsoft.com/office/drawing/2014/main" val="3121454500"/>
                    </a:ext>
                  </a:extLst>
                </a:gridCol>
              </a:tblGrid>
              <a:tr h="370840">
                <a:tc>
                  <a:txBody>
                    <a:bodyPr/>
                    <a:lstStyle/>
                    <a:p>
                      <a:r>
                        <a:rPr lang="en-US" dirty="0" smtClean="0">
                          <a:solidFill>
                            <a:schemeClr val="tx1"/>
                          </a:solidFill>
                        </a:rPr>
                        <a:t>County</a:t>
                      </a:r>
                      <a:endParaRPr lang="en-US" dirty="0">
                        <a:solidFill>
                          <a:schemeClr val="tx1"/>
                        </a:solidFill>
                      </a:endParaRPr>
                    </a:p>
                  </a:txBody>
                  <a:tcPr/>
                </a:tc>
                <a:tc>
                  <a:txBody>
                    <a:bodyPr/>
                    <a:lstStyle/>
                    <a:p>
                      <a:pPr algn="ctr"/>
                      <a:r>
                        <a:rPr lang="en-US" dirty="0" smtClean="0">
                          <a:solidFill>
                            <a:schemeClr val="tx1"/>
                          </a:solidFill>
                        </a:rPr>
                        <a:t>Spanish</a:t>
                      </a:r>
                      <a:endParaRPr lang="en-US" dirty="0">
                        <a:solidFill>
                          <a:schemeClr val="tx1"/>
                        </a:solidFill>
                      </a:endParaRPr>
                    </a:p>
                  </a:txBody>
                  <a:tcPr/>
                </a:tc>
                <a:tc>
                  <a:txBody>
                    <a:bodyPr/>
                    <a:lstStyle/>
                    <a:p>
                      <a:pPr algn="ctr"/>
                      <a:r>
                        <a:rPr lang="en-US" dirty="0" smtClean="0">
                          <a:solidFill>
                            <a:schemeClr val="tx1"/>
                          </a:solidFill>
                        </a:rPr>
                        <a:t>Other Indo-European Language</a:t>
                      </a:r>
                      <a:endParaRPr lang="en-US" dirty="0">
                        <a:solidFill>
                          <a:schemeClr val="tx1"/>
                        </a:solidFill>
                      </a:endParaRPr>
                    </a:p>
                  </a:txBody>
                  <a:tcPr/>
                </a:tc>
                <a:tc>
                  <a:txBody>
                    <a:bodyPr/>
                    <a:lstStyle/>
                    <a:p>
                      <a:pPr algn="ctr"/>
                      <a:r>
                        <a:rPr lang="en-US" dirty="0" smtClean="0">
                          <a:solidFill>
                            <a:schemeClr val="tx1"/>
                          </a:solidFill>
                        </a:rPr>
                        <a:t>Asian or Pacific Island Language</a:t>
                      </a:r>
                      <a:endParaRPr lang="en-US" dirty="0">
                        <a:solidFill>
                          <a:schemeClr val="tx1"/>
                        </a:solidFill>
                      </a:endParaRPr>
                    </a:p>
                  </a:txBody>
                  <a:tcPr/>
                </a:tc>
                <a:tc>
                  <a:txBody>
                    <a:bodyPr/>
                    <a:lstStyle/>
                    <a:p>
                      <a:pPr algn="ctr"/>
                      <a:r>
                        <a:rPr lang="en-US" dirty="0" smtClean="0">
                          <a:solidFill>
                            <a:schemeClr val="tx1"/>
                          </a:solidFill>
                        </a:rPr>
                        <a:t>Other</a:t>
                      </a:r>
                      <a:r>
                        <a:rPr lang="en-US" baseline="0" dirty="0" smtClean="0">
                          <a:solidFill>
                            <a:schemeClr val="tx1"/>
                          </a:solidFill>
                        </a:rPr>
                        <a:t>  Language</a:t>
                      </a:r>
                      <a:endParaRPr lang="en-US" dirty="0">
                        <a:solidFill>
                          <a:schemeClr val="tx1"/>
                        </a:solidFill>
                      </a:endParaRPr>
                    </a:p>
                  </a:txBody>
                  <a:tcPr/>
                </a:tc>
                <a:extLst>
                  <a:ext uri="{0D108BD9-81ED-4DB2-BD59-A6C34878D82A}">
                    <a16:rowId xmlns:a16="http://schemas.microsoft.com/office/drawing/2014/main" val="3625355347"/>
                  </a:ext>
                </a:extLst>
              </a:tr>
              <a:tr h="370840">
                <a:tc>
                  <a:txBody>
                    <a:bodyPr/>
                    <a:lstStyle/>
                    <a:p>
                      <a:r>
                        <a:rPr lang="en-US" dirty="0" smtClean="0"/>
                        <a:t>Jackson</a:t>
                      </a:r>
                      <a:endParaRPr lang="en-US" dirty="0"/>
                    </a:p>
                  </a:txBody>
                  <a:tcPr/>
                </a:tc>
                <a:tc>
                  <a:txBody>
                    <a:bodyPr/>
                    <a:lstStyle/>
                    <a:p>
                      <a:pPr algn="ctr"/>
                      <a:r>
                        <a:rPr lang="en-US" dirty="0" smtClean="0"/>
                        <a:t>92%</a:t>
                      </a:r>
                      <a:endParaRPr lang="en-US" dirty="0"/>
                    </a:p>
                  </a:txBody>
                  <a:tcPr/>
                </a:tc>
                <a:tc>
                  <a:txBody>
                    <a:bodyPr/>
                    <a:lstStyle/>
                    <a:p>
                      <a:pPr algn="ctr"/>
                      <a:r>
                        <a:rPr lang="en-US" dirty="0" smtClean="0"/>
                        <a:t>4%</a:t>
                      </a:r>
                      <a:endParaRPr lang="en-US" dirty="0"/>
                    </a:p>
                  </a:txBody>
                  <a:tcPr/>
                </a:tc>
                <a:tc>
                  <a:txBody>
                    <a:bodyPr/>
                    <a:lstStyle/>
                    <a:p>
                      <a:pPr algn="ctr"/>
                      <a:r>
                        <a:rPr lang="en-US" dirty="0" smtClean="0"/>
                        <a:t>3%</a:t>
                      </a:r>
                      <a:endParaRPr lang="en-US" dirty="0"/>
                    </a:p>
                  </a:txBody>
                  <a:tcPr/>
                </a:tc>
                <a:tc>
                  <a:txBody>
                    <a:bodyPr/>
                    <a:lstStyle/>
                    <a:p>
                      <a:pPr algn="ctr"/>
                      <a:r>
                        <a:rPr lang="en-US" dirty="0" smtClean="0"/>
                        <a:t>1%</a:t>
                      </a:r>
                      <a:endParaRPr lang="en-US" dirty="0"/>
                    </a:p>
                  </a:txBody>
                  <a:tcPr/>
                </a:tc>
                <a:extLst>
                  <a:ext uri="{0D108BD9-81ED-4DB2-BD59-A6C34878D82A}">
                    <a16:rowId xmlns:a16="http://schemas.microsoft.com/office/drawing/2014/main" val="1754702580"/>
                  </a:ext>
                </a:extLst>
              </a:tr>
              <a:tr h="370840">
                <a:tc>
                  <a:txBody>
                    <a:bodyPr/>
                    <a:lstStyle/>
                    <a:p>
                      <a:r>
                        <a:rPr lang="en-US" dirty="0" smtClean="0"/>
                        <a:t>Josephine</a:t>
                      </a:r>
                      <a:endParaRPr lang="en-US" dirty="0"/>
                    </a:p>
                  </a:txBody>
                  <a:tcPr/>
                </a:tc>
                <a:tc>
                  <a:txBody>
                    <a:bodyPr/>
                    <a:lstStyle/>
                    <a:p>
                      <a:pPr algn="ctr"/>
                      <a:r>
                        <a:rPr lang="en-US" dirty="0" smtClean="0"/>
                        <a:t>97%</a:t>
                      </a:r>
                      <a:endParaRPr lang="en-US" dirty="0"/>
                    </a:p>
                  </a:txBody>
                  <a:tcPr/>
                </a:tc>
                <a:tc>
                  <a:txBody>
                    <a:bodyPr/>
                    <a:lstStyle/>
                    <a:p>
                      <a:pPr algn="ctr"/>
                      <a:r>
                        <a:rPr lang="en-US" dirty="0" smtClean="0"/>
                        <a:t>0%</a:t>
                      </a:r>
                      <a:endParaRPr lang="en-US" dirty="0"/>
                    </a:p>
                  </a:txBody>
                  <a:tcPr/>
                </a:tc>
                <a:tc>
                  <a:txBody>
                    <a:bodyPr/>
                    <a:lstStyle/>
                    <a:p>
                      <a:pPr algn="ctr"/>
                      <a:r>
                        <a:rPr lang="en-US" dirty="0" smtClean="0"/>
                        <a:t>3%</a:t>
                      </a:r>
                      <a:endParaRPr lang="en-US" dirty="0"/>
                    </a:p>
                  </a:txBody>
                  <a:tcPr/>
                </a:tc>
                <a:tc>
                  <a:txBody>
                    <a:bodyPr/>
                    <a:lstStyle/>
                    <a:p>
                      <a:pPr algn="ctr"/>
                      <a:r>
                        <a:rPr lang="en-US" dirty="0" smtClean="0"/>
                        <a:t>1%</a:t>
                      </a:r>
                      <a:endParaRPr lang="en-US" dirty="0"/>
                    </a:p>
                  </a:txBody>
                  <a:tcPr/>
                </a:tc>
                <a:extLst>
                  <a:ext uri="{0D108BD9-81ED-4DB2-BD59-A6C34878D82A}">
                    <a16:rowId xmlns:a16="http://schemas.microsoft.com/office/drawing/2014/main" val="1567725051"/>
                  </a:ext>
                </a:extLst>
              </a:tr>
            </a:tbl>
          </a:graphicData>
        </a:graphic>
      </p:graphicFrame>
      <p:sp>
        <p:nvSpPr>
          <p:cNvPr id="11" name="TextBox 10"/>
          <p:cNvSpPr txBox="1"/>
          <p:nvPr/>
        </p:nvSpPr>
        <p:spPr>
          <a:xfrm>
            <a:off x="838200" y="3073082"/>
            <a:ext cx="10515600" cy="1077218"/>
          </a:xfrm>
          <a:prstGeom prst="rect">
            <a:avLst/>
          </a:prstGeom>
          <a:noFill/>
        </p:spPr>
        <p:txBody>
          <a:bodyPr wrap="square" rtlCol="0">
            <a:spAutoFit/>
          </a:bodyPr>
          <a:lstStyle/>
          <a:p>
            <a:r>
              <a:rPr lang="en-US" sz="3200" dirty="0" smtClean="0">
                <a:latin typeface="+mj-lt"/>
              </a:rPr>
              <a:t>Children 5-17 who speak a language other than English, by language</a:t>
            </a:r>
            <a:endParaRPr lang="en-US" sz="3200" dirty="0">
              <a:latin typeface="+mj-lt"/>
            </a:endParaRPr>
          </a:p>
        </p:txBody>
      </p:sp>
      <p:sp>
        <p:nvSpPr>
          <p:cNvPr id="3" name="Slide Number Placeholder 2"/>
          <p:cNvSpPr>
            <a:spLocks noGrp="1"/>
          </p:cNvSpPr>
          <p:nvPr>
            <p:ph type="sldNum" sz="quarter" idx="12"/>
          </p:nvPr>
        </p:nvSpPr>
        <p:spPr/>
        <p:txBody>
          <a:bodyPr/>
          <a:lstStyle/>
          <a:p>
            <a:fld id="{EA74130C-D9BC-4FCB-AB84-26572ABBBA53}" type="slidenum">
              <a:rPr lang="en-US" smtClean="0"/>
              <a:t>17</a:t>
            </a:fld>
            <a:endParaRPr lang="en-US"/>
          </a:p>
        </p:txBody>
      </p:sp>
    </p:spTree>
    <p:extLst>
      <p:ext uri="{BB962C8B-B14F-4D97-AF65-F5344CB8AC3E}">
        <p14:creationId xmlns:p14="http://schemas.microsoft.com/office/powerpoint/2010/main" val="937437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Language &amp; Publicly-Funded Slots by Program </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880030435"/>
              </p:ext>
            </p:extLst>
          </p:nvPr>
        </p:nvGraphicFramePr>
        <p:xfrm>
          <a:off x="838197" y="1825625"/>
          <a:ext cx="10230295" cy="1381760"/>
        </p:xfrm>
        <a:graphic>
          <a:graphicData uri="http://schemas.openxmlformats.org/drawingml/2006/table">
            <a:tbl>
              <a:tblPr firstRow="1" bandRow="1">
                <a:tableStyleId>{93296810-A885-4BE3-A3E7-6D5BEEA58F35}</a:tableStyleId>
              </a:tblPr>
              <a:tblGrid>
                <a:gridCol w="2046059">
                  <a:extLst>
                    <a:ext uri="{9D8B030D-6E8A-4147-A177-3AD203B41FA5}">
                      <a16:colId xmlns:a16="http://schemas.microsoft.com/office/drawing/2014/main" val="3667197622"/>
                    </a:ext>
                  </a:extLst>
                </a:gridCol>
                <a:gridCol w="2046059">
                  <a:extLst>
                    <a:ext uri="{9D8B030D-6E8A-4147-A177-3AD203B41FA5}">
                      <a16:colId xmlns:a16="http://schemas.microsoft.com/office/drawing/2014/main" val="1317936896"/>
                    </a:ext>
                  </a:extLst>
                </a:gridCol>
                <a:gridCol w="2046059">
                  <a:extLst>
                    <a:ext uri="{9D8B030D-6E8A-4147-A177-3AD203B41FA5}">
                      <a16:colId xmlns:a16="http://schemas.microsoft.com/office/drawing/2014/main" val="4121189052"/>
                    </a:ext>
                  </a:extLst>
                </a:gridCol>
                <a:gridCol w="2046059">
                  <a:extLst>
                    <a:ext uri="{9D8B030D-6E8A-4147-A177-3AD203B41FA5}">
                      <a16:colId xmlns:a16="http://schemas.microsoft.com/office/drawing/2014/main" val="194201227"/>
                    </a:ext>
                  </a:extLst>
                </a:gridCol>
                <a:gridCol w="2046059">
                  <a:extLst>
                    <a:ext uri="{9D8B030D-6E8A-4147-A177-3AD203B41FA5}">
                      <a16:colId xmlns:a16="http://schemas.microsoft.com/office/drawing/2014/main" val="3427778132"/>
                    </a:ext>
                  </a:extLst>
                </a:gridCol>
              </a:tblGrid>
              <a:tr h="370840">
                <a:tc>
                  <a:txBody>
                    <a:bodyPr/>
                    <a:lstStyle/>
                    <a:p>
                      <a:r>
                        <a:rPr lang="en-US" dirty="0" smtClean="0"/>
                        <a:t>County</a:t>
                      </a:r>
                      <a:endParaRPr lang="en-US" dirty="0"/>
                    </a:p>
                  </a:txBody>
                  <a:tcPr/>
                </a:tc>
                <a:tc>
                  <a:txBody>
                    <a:bodyPr/>
                    <a:lstStyle/>
                    <a:p>
                      <a:r>
                        <a:rPr lang="en-US" dirty="0" smtClean="0"/>
                        <a:t>Total Preschool Promise Children</a:t>
                      </a:r>
                      <a:endParaRPr lang="en-US" dirty="0"/>
                    </a:p>
                  </a:txBody>
                  <a:tcPr/>
                </a:tc>
                <a:tc>
                  <a:txBody>
                    <a:bodyPr/>
                    <a:lstStyle/>
                    <a:p>
                      <a:r>
                        <a:rPr lang="en-US" dirty="0" smtClean="0"/>
                        <a:t>English</a:t>
                      </a:r>
                      <a:endParaRPr lang="en-US" dirty="0"/>
                    </a:p>
                  </a:txBody>
                  <a:tcPr/>
                </a:tc>
                <a:tc>
                  <a:txBody>
                    <a:bodyPr/>
                    <a:lstStyle/>
                    <a:p>
                      <a:r>
                        <a:rPr lang="en-US" dirty="0" smtClean="0"/>
                        <a:t>Spanish</a:t>
                      </a:r>
                      <a:endParaRPr lang="en-US" dirty="0"/>
                    </a:p>
                  </a:txBody>
                  <a:tcPr/>
                </a:tc>
                <a:tc>
                  <a:txBody>
                    <a:bodyPr/>
                    <a:lstStyle/>
                    <a:p>
                      <a:r>
                        <a:rPr lang="en-US" dirty="0" smtClean="0"/>
                        <a:t>Other Language</a:t>
                      </a:r>
                      <a:endParaRPr lang="en-US" dirty="0"/>
                    </a:p>
                  </a:txBody>
                  <a:tcPr/>
                </a:tc>
                <a:extLst>
                  <a:ext uri="{0D108BD9-81ED-4DB2-BD59-A6C34878D82A}">
                    <a16:rowId xmlns:a16="http://schemas.microsoft.com/office/drawing/2014/main" val="2615734603"/>
                  </a:ext>
                </a:extLst>
              </a:tr>
              <a:tr h="370840">
                <a:tc>
                  <a:txBody>
                    <a:bodyPr/>
                    <a:lstStyle/>
                    <a:p>
                      <a:r>
                        <a:rPr lang="en-US" dirty="0" smtClean="0"/>
                        <a:t>Jackson</a:t>
                      </a:r>
                      <a:endParaRPr lang="en-US" dirty="0"/>
                    </a:p>
                  </a:txBody>
                  <a:tcPr/>
                </a:tc>
                <a:tc>
                  <a:txBody>
                    <a:bodyPr/>
                    <a:lstStyle/>
                    <a:p>
                      <a:r>
                        <a:rPr lang="en-US" dirty="0" smtClean="0"/>
                        <a:t>148</a:t>
                      </a:r>
                      <a:endParaRPr lang="en-US" dirty="0"/>
                    </a:p>
                  </a:txBody>
                  <a:tcPr/>
                </a:tc>
                <a:tc>
                  <a:txBody>
                    <a:bodyPr/>
                    <a:lstStyle/>
                    <a:p>
                      <a:r>
                        <a:rPr lang="en-US" dirty="0" smtClean="0"/>
                        <a:t>55%</a:t>
                      </a:r>
                      <a:endParaRPr lang="en-US" dirty="0"/>
                    </a:p>
                  </a:txBody>
                  <a:tcPr/>
                </a:tc>
                <a:tc>
                  <a:txBody>
                    <a:bodyPr/>
                    <a:lstStyle/>
                    <a:p>
                      <a:r>
                        <a:rPr lang="en-US" dirty="0" smtClean="0"/>
                        <a:t>45%</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1280451412"/>
                  </a:ext>
                </a:extLst>
              </a:tr>
              <a:tr h="370840">
                <a:tc>
                  <a:txBody>
                    <a:bodyPr/>
                    <a:lstStyle/>
                    <a:p>
                      <a:r>
                        <a:rPr lang="en-US" dirty="0" smtClean="0"/>
                        <a:t>Josephine</a:t>
                      </a:r>
                      <a:endParaRPr lang="en-US" dirty="0"/>
                    </a:p>
                  </a:txBody>
                  <a:tcPr/>
                </a:tc>
                <a:tc>
                  <a:txBody>
                    <a:bodyPr/>
                    <a:lstStyle/>
                    <a:p>
                      <a:r>
                        <a:rPr lang="en-US" dirty="0" smtClean="0"/>
                        <a:t>54</a:t>
                      </a:r>
                      <a:endParaRPr lang="en-US" dirty="0"/>
                    </a:p>
                  </a:txBody>
                  <a:tcPr/>
                </a:tc>
                <a:tc>
                  <a:txBody>
                    <a:bodyPr/>
                    <a:lstStyle/>
                    <a:p>
                      <a:r>
                        <a:rPr lang="en-US" dirty="0" smtClean="0"/>
                        <a:t>93%</a:t>
                      </a:r>
                      <a:endParaRPr lang="en-US" dirty="0"/>
                    </a:p>
                  </a:txBody>
                  <a:tcPr/>
                </a:tc>
                <a:tc>
                  <a:txBody>
                    <a:bodyPr/>
                    <a:lstStyle/>
                    <a:p>
                      <a:r>
                        <a:rPr lang="en-US" dirty="0" smtClean="0"/>
                        <a:t>*</a:t>
                      </a:r>
                      <a:endParaRPr lang="en-US" dirty="0"/>
                    </a:p>
                  </a:txBody>
                  <a:tcPr/>
                </a:tc>
                <a:tc>
                  <a:txBody>
                    <a:bodyPr/>
                    <a:lstStyle/>
                    <a:p>
                      <a:r>
                        <a:rPr lang="en-US" dirty="0" smtClean="0"/>
                        <a:t>11%</a:t>
                      </a:r>
                      <a:endParaRPr lang="en-US" dirty="0"/>
                    </a:p>
                  </a:txBody>
                  <a:tcPr/>
                </a:tc>
                <a:extLst>
                  <a:ext uri="{0D108BD9-81ED-4DB2-BD59-A6C34878D82A}">
                    <a16:rowId xmlns:a16="http://schemas.microsoft.com/office/drawing/2014/main" val="2381202087"/>
                  </a:ext>
                </a:extLst>
              </a:tr>
            </a:tbl>
          </a:graphicData>
        </a:graphic>
      </p:graphicFrame>
      <p:graphicFrame>
        <p:nvGraphicFramePr>
          <p:cNvPr id="6" name="Content Placeholder 2"/>
          <p:cNvGraphicFramePr>
            <a:graphicFrameLocks/>
          </p:cNvGraphicFramePr>
          <p:nvPr>
            <p:extLst>
              <p:ext uri="{D42A27DB-BD31-4B8C-83A1-F6EECF244321}">
                <p14:modId xmlns:p14="http://schemas.microsoft.com/office/powerpoint/2010/main" val="4238887643"/>
              </p:ext>
            </p:extLst>
          </p:nvPr>
        </p:nvGraphicFramePr>
        <p:xfrm>
          <a:off x="838196" y="3657601"/>
          <a:ext cx="10230296" cy="1554480"/>
        </p:xfrm>
        <a:graphic>
          <a:graphicData uri="http://schemas.openxmlformats.org/drawingml/2006/table">
            <a:tbl>
              <a:tblPr firstRow="1" bandRow="1">
                <a:tableStyleId>{93296810-A885-4BE3-A3E7-6D5BEEA58F35}</a:tableStyleId>
              </a:tblPr>
              <a:tblGrid>
                <a:gridCol w="1278787">
                  <a:extLst>
                    <a:ext uri="{9D8B030D-6E8A-4147-A177-3AD203B41FA5}">
                      <a16:colId xmlns:a16="http://schemas.microsoft.com/office/drawing/2014/main" val="3667197622"/>
                    </a:ext>
                  </a:extLst>
                </a:gridCol>
                <a:gridCol w="1278787">
                  <a:extLst>
                    <a:ext uri="{9D8B030D-6E8A-4147-A177-3AD203B41FA5}">
                      <a16:colId xmlns:a16="http://schemas.microsoft.com/office/drawing/2014/main" val="1317936896"/>
                    </a:ext>
                  </a:extLst>
                </a:gridCol>
                <a:gridCol w="1278787">
                  <a:extLst>
                    <a:ext uri="{9D8B030D-6E8A-4147-A177-3AD203B41FA5}">
                      <a16:colId xmlns:a16="http://schemas.microsoft.com/office/drawing/2014/main" val="4121189052"/>
                    </a:ext>
                  </a:extLst>
                </a:gridCol>
                <a:gridCol w="1278787">
                  <a:extLst>
                    <a:ext uri="{9D8B030D-6E8A-4147-A177-3AD203B41FA5}">
                      <a16:colId xmlns:a16="http://schemas.microsoft.com/office/drawing/2014/main" val="3698140969"/>
                    </a:ext>
                  </a:extLst>
                </a:gridCol>
                <a:gridCol w="1278787">
                  <a:extLst>
                    <a:ext uri="{9D8B030D-6E8A-4147-A177-3AD203B41FA5}">
                      <a16:colId xmlns:a16="http://schemas.microsoft.com/office/drawing/2014/main" val="194201227"/>
                    </a:ext>
                  </a:extLst>
                </a:gridCol>
                <a:gridCol w="1278787">
                  <a:extLst>
                    <a:ext uri="{9D8B030D-6E8A-4147-A177-3AD203B41FA5}">
                      <a16:colId xmlns:a16="http://schemas.microsoft.com/office/drawing/2014/main" val="2766789896"/>
                    </a:ext>
                  </a:extLst>
                </a:gridCol>
                <a:gridCol w="1278787">
                  <a:extLst>
                    <a:ext uri="{9D8B030D-6E8A-4147-A177-3AD203B41FA5}">
                      <a16:colId xmlns:a16="http://schemas.microsoft.com/office/drawing/2014/main" val="3427778132"/>
                    </a:ext>
                  </a:extLst>
                </a:gridCol>
                <a:gridCol w="1278787">
                  <a:extLst>
                    <a:ext uri="{9D8B030D-6E8A-4147-A177-3AD203B41FA5}">
                      <a16:colId xmlns:a16="http://schemas.microsoft.com/office/drawing/2014/main" val="3894341244"/>
                    </a:ext>
                  </a:extLst>
                </a:gridCol>
              </a:tblGrid>
              <a:tr h="701748">
                <a:tc>
                  <a:txBody>
                    <a:bodyPr/>
                    <a:lstStyle/>
                    <a:p>
                      <a:r>
                        <a:rPr lang="en-US" dirty="0" smtClean="0"/>
                        <a:t>County</a:t>
                      </a:r>
                      <a:endParaRPr lang="en-US" dirty="0"/>
                    </a:p>
                  </a:txBody>
                  <a:tcPr/>
                </a:tc>
                <a:tc>
                  <a:txBody>
                    <a:bodyPr/>
                    <a:lstStyle/>
                    <a:p>
                      <a:r>
                        <a:rPr lang="en-US" dirty="0" smtClean="0"/>
                        <a:t>Total Head Start/OPK Children</a:t>
                      </a:r>
                      <a:endParaRPr lang="en-US" dirty="0"/>
                    </a:p>
                  </a:txBody>
                  <a:tcPr/>
                </a:tc>
                <a:tc>
                  <a:txBody>
                    <a:bodyPr/>
                    <a:lstStyle/>
                    <a:p>
                      <a:r>
                        <a:rPr lang="en-US" dirty="0" smtClean="0"/>
                        <a:t># English</a:t>
                      </a:r>
                      <a:endParaRPr lang="en-US" dirty="0"/>
                    </a:p>
                  </a:txBody>
                  <a:tcPr/>
                </a:tc>
                <a:tc>
                  <a:txBody>
                    <a:bodyPr/>
                    <a:lstStyle/>
                    <a:p>
                      <a:r>
                        <a:rPr lang="en-US" dirty="0" smtClean="0"/>
                        <a:t>% English</a:t>
                      </a:r>
                      <a:endParaRPr lang="en-US" dirty="0"/>
                    </a:p>
                  </a:txBody>
                  <a:tcPr/>
                </a:tc>
                <a:tc>
                  <a:txBody>
                    <a:bodyPr/>
                    <a:lstStyle/>
                    <a:p>
                      <a:r>
                        <a:rPr lang="en-US" dirty="0" smtClean="0"/>
                        <a:t># Spanish</a:t>
                      </a:r>
                      <a:endParaRPr lang="en-US" dirty="0"/>
                    </a:p>
                  </a:txBody>
                  <a:tcPr/>
                </a:tc>
                <a:tc>
                  <a:txBody>
                    <a:bodyPr/>
                    <a:lstStyle/>
                    <a:p>
                      <a:r>
                        <a:rPr lang="en-US" dirty="0" smtClean="0"/>
                        <a:t>% Spanish</a:t>
                      </a:r>
                      <a:endParaRPr lang="en-US" dirty="0"/>
                    </a:p>
                  </a:txBody>
                  <a:tcPr/>
                </a:tc>
                <a:tc>
                  <a:txBody>
                    <a:bodyPr/>
                    <a:lstStyle/>
                    <a:p>
                      <a:r>
                        <a:rPr lang="en-US" dirty="0" smtClean="0"/>
                        <a:t># Other Language</a:t>
                      </a:r>
                      <a:endParaRPr lang="en-US" dirty="0"/>
                    </a:p>
                  </a:txBody>
                  <a:tcPr/>
                </a:tc>
                <a:tc>
                  <a:txBody>
                    <a:bodyPr/>
                    <a:lstStyle/>
                    <a:p>
                      <a:r>
                        <a:rPr lang="en-US" dirty="0" smtClean="0"/>
                        <a:t>% Other Language</a:t>
                      </a:r>
                      <a:endParaRPr lang="en-US" dirty="0"/>
                    </a:p>
                  </a:txBody>
                  <a:tcPr/>
                </a:tc>
                <a:extLst>
                  <a:ext uri="{0D108BD9-81ED-4DB2-BD59-A6C34878D82A}">
                    <a16:rowId xmlns:a16="http://schemas.microsoft.com/office/drawing/2014/main" val="2615734603"/>
                  </a:ext>
                </a:extLst>
              </a:tr>
              <a:tr h="370840">
                <a:tc>
                  <a:txBody>
                    <a:bodyPr/>
                    <a:lstStyle/>
                    <a:p>
                      <a:r>
                        <a:rPr lang="en-US" dirty="0" smtClean="0"/>
                        <a:t>Jackson/ Josephine</a:t>
                      </a:r>
                      <a:endParaRPr lang="en-US" dirty="0"/>
                    </a:p>
                  </a:txBody>
                  <a:tcPr/>
                </a:tc>
                <a:tc>
                  <a:txBody>
                    <a:bodyPr/>
                    <a:lstStyle/>
                    <a:p>
                      <a:r>
                        <a:rPr lang="en-US" dirty="0" smtClean="0"/>
                        <a:t>1,134</a:t>
                      </a:r>
                      <a:endParaRPr lang="en-US" dirty="0"/>
                    </a:p>
                  </a:txBody>
                  <a:tcPr/>
                </a:tc>
                <a:tc>
                  <a:txBody>
                    <a:bodyPr/>
                    <a:lstStyle/>
                    <a:p>
                      <a:r>
                        <a:rPr lang="en-US" dirty="0" smtClean="0"/>
                        <a:t>1,029</a:t>
                      </a:r>
                      <a:endParaRPr lang="en-US" dirty="0"/>
                    </a:p>
                  </a:txBody>
                  <a:tcPr/>
                </a:tc>
                <a:tc>
                  <a:txBody>
                    <a:bodyPr/>
                    <a:lstStyle/>
                    <a:p>
                      <a:r>
                        <a:rPr lang="en-US" dirty="0" smtClean="0"/>
                        <a:t>91%</a:t>
                      </a:r>
                      <a:endParaRPr lang="en-US" dirty="0"/>
                    </a:p>
                  </a:txBody>
                  <a:tcPr/>
                </a:tc>
                <a:tc>
                  <a:txBody>
                    <a:bodyPr/>
                    <a:lstStyle/>
                    <a:p>
                      <a:r>
                        <a:rPr lang="en-US" dirty="0" smtClean="0"/>
                        <a:t>97</a:t>
                      </a:r>
                      <a:endParaRPr lang="en-US" dirty="0"/>
                    </a:p>
                  </a:txBody>
                  <a:tcPr/>
                </a:tc>
                <a:tc>
                  <a:txBody>
                    <a:bodyPr/>
                    <a:lstStyle/>
                    <a:p>
                      <a:r>
                        <a:rPr lang="en-US" dirty="0" smtClean="0"/>
                        <a:t>9%</a:t>
                      </a:r>
                      <a:endParaRPr lang="en-US" dirty="0"/>
                    </a:p>
                  </a:txBody>
                  <a:tcPr/>
                </a:tc>
                <a:tc>
                  <a:txBody>
                    <a:bodyPr/>
                    <a:lstStyle/>
                    <a:p>
                      <a:r>
                        <a:rPr lang="en-US" dirty="0" smtClean="0"/>
                        <a:t>8</a:t>
                      </a:r>
                      <a:endParaRPr lang="en-US" dirty="0"/>
                    </a:p>
                  </a:txBody>
                  <a:tcPr/>
                </a:tc>
                <a:tc>
                  <a:txBody>
                    <a:bodyPr/>
                    <a:lstStyle/>
                    <a:p>
                      <a:r>
                        <a:rPr lang="en-US" dirty="0" smtClean="0"/>
                        <a:t>1%</a:t>
                      </a:r>
                      <a:endParaRPr lang="en-US" dirty="0"/>
                    </a:p>
                  </a:txBody>
                  <a:tcPr/>
                </a:tc>
                <a:extLst>
                  <a:ext uri="{0D108BD9-81ED-4DB2-BD59-A6C34878D82A}">
                    <a16:rowId xmlns:a16="http://schemas.microsoft.com/office/drawing/2014/main" val="1280451412"/>
                  </a:ext>
                </a:extLst>
              </a:tr>
            </a:tbl>
          </a:graphicData>
        </a:graphic>
      </p:graphicFrame>
      <p:sp>
        <p:nvSpPr>
          <p:cNvPr id="4" name="TextBox 3"/>
          <p:cNvSpPr txBox="1"/>
          <p:nvPr/>
        </p:nvSpPr>
        <p:spPr>
          <a:xfrm>
            <a:off x="866332" y="5401994"/>
            <a:ext cx="7855638" cy="307777"/>
          </a:xfrm>
          <a:prstGeom prst="rect">
            <a:avLst/>
          </a:prstGeom>
          <a:noFill/>
        </p:spPr>
        <p:txBody>
          <a:bodyPr wrap="square" rtlCol="0">
            <a:spAutoFit/>
          </a:bodyPr>
          <a:lstStyle/>
          <a:p>
            <a:r>
              <a:rPr lang="en-US" sz="1400" dirty="0" smtClean="0"/>
              <a:t>Source: Oregon Department of Education, Early Learning Division 2017-18       P.  28 and 33</a:t>
            </a:r>
            <a:endParaRPr lang="en-US" sz="1400" dirty="0"/>
          </a:p>
        </p:txBody>
      </p:sp>
      <p:sp>
        <p:nvSpPr>
          <p:cNvPr id="5" name="Slide Number Placeholder 4"/>
          <p:cNvSpPr>
            <a:spLocks noGrp="1"/>
          </p:cNvSpPr>
          <p:nvPr>
            <p:ph type="sldNum" sz="quarter" idx="12"/>
          </p:nvPr>
        </p:nvSpPr>
        <p:spPr/>
        <p:txBody>
          <a:bodyPr/>
          <a:lstStyle/>
          <a:p>
            <a:fld id="{EA74130C-D9BC-4FCB-AB84-26572ABBBA53}" type="slidenum">
              <a:rPr lang="en-US" smtClean="0"/>
              <a:t>18</a:t>
            </a:fld>
            <a:endParaRPr lang="en-US"/>
          </a:p>
        </p:txBody>
      </p:sp>
    </p:spTree>
    <p:extLst>
      <p:ext uri="{BB962C8B-B14F-4D97-AF65-F5344CB8AC3E}">
        <p14:creationId xmlns:p14="http://schemas.microsoft.com/office/powerpoint/2010/main" val="1949165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 Accessing Early Intervention/ Early Childhood Special Education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64397555"/>
              </p:ext>
            </p:extLst>
          </p:nvPr>
        </p:nvGraphicFramePr>
        <p:xfrm>
          <a:off x="838200" y="1825625"/>
          <a:ext cx="10515603" cy="1889760"/>
        </p:xfrm>
        <a:graphic>
          <a:graphicData uri="http://schemas.openxmlformats.org/drawingml/2006/table">
            <a:tbl>
              <a:tblPr firstRow="1" bandRow="1">
                <a:tableStyleId>{93296810-A885-4BE3-A3E7-6D5BEEA58F35}</a:tableStyleId>
              </a:tblPr>
              <a:tblGrid>
                <a:gridCol w="1502229">
                  <a:extLst>
                    <a:ext uri="{9D8B030D-6E8A-4147-A177-3AD203B41FA5}">
                      <a16:colId xmlns:a16="http://schemas.microsoft.com/office/drawing/2014/main" val="548305011"/>
                    </a:ext>
                  </a:extLst>
                </a:gridCol>
                <a:gridCol w="1502229">
                  <a:extLst>
                    <a:ext uri="{9D8B030D-6E8A-4147-A177-3AD203B41FA5}">
                      <a16:colId xmlns:a16="http://schemas.microsoft.com/office/drawing/2014/main" val="3766807908"/>
                    </a:ext>
                  </a:extLst>
                </a:gridCol>
                <a:gridCol w="1502229">
                  <a:extLst>
                    <a:ext uri="{9D8B030D-6E8A-4147-A177-3AD203B41FA5}">
                      <a16:colId xmlns:a16="http://schemas.microsoft.com/office/drawing/2014/main" val="2417187923"/>
                    </a:ext>
                  </a:extLst>
                </a:gridCol>
                <a:gridCol w="1502229">
                  <a:extLst>
                    <a:ext uri="{9D8B030D-6E8A-4147-A177-3AD203B41FA5}">
                      <a16:colId xmlns:a16="http://schemas.microsoft.com/office/drawing/2014/main" val="762592249"/>
                    </a:ext>
                  </a:extLst>
                </a:gridCol>
                <a:gridCol w="1502229">
                  <a:extLst>
                    <a:ext uri="{9D8B030D-6E8A-4147-A177-3AD203B41FA5}">
                      <a16:colId xmlns:a16="http://schemas.microsoft.com/office/drawing/2014/main" val="3973532099"/>
                    </a:ext>
                  </a:extLst>
                </a:gridCol>
                <a:gridCol w="1502229">
                  <a:extLst>
                    <a:ext uri="{9D8B030D-6E8A-4147-A177-3AD203B41FA5}">
                      <a16:colId xmlns:a16="http://schemas.microsoft.com/office/drawing/2014/main" val="445278215"/>
                    </a:ext>
                  </a:extLst>
                </a:gridCol>
                <a:gridCol w="1502229">
                  <a:extLst>
                    <a:ext uri="{9D8B030D-6E8A-4147-A177-3AD203B41FA5}">
                      <a16:colId xmlns:a16="http://schemas.microsoft.com/office/drawing/2014/main" val="1544187160"/>
                    </a:ext>
                  </a:extLst>
                </a:gridCol>
              </a:tblGrid>
              <a:tr h="370840">
                <a:tc>
                  <a:txBody>
                    <a:bodyPr/>
                    <a:lstStyle/>
                    <a:p>
                      <a:r>
                        <a:rPr lang="en-US" sz="2000" dirty="0" smtClean="0"/>
                        <a:t>County</a:t>
                      </a:r>
                      <a:endParaRPr lang="en-US" sz="2000" dirty="0"/>
                    </a:p>
                  </a:txBody>
                  <a:tcPr/>
                </a:tc>
                <a:tc>
                  <a:txBody>
                    <a:bodyPr/>
                    <a:lstStyle/>
                    <a:p>
                      <a:r>
                        <a:rPr lang="en-US" sz="2000" dirty="0" smtClean="0"/>
                        <a:t>#  0-2 in</a:t>
                      </a:r>
                      <a:r>
                        <a:rPr lang="en-US" sz="2000" baseline="0" dirty="0" smtClean="0"/>
                        <a:t> EI</a:t>
                      </a:r>
                      <a:endParaRPr lang="en-US" sz="2000" dirty="0"/>
                    </a:p>
                  </a:txBody>
                  <a:tcPr/>
                </a:tc>
                <a:tc>
                  <a:txBody>
                    <a:bodyPr/>
                    <a:lstStyle/>
                    <a:p>
                      <a:r>
                        <a:rPr lang="en-US" sz="2000" dirty="0" smtClean="0"/>
                        <a:t>% of</a:t>
                      </a:r>
                      <a:r>
                        <a:rPr lang="en-US" sz="2000" baseline="0" dirty="0" smtClean="0"/>
                        <a:t> Children 0-2</a:t>
                      </a:r>
                      <a:endParaRPr lang="en-US" sz="2000" dirty="0"/>
                    </a:p>
                  </a:txBody>
                  <a:tcPr/>
                </a:tc>
                <a:tc>
                  <a:txBody>
                    <a:bodyPr/>
                    <a:lstStyle/>
                    <a:p>
                      <a:r>
                        <a:rPr lang="en-US" sz="2000" dirty="0" smtClean="0"/>
                        <a:t>Ranking of Reach Level</a:t>
                      </a:r>
                      <a:endParaRPr lang="en-US" sz="2000" dirty="0"/>
                    </a:p>
                  </a:txBody>
                  <a:tcPr/>
                </a:tc>
                <a:tc>
                  <a:txBody>
                    <a:bodyPr/>
                    <a:lstStyle/>
                    <a:p>
                      <a:r>
                        <a:rPr lang="en-US" sz="2000" dirty="0" smtClean="0"/>
                        <a:t>#  3-5 in ECSE</a:t>
                      </a:r>
                      <a:endParaRPr lang="en-US" sz="2000" dirty="0"/>
                    </a:p>
                  </a:txBody>
                  <a:tcPr/>
                </a:tc>
                <a:tc>
                  <a:txBody>
                    <a:bodyPr/>
                    <a:lstStyle/>
                    <a:p>
                      <a:r>
                        <a:rPr lang="en-US" sz="2000" dirty="0" smtClean="0"/>
                        <a:t>% of Children 3-5</a:t>
                      </a:r>
                      <a:endParaRPr lang="en-US" sz="2000" dirty="0"/>
                    </a:p>
                  </a:txBody>
                  <a:tcPr/>
                </a:tc>
                <a:tc>
                  <a:txBody>
                    <a:bodyPr/>
                    <a:lstStyle/>
                    <a:p>
                      <a:r>
                        <a:rPr lang="en-US" sz="2000" dirty="0" smtClean="0"/>
                        <a:t>Ranking of Reach Level</a:t>
                      </a:r>
                      <a:endParaRPr lang="en-US" sz="2000" dirty="0"/>
                    </a:p>
                  </a:txBody>
                  <a:tcPr/>
                </a:tc>
                <a:extLst>
                  <a:ext uri="{0D108BD9-81ED-4DB2-BD59-A6C34878D82A}">
                    <a16:rowId xmlns:a16="http://schemas.microsoft.com/office/drawing/2014/main" val="4244468918"/>
                  </a:ext>
                </a:extLst>
              </a:tr>
              <a:tr h="370840">
                <a:tc>
                  <a:txBody>
                    <a:bodyPr/>
                    <a:lstStyle/>
                    <a:p>
                      <a:r>
                        <a:rPr lang="en-US" sz="2000" dirty="0" smtClean="0"/>
                        <a:t>Jackson</a:t>
                      </a:r>
                      <a:endParaRPr lang="en-US" sz="2000" dirty="0"/>
                    </a:p>
                  </a:txBody>
                  <a:tcPr/>
                </a:tc>
                <a:tc>
                  <a:txBody>
                    <a:bodyPr/>
                    <a:lstStyle/>
                    <a:p>
                      <a:r>
                        <a:rPr lang="en-US" sz="2000" dirty="0" smtClean="0"/>
                        <a:t>258</a:t>
                      </a:r>
                      <a:endParaRPr lang="en-US" sz="2000" dirty="0"/>
                    </a:p>
                  </a:txBody>
                  <a:tcPr/>
                </a:tc>
                <a:tc>
                  <a:txBody>
                    <a:bodyPr/>
                    <a:lstStyle/>
                    <a:p>
                      <a:r>
                        <a:rPr lang="en-US" sz="2000" dirty="0" smtClean="0"/>
                        <a:t>3.8%</a:t>
                      </a:r>
                      <a:endParaRPr lang="en-US" sz="2000" dirty="0"/>
                    </a:p>
                  </a:txBody>
                  <a:tcPr/>
                </a:tc>
                <a:tc>
                  <a:txBody>
                    <a:bodyPr/>
                    <a:lstStyle/>
                    <a:p>
                      <a:r>
                        <a:rPr lang="en-US" sz="2000" dirty="0" smtClean="0"/>
                        <a:t>MH</a:t>
                      </a:r>
                      <a:endParaRPr lang="en-US" sz="2000" dirty="0"/>
                    </a:p>
                  </a:txBody>
                  <a:tcPr/>
                </a:tc>
                <a:tc>
                  <a:txBody>
                    <a:bodyPr/>
                    <a:lstStyle/>
                    <a:p>
                      <a:r>
                        <a:rPr lang="en-US" sz="2000" dirty="0" smtClean="0"/>
                        <a:t>413</a:t>
                      </a:r>
                      <a:endParaRPr lang="en-US" sz="2000" dirty="0"/>
                    </a:p>
                  </a:txBody>
                  <a:tcPr/>
                </a:tc>
                <a:tc>
                  <a:txBody>
                    <a:bodyPr/>
                    <a:lstStyle/>
                    <a:p>
                      <a:r>
                        <a:rPr lang="en-US" sz="2000" dirty="0" smtClean="0"/>
                        <a:t>5.6%</a:t>
                      </a:r>
                      <a:endParaRPr lang="en-US" sz="2000" dirty="0"/>
                    </a:p>
                  </a:txBody>
                  <a:tcPr/>
                </a:tc>
                <a:tc>
                  <a:txBody>
                    <a:bodyPr/>
                    <a:lstStyle/>
                    <a:p>
                      <a:r>
                        <a:rPr lang="en-US" sz="2000" dirty="0" smtClean="0"/>
                        <a:t>LM</a:t>
                      </a:r>
                      <a:endParaRPr lang="en-US" sz="2000" dirty="0"/>
                    </a:p>
                  </a:txBody>
                  <a:tcPr/>
                </a:tc>
                <a:extLst>
                  <a:ext uri="{0D108BD9-81ED-4DB2-BD59-A6C34878D82A}">
                    <a16:rowId xmlns:a16="http://schemas.microsoft.com/office/drawing/2014/main" val="4050794611"/>
                  </a:ext>
                </a:extLst>
              </a:tr>
              <a:tr h="370840">
                <a:tc>
                  <a:txBody>
                    <a:bodyPr/>
                    <a:lstStyle/>
                    <a:p>
                      <a:r>
                        <a:rPr lang="en-US" sz="2000" dirty="0" smtClean="0"/>
                        <a:t>Josephine</a:t>
                      </a:r>
                      <a:endParaRPr lang="en-US" sz="2000" dirty="0"/>
                    </a:p>
                  </a:txBody>
                  <a:tcPr/>
                </a:tc>
                <a:tc>
                  <a:txBody>
                    <a:bodyPr/>
                    <a:lstStyle/>
                    <a:p>
                      <a:r>
                        <a:rPr lang="en-US" sz="2000" dirty="0" smtClean="0"/>
                        <a:t>90</a:t>
                      </a:r>
                      <a:endParaRPr lang="en-US" sz="2000" dirty="0"/>
                    </a:p>
                  </a:txBody>
                  <a:tcPr/>
                </a:tc>
                <a:tc>
                  <a:txBody>
                    <a:bodyPr/>
                    <a:lstStyle/>
                    <a:p>
                      <a:r>
                        <a:rPr lang="en-US" sz="2000" dirty="0" smtClean="0"/>
                        <a:t>4.1%</a:t>
                      </a:r>
                      <a:endParaRPr lang="en-US" sz="2000" dirty="0"/>
                    </a:p>
                  </a:txBody>
                  <a:tcPr/>
                </a:tc>
                <a:tc>
                  <a:txBody>
                    <a:bodyPr/>
                    <a:lstStyle/>
                    <a:p>
                      <a:r>
                        <a:rPr lang="en-US" sz="2000" dirty="0" smtClean="0"/>
                        <a:t>H</a:t>
                      </a:r>
                      <a:endParaRPr lang="en-US" sz="2000" dirty="0"/>
                    </a:p>
                  </a:txBody>
                  <a:tcPr/>
                </a:tc>
                <a:tc>
                  <a:txBody>
                    <a:bodyPr/>
                    <a:lstStyle/>
                    <a:p>
                      <a:r>
                        <a:rPr lang="en-US" sz="2000" dirty="0" smtClean="0"/>
                        <a:t>134</a:t>
                      </a:r>
                      <a:endParaRPr lang="en-US" sz="2000" dirty="0"/>
                    </a:p>
                  </a:txBody>
                  <a:tcPr/>
                </a:tc>
                <a:tc>
                  <a:txBody>
                    <a:bodyPr/>
                    <a:lstStyle/>
                    <a:p>
                      <a:r>
                        <a:rPr lang="en-US" sz="2000" dirty="0" smtClean="0"/>
                        <a:t>5.2%</a:t>
                      </a:r>
                      <a:endParaRPr lang="en-US" sz="2000" dirty="0"/>
                    </a:p>
                  </a:txBody>
                  <a:tcPr/>
                </a:tc>
                <a:tc>
                  <a:txBody>
                    <a:bodyPr/>
                    <a:lstStyle/>
                    <a:p>
                      <a:r>
                        <a:rPr lang="en-US" sz="2000" dirty="0" smtClean="0"/>
                        <a:t>L</a:t>
                      </a:r>
                      <a:endParaRPr lang="en-US" sz="2000" dirty="0"/>
                    </a:p>
                  </a:txBody>
                  <a:tcPr/>
                </a:tc>
                <a:extLst>
                  <a:ext uri="{0D108BD9-81ED-4DB2-BD59-A6C34878D82A}">
                    <a16:rowId xmlns:a16="http://schemas.microsoft.com/office/drawing/2014/main" val="174167870"/>
                  </a:ext>
                </a:extLst>
              </a:tr>
              <a:tr h="370840">
                <a:tc>
                  <a:txBody>
                    <a:bodyPr/>
                    <a:lstStyle/>
                    <a:p>
                      <a:r>
                        <a:rPr lang="en-US" sz="2000" dirty="0" smtClean="0"/>
                        <a:t>Total</a:t>
                      </a:r>
                      <a:endParaRPr lang="en-US" sz="2000" dirty="0"/>
                    </a:p>
                  </a:txBody>
                  <a:tcPr/>
                </a:tc>
                <a:tc>
                  <a:txBody>
                    <a:bodyPr/>
                    <a:lstStyle/>
                    <a:p>
                      <a:r>
                        <a:rPr lang="en-US" sz="2000" dirty="0" smtClean="0"/>
                        <a:t>348</a:t>
                      </a:r>
                      <a:endParaRPr lang="en-US" sz="2000" dirty="0"/>
                    </a:p>
                  </a:txBody>
                  <a:tcPr/>
                </a:tc>
                <a:tc>
                  <a:txBody>
                    <a:bodyPr/>
                    <a:lstStyle/>
                    <a:p>
                      <a:r>
                        <a:rPr lang="en-US" sz="2000" dirty="0" smtClean="0"/>
                        <a:t>4.0%</a:t>
                      </a:r>
                      <a:endParaRPr lang="en-US" sz="2000" dirty="0"/>
                    </a:p>
                  </a:txBody>
                  <a:tcPr/>
                </a:tc>
                <a:tc>
                  <a:txBody>
                    <a:bodyPr/>
                    <a:lstStyle/>
                    <a:p>
                      <a:r>
                        <a:rPr lang="en-US" sz="2000" dirty="0" smtClean="0"/>
                        <a:t>-</a:t>
                      </a:r>
                      <a:endParaRPr lang="en-US" sz="2000" dirty="0"/>
                    </a:p>
                  </a:txBody>
                  <a:tcPr/>
                </a:tc>
                <a:tc>
                  <a:txBody>
                    <a:bodyPr/>
                    <a:lstStyle/>
                    <a:p>
                      <a:r>
                        <a:rPr lang="en-US" sz="2000" dirty="0" smtClean="0"/>
                        <a:t>547</a:t>
                      </a:r>
                      <a:endParaRPr lang="en-US" sz="2000" dirty="0"/>
                    </a:p>
                  </a:txBody>
                  <a:tcPr/>
                </a:tc>
                <a:tc>
                  <a:txBody>
                    <a:bodyPr/>
                    <a:lstStyle/>
                    <a:p>
                      <a:r>
                        <a:rPr lang="en-US" sz="2000" dirty="0" smtClean="0"/>
                        <a:t>5.4%</a:t>
                      </a:r>
                      <a:endParaRPr lang="en-US" sz="2000" dirty="0"/>
                    </a:p>
                  </a:txBody>
                  <a:tcPr/>
                </a:tc>
                <a:tc>
                  <a:txBody>
                    <a:bodyPr/>
                    <a:lstStyle/>
                    <a:p>
                      <a:r>
                        <a:rPr lang="en-US" sz="2000" dirty="0" smtClean="0"/>
                        <a:t>-</a:t>
                      </a:r>
                      <a:endParaRPr lang="en-US" sz="2000" dirty="0"/>
                    </a:p>
                  </a:txBody>
                  <a:tcPr/>
                </a:tc>
                <a:extLst>
                  <a:ext uri="{0D108BD9-81ED-4DB2-BD59-A6C34878D82A}">
                    <a16:rowId xmlns:a16="http://schemas.microsoft.com/office/drawing/2014/main" val="231505960"/>
                  </a:ext>
                </a:extLst>
              </a:tr>
            </a:tbl>
          </a:graphicData>
        </a:graphic>
      </p:graphicFrame>
      <p:sp>
        <p:nvSpPr>
          <p:cNvPr id="9" name="TextBox 8"/>
          <p:cNvSpPr txBox="1"/>
          <p:nvPr/>
        </p:nvSpPr>
        <p:spPr>
          <a:xfrm>
            <a:off x="838200" y="3850322"/>
            <a:ext cx="10515600" cy="369332"/>
          </a:xfrm>
          <a:prstGeom prst="rect">
            <a:avLst/>
          </a:prstGeom>
          <a:noFill/>
        </p:spPr>
        <p:txBody>
          <a:bodyPr wrap="square" rtlCol="0">
            <a:spAutoFit/>
          </a:bodyPr>
          <a:lstStyle/>
          <a:p>
            <a:r>
              <a:rPr lang="en-US" dirty="0" smtClean="0"/>
              <a:t>Source: Oregon Department of Education, December Special Education Child Count, 08/08/2019          P. 36</a:t>
            </a:r>
            <a:endParaRPr lang="en-US" dirty="0"/>
          </a:p>
        </p:txBody>
      </p:sp>
      <p:sp>
        <p:nvSpPr>
          <p:cNvPr id="10" name="Slide Number Placeholder 9"/>
          <p:cNvSpPr>
            <a:spLocks noGrp="1"/>
          </p:cNvSpPr>
          <p:nvPr>
            <p:ph type="sldNum" sz="quarter" idx="12"/>
          </p:nvPr>
        </p:nvSpPr>
        <p:spPr/>
        <p:txBody>
          <a:bodyPr/>
          <a:lstStyle/>
          <a:p>
            <a:fld id="{EA74130C-D9BC-4FCB-AB84-26572ABBBA53}" type="slidenum">
              <a:rPr lang="en-US" smtClean="0"/>
              <a:t>19</a:t>
            </a:fld>
            <a:endParaRPr lang="en-US"/>
          </a:p>
        </p:txBody>
      </p:sp>
    </p:spTree>
    <p:extLst>
      <p:ext uri="{BB962C8B-B14F-4D97-AF65-F5344CB8AC3E}">
        <p14:creationId xmlns:p14="http://schemas.microsoft.com/office/powerpoint/2010/main" val="2149437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Goals:</a:t>
            </a:r>
            <a:endParaRPr lang="en-US" dirty="0"/>
          </a:p>
        </p:txBody>
      </p:sp>
      <p:sp>
        <p:nvSpPr>
          <p:cNvPr id="3" name="Content Placeholder 2"/>
          <p:cNvSpPr>
            <a:spLocks noGrp="1"/>
          </p:cNvSpPr>
          <p:nvPr>
            <p:ph idx="1"/>
          </p:nvPr>
        </p:nvSpPr>
        <p:spPr>
          <a:solidFill>
            <a:schemeClr val="accent6">
              <a:lumMod val="20000"/>
              <a:lumOff val="80000"/>
            </a:schemeClr>
          </a:solidFill>
        </p:spPr>
        <p:txBody>
          <a:bodyPr/>
          <a:lstStyle/>
          <a:p>
            <a:r>
              <a:rPr lang="en-US" dirty="0" smtClean="0"/>
              <a:t>Review available data for priority populations</a:t>
            </a:r>
          </a:p>
          <a:p>
            <a:r>
              <a:rPr lang="en-US" dirty="0" smtClean="0"/>
              <a:t>Discuss what we find surprising about the data we review</a:t>
            </a:r>
          </a:p>
          <a:p>
            <a:r>
              <a:rPr lang="en-US" dirty="0" smtClean="0"/>
              <a:t>Identify disparities we see in the data we analyze together</a:t>
            </a:r>
          </a:p>
          <a:p>
            <a:r>
              <a:rPr lang="en-US" dirty="0" smtClean="0"/>
              <a:t>Identify questions we may have about some of the data provided</a:t>
            </a:r>
          </a:p>
        </p:txBody>
      </p:sp>
      <p:sp>
        <p:nvSpPr>
          <p:cNvPr id="4" name="Slide Number Placeholder 3"/>
          <p:cNvSpPr>
            <a:spLocks noGrp="1"/>
          </p:cNvSpPr>
          <p:nvPr>
            <p:ph type="sldNum" sz="quarter" idx="12"/>
          </p:nvPr>
        </p:nvSpPr>
        <p:spPr/>
        <p:txBody>
          <a:bodyPr/>
          <a:lstStyle/>
          <a:p>
            <a:fld id="{EA74130C-D9BC-4FCB-AB84-26572ABBBA53}" type="slidenum">
              <a:rPr lang="en-US" smtClean="0"/>
              <a:t>2</a:t>
            </a:fld>
            <a:endParaRPr lang="en-US"/>
          </a:p>
        </p:txBody>
      </p:sp>
    </p:spTree>
    <p:extLst>
      <p:ext uri="{BB962C8B-B14F-4D97-AF65-F5344CB8AC3E}">
        <p14:creationId xmlns:p14="http://schemas.microsoft.com/office/powerpoint/2010/main" val="7051672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 Experiencing Disability Served in Public-funded Early Learning Programs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1663107"/>
              </p:ext>
            </p:extLst>
          </p:nvPr>
        </p:nvGraphicFramePr>
        <p:xfrm>
          <a:off x="838200" y="1671737"/>
          <a:ext cx="10515600" cy="2987040"/>
        </p:xfrm>
        <a:graphic>
          <a:graphicData uri="http://schemas.openxmlformats.org/drawingml/2006/table">
            <a:tbl>
              <a:tblPr firstRow="1" bandRow="1">
                <a:tableStyleId>{93296810-A885-4BE3-A3E7-6D5BEEA58F35}</a:tableStyleId>
              </a:tblPr>
              <a:tblGrid>
                <a:gridCol w="2628900">
                  <a:extLst>
                    <a:ext uri="{9D8B030D-6E8A-4147-A177-3AD203B41FA5}">
                      <a16:colId xmlns:a16="http://schemas.microsoft.com/office/drawing/2014/main" val="2541769028"/>
                    </a:ext>
                  </a:extLst>
                </a:gridCol>
                <a:gridCol w="2628900">
                  <a:extLst>
                    <a:ext uri="{9D8B030D-6E8A-4147-A177-3AD203B41FA5}">
                      <a16:colId xmlns:a16="http://schemas.microsoft.com/office/drawing/2014/main" val="1230297515"/>
                    </a:ext>
                  </a:extLst>
                </a:gridCol>
                <a:gridCol w="2628900">
                  <a:extLst>
                    <a:ext uri="{9D8B030D-6E8A-4147-A177-3AD203B41FA5}">
                      <a16:colId xmlns:a16="http://schemas.microsoft.com/office/drawing/2014/main" val="4014542544"/>
                    </a:ext>
                  </a:extLst>
                </a:gridCol>
                <a:gridCol w="2628900">
                  <a:extLst>
                    <a:ext uri="{9D8B030D-6E8A-4147-A177-3AD203B41FA5}">
                      <a16:colId xmlns:a16="http://schemas.microsoft.com/office/drawing/2014/main" val="3592109711"/>
                    </a:ext>
                  </a:extLst>
                </a:gridCol>
              </a:tblGrid>
              <a:tr h="370840">
                <a:tc>
                  <a:txBody>
                    <a:bodyPr/>
                    <a:lstStyle/>
                    <a:p>
                      <a:r>
                        <a:rPr lang="en-US" sz="2000" dirty="0" smtClean="0">
                          <a:solidFill>
                            <a:schemeClr val="tx1"/>
                          </a:solidFill>
                        </a:rPr>
                        <a:t>Program</a:t>
                      </a:r>
                      <a:endParaRPr lang="en-US" sz="2000" dirty="0">
                        <a:solidFill>
                          <a:schemeClr val="tx1"/>
                        </a:solidFill>
                      </a:endParaRPr>
                    </a:p>
                  </a:txBody>
                  <a:tcPr/>
                </a:tc>
                <a:tc>
                  <a:txBody>
                    <a:bodyPr/>
                    <a:lstStyle/>
                    <a:p>
                      <a:r>
                        <a:rPr lang="en-US" sz="2000" dirty="0" smtClean="0">
                          <a:solidFill>
                            <a:schemeClr val="tx1"/>
                          </a:solidFill>
                        </a:rPr>
                        <a:t># Enrolled</a:t>
                      </a:r>
                      <a:endParaRPr lang="en-US" sz="2000" dirty="0">
                        <a:solidFill>
                          <a:schemeClr val="tx1"/>
                        </a:solidFill>
                      </a:endParaRPr>
                    </a:p>
                  </a:txBody>
                  <a:tcPr/>
                </a:tc>
                <a:tc>
                  <a:txBody>
                    <a:bodyPr/>
                    <a:lstStyle/>
                    <a:p>
                      <a:r>
                        <a:rPr lang="en-US" sz="2000" dirty="0" smtClean="0">
                          <a:solidFill>
                            <a:schemeClr val="tx1"/>
                          </a:solidFill>
                        </a:rPr>
                        <a:t>#</a:t>
                      </a:r>
                      <a:r>
                        <a:rPr lang="en-US" sz="2000" baseline="0" dirty="0" smtClean="0">
                          <a:solidFill>
                            <a:schemeClr val="tx1"/>
                          </a:solidFill>
                        </a:rPr>
                        <a:t> with Disability</a:t>
                      </a:r>
                      <a:endParaRPr lang="en-US" sz="2000" dirty="0">
                        <a:solidFill>
                          <a:schemeClr val="tx1"/>
                        </a:solidFill>
                      </a:endParaRPr>
                    </a:p>
                  </a:txBody>
                  <a:tcPr/>
                </a:tc>
                <a:tc>
                  <a:txBody>
                    <a:bodyPr/>
                    <a:lstStyle/>
                    <a:p>
                      <a:r>
                        <a:rPr lang="en-US" sz="2000" dirty="0" smtClean="0">
                          <a:solidFill>
                            <a:schemeClr val="tx1"/>
                          </a:solidFill>
                        </a:rPr>
                        <a:t>% with Disability</a:t>
                      </a:r>
                      <a:endParaRPr lang="en-US" sz="2000" dirty="0">
                        <a:solidFill>
                          <a:schemeClr val="tx1"/>
                        </a:solidFill>
                      </a:endParaRPr>
                    </a:p>
                  </a:txBody>
                  <a:tcPr/>
                </a:tc>
                <a:extLst>
                  <a:ext uri="{0D108BD9-81ED-4DB2-BD59-A6C34878D82A}">
                    <a16:rowId xmlns:a16="http://schemas.microsoft.com/office/drawing/2014/main" val="2541932915"/>
                  </a:ext>
                </a:extLst>
              </a:tr>
              <a:tr h="370840">
                <a:tc>
                  <a:txBody>
                    <a:bodyPr/>
                    <a:lstStyle/>
                    <a:p>
                      <a:r>
                        <a:rPr lang="en-US" sz="2000" dirty="0" smtClean="0"/>
                        <a:t>Head Start/OPK</a:t>
                      </a:r>
                      <a:endParaRPr lang="en-US" sz="2000" dirty="0"/>
                    </a:p>
                  </a:txBody>
                  <a:tcPr/>
                </a:tc>
                <a:tc>
                  <a:txBody>
                    <a:bodyPr/>
                    <a:lstStyle/>
                    <a:p>
                      <a:r>
                        <a:rPr lang="en-US" sz="2000" dirty="0" smtClean="0"/>
                        <a:t>1,146</a:t>
                      </a:r>
                      <a:endParaRPr lang="en-US" sz="2000" dirty="0"/>
                    </a:p>
                  </a:txBody>
                  <a:tcPr/>
                </a:tc>
                <a:tc>
                  <a:txBody>
                    <a:bodyPr/>
                    <a:lstStyle/>
                    <a:p>
                      <a:r>
                        <a:rPr lang="en-US" sz="2000" dirty="0" smtClean="0"/>
                        <a:t>124</a:t>
                      </a:r>
                      <a:endParaRPr lang="en-US" sz="2000" dirty="0"/>
                    </a:p>
                  </a:txBody>
                  <a:tcPr/>
                </a:tc>
                <a:tc>
                  <a:txBody>
                    <a:bodyPr/>
                    <a:lstStyle/>
                    <a:p>
                      <a:r>
                        <a:rPr lang="en-US" sz="2000" dirty="0" smtClean="0"/>
                        <a:t>10.8%</a:t>
                      </a:r>
                      <a:endParaRPr lang="en-US" sz="2000" dirty="0"/>
                    </a:p>
                  </a:txBody>
                  <a:tcPr/>
                </a:tc>
                <a:extLst>
                  <a:ext uri="{0D108BD9-81ED-4DB2-BD59-A6C34878D82A}">
                    <a16:rowId xmlns:a16="http://schemas.microsoft.com/office/drawing/2014/main" val="1395689688"/>
                  </a:ext>
                </a:extLst>
              </a:tr>
              <a:tr h="370840">
                <a:tc>
                  <a:txBody>
                    <a:bodyPr/>
                    <a:lstStyle/>
                    <a:p>
                      <a:r>
                        <a:rPr lang="en-US" sz="2000" dirty="0" smtClean="0"/>
                        <a:t>Healthy Families</a:t>
                      </a:r>
                      <a:r>
                        <a:rPr lang="en-US" sz="2000" baseline="0" dirty="0" smtClean="0"/>
                        <a:t> Oregon </a:t>
                      </a:r>
                      <a:endParaRPr lang="en-US" sz="2000" dirty="0"/>
                    </a:p>
                  </a:txBody>
                  <a:tcPr/>
                </a:tc>
                <a:tc>
                  <a:txBody>
                    <a:bodyPr/>
                    <a:lstStyle/>
                    <a:p>
                      <a:r>
                        <a:rPr lang="en-US" sz="2000" dirty="0" smtClean="0"/>
                        <a:t>90</a:t>
                      </a:r>
                      <a:endParaRPr lang="en-US" sz="2000" dirty="0"/>
                    </a:p>
                  </a:txBody>
                  <a:tcPr/>
                </a:tc>
                <a:tc>
                  <a:txBody>
                    <a:bodyPr/>
                    <a:lstStyle/>
                    <a:p>
                      <a:r>
                        <a:rPr lang="en-US" sz="2000" dirty="0" smtClean="0"/>
                        <a:t>0</a:t>
                      </a:r>
                      <a:endParaRPr lang="en-US" sz="2000" dirty="0"/>
                    </a:p>
                  </a:txBody>
                  <a:tcPr/>
                </a:tc>
                <a:tc>
                  <a:txBody>
                    <a:bodyPr/>
                    <a:lstStyle/>
                    <a:p>
                      <a:r>
                        <a:rPr lang="en-US" sz="2000" dirty="0" smtClean="0"/>
                        <a:t>0%</a:t>
                      </a:r>
                      <a:endParaRPr lang="en-US" sz="2000" dirty="0"/>
                    </a:p>
                  </a:txBody>
                  <a:tcPr/>
                </a:tc>
                <a:extLst>
                  <a:ext uri="{0D108BD9-81ED-4DB2-BD59-A6C34878D82A}">
                    <a16:rowId xmlns:a16="http://schemas.microsoft.com/office/drawing/2014/main" val="1194406339"/>
                  </a:ext>
                </a:extLst>
              </a:tr>
              <a:tr h="370840">
                <a:tc>
                  <a:txBody>
                    <a:bodyPr/>
                    <a:lstStyle/>
                    <a:p>
                      <a:r>
                        <a:rPr lang="en-US" sz="2000" dirty="0" smtClean="0"/>
                        <a:t>Relief</a:t>
                      </a:r>
                      <a:r>
                        <a:rPr lang="en-US" sz="2000" baseline="0" dirty="0" smtClean="0"/>
                        <a:t> Nursery (Family Nurturing Center)</a:t>
                      </a:r>
                      <a:endParaRPr lang="en-US" sz="2000" dirty="0"/>
                    </a:p>
                  </a:txBody>
                  <a:tcPr/>
                </a:tc>
                <a:tc>
                  <a:txBody>
                    <a:bodyPr/>
                    <a:lstStyle/>
                    <a:p>
                      <a:r>
                        <a:rPr lang="en-US" sz="2000" dirty="0" smtClean="0"/>
                        <a:t>131</a:t>
                      </a:r>
                      <a:endParaRPr lang="en-US" sz="2000" dirty="0"/>
                    </a:p>
                  </a:txBody>
                  <a:tcPr/>
                </a:tc>
                <a:tc>
                  <a:txBody>
                    <a:bodyPr/>
                    <a:lstStyle/>
                    <a:p>
                      <a:r>
                        <a:rPr lang="en-US" sz="2000" dirty="0" smtClean="0"/>
                        <a:t>0</a:t>
                      </a:r>
                      <a:endParaRPr lang="en-US" sz="2000" dirty="0"/>
                    </a:p>
                  </a:txBody>
                  <a:tcPr/>
                </a:tc>
                <a:tc>
                  <a:txBody>
                    <a:bodyPr/>
                    <a:lstStyle/>
                    <a:p>
                      <a:r>
                        <a:rPr lang="en-US" sz="2000" dirty="0" smtClean="0"/>
                        <a:t>0%</a:t>
                      </a:r>
                      <a:endParaRPr lang="en-US" sz="2000" dirty="0"/>
                    </a:p>
                  </a:txBody>
                  <a:tcPr/>
                </a:tc>
                <a:extLst>
                  <a:ext uri="{0D108BD9-81ED-4DB2-BD59-A6C34878D82A}">
                    <a16:rowId xmlns:a16="http://schemas.microsoft.com/office/drawing/2014/main" val="2396811924"/>
                  </a:ext>
                </a:extLst>
              </a:tr>
              <a:tr h="370840">
                <a:tc>
                  <a:txBody>
                    <a:bodyPr/>
                    <a:lstStyle/>
                    <a:p>
                      <a:r>
                        <a:rPr lang="en-US" sz="2000" dirty="0" smtClean="0"/>
                        <a:t>Preschool</a:t>
                      </a:r>
                      <a:r>
                        <a:rPr lang="en-US" sz="2000" baseline="0" dirty="0" smtClean="0"/>
                        <a:t> Promise</a:t>
                      </a:r>
                      <a:endParaRPr lang="en-US" sz="2000" dirty="0"/>
                    </a:p>
                  </a:txBody>
                  <a:tcPr/>
                </a:tc>
                <a:tc>
                  <a:txBody>
                    <a:bodyPr/>
                    <a:lstStyle/>
                    <a:p>
                      <a:r>
                        <a:rPr lang="en-US" sz="2000" dirty="0" smtClean="0"/>
                        <a:t>202</a:t>
                      </a:r>
                      <a:endParaRPr lang="en-US" sz="2000" dirty="0"/>
                    </a:p>
                  </a:txBody>
                  <a:tcPr/>
                </a:tc>
                <a:tc>
                  <a:txBody>
                    <a:bodyPr/>
                    <a:lstStyle/>
                    <a:p>
                      <a:r>
                        <a:rPr lang="en-US" sz="2000" dirty="0" smtClean="0"/>
                        <a:t>*</a:t>
                      </a:r>
                      <a:endParaRPr lang="en-US" sz="2000" dirty="0"/>
                    </a:p>
                  </a:txBody>
                  <a:tcPr/>
                </a:tc>
                <a:tc>
                  <a:txBody>
                    <a:bodyPr/>
                    <a:lstStyle/>
                    <a:p>
                      <a:r>
                        <a:rPr lang="en-US" sz="2000" dirty="0" smtClean="0"/>
                        <a:t>*</a:t>
                      </a:r>
                      <a:endParaRPr lang="en-US" sz="2000" dirty="0"/>
                    </a:p>
                  </a:txBody>
                  <a:tcPr/>
                </a:tc>
                <a:extLst>
                  <a:ext uri="{0D108BD9-81ED-4DB2-BD59-A6C34878D82A}">
                    <a16:rowId xmlns:a16="http://schemas.microsoft.com/office/drawing/2014/main" val="3303967129"/>
                  </a:ext>
                </a:extLst>
              </a:tr>
              <a:tr h="370840">
                <a:tc>
                  <a:txBody>
                    <a:bodyPr/>
                    <a:lstStyle/>
                    <a:p>
                      <a:r>
                        <a:rPr lang="en-US" sz="2000" dirty="0" smtClean="0"/>
                        <a:t>Total</a:t>
                      </a:r>
                      <a:endParaRPr lang="en-US" sz="2000" dirty="0"/>
                    </a:p>
                  </a:txBody>
                  <a:tcPr/>
                </a:tc>
                <a:tc>
                  <a:txBody>
                    <a:bodyPr/>
                    <a:lstStyle/>
                    <a:p>
                      <a:r>
                        <a:rPr lang="en-US" sz="2000" dirty="0" smtClean="0"/>
                        <a:t>1,569</a:t>
                      </a:r>
                      <a:endParaRPr lang="en-US" sz="2000" dirty="0"/>
                    </a:p>
                  </a:txBody>
                  <a:tcPr/>
                </a:tc>
                <a:tc>
                  <a:txBody>
                    <a:bodyPr/>
                    <a:lstStyle/>
                    <a:p>
                      <a:r>
                        <a:rPr lang="en-US" sz="2000" dirty="0" smtClean="0"/>
                        <a:t>124</a:t>
                      </a:r>
                      <a:endParaRPr lang="en-US" sz="2000" dirty="0"/>
                    </a:p>
                  </a:txBody>
                  <a:tcPr/>
                </a:tc>
                <a:tc>
                  <a:txBody>
                    <a:bodyPr/>
                    <a:lstStyle/>
                    <a:p>
                      <a:r>
                        <a:rPr lang="en-US" sz="2000" dirty="0" smtClean="0"/>
                        <a:t>8%</a:t>
                      </a:r>
                      <a:endParaRPr lang="en-US" sz="2000" dirty="0"/>
                    </a:p>
                  </a:txBody>
                  <a:tcPr/>
                </a:tc>
                <a:extLst>
                  <a:ext uri="{0D108BD9-81ED-4DB2-BD59-A6C34878D82A}">
                    <a16:rowId xmlns:a16="http://schemas.microsoft.com/office/drawing/2014/main" val="2420661429"/>
                  </a:ext>
                </a:extLst>
              </a:tr>
            </a:tbl>
          </a:graphicData>
        </a:graphic>
      </p:graphicFrame>
      <p:sp>
        <p:nvSpPr>
          <p:cNvPr id="5" name="TextBox 4"/>
          <p:cNvSpPr txBox="1"/>
          <p:nvPr/>
        </p:nvSpPr>
        <p:spPr>
          <a:xfrm>
            <a:off x="838200" y="4834650"/>
            <a:ext cx="7092297" cy="307777"/>
          </a:xfrm>
          <a:prstGeom prst="rect">
            <a:avLst/>
          </a:prstGeom>
          <a:noFill/>
        </p:spPr>
        <p:txBody>
          <a:bodyPr wrap="square" rtlCol="0">
            <a:spAutoFit/>
          </a:bodyPr>
          <a:lstStyle/>
          <a:p>
            <a:r>
              <a:rPr lang="en-US" sz="1400" dirty="0" smtClean="0"/>
              <a:t>Source: ODE Early Learning Division, Quarter 1, 2017</a:t>
            </a:r>
            <a:endParaRPr lang="en-US" sz="1400" dirty="0"/>
          </a:p>
        </p:txBody>
      </p:sp>
      <p:sp>
        <p:nvSpPr>
          <p:cNvPr id="10" name="Slide Number Placeholder 9"/>
          <p:cNvSpPr>
            <a:spLocks noGrp="1"/>
          </p:cNvSpPr>
          <p:nvPr>
            <p:ph type="sldNum" sz="quarter" idx="12"/>
          </p:nvPr>
        </p:nvSpPr>
        <p:spPr/>
        <p:txBody>
          <a:bodyPr/>
          <a:lstStyle/>
          <a:p>
            <a:fld id="{EA74130C-D9BC-4FCB-AB84-26572ABBBA53}" type="slidenum">
              <a:rPr lang="en-US" smtClean="0"/>
              <a:t>20</a:t>
            </a:fld>
            <a:endParaRPr lang="en-US"/>
          </a:p>
        </p:txBody>
      </p:sp>
    </p:spTree>
    <p:extLst>
      <p:ext uri="{BB962C8B-B14F-4D97-AF65-F5344CB8AC3E}">
        <p14:creationId xmlns:p14="http://schemas.microsoft.com/office/powerpoint/2010/main" val="9253959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 in Foster Care 0-18</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9657"/>
              </p:ext>
            </p:extLst>
          </p:nvPr>
        </p:nvGraphicFramePr>
        <p:xfrm>
          <a:off x="838200" y="1690688"/>
          <a:ext cx="10283456" cy="2118360"/>
        </p:xfrm>
        <a:graphic>
          <a:graphicData uri="http://schemas.openxmlformats.org/drawingml/2006/table">
            <a:tbl>
              <a:tblPr firstRow="1" bandRow="1">
                <a:tableStyleId>{93296810-A885-4BE3-A3E7-6D5BEEA58F35}</a:tableStyleId>
              </a:tblPr>
              <a:tblGrid>
                <a:gridCol w="2570864">
                  <a:extLst>
                    <a:ext uri="{9D8B030D-6E8A-4147-A177-3AD203B41FA5}">
                      <a16:colId xmlns:a16="http://schemas.microsoft.com/office/drawing/2014/main" val="3773543559"/>
                    </a:ext>
                  </a:extLst>
                </a:gridCol>
                <a:gridCol w="2570864">
                  <a:extLst>
                    <a:ext uri="{9D8B030D-6E8A-4147-A177-3AD203B41FA5}">
                      <a16:colId xmlns:a16="http://schemas.microsoft.com/office/drawing/2014/main" val="1043393180"/>
                    </a:ext>
                  </a:extLst>
                </a:gridCol>
                <a:gridCol w="2570864">
                  <a:extLst>
                    <a:ext uri="{9D8B030D-6E8A-4147-A177-3AD203B41FA5}">
                      <a16:colId xmlns:a16="http://schemas.microsoft.com/office/drawing/2014/main" val="3121965106"/>
                    </a:ext>
                  </a:extLst>
                </a:gridCol>
                <a:gridCol w="2570864">
                  <a:extLst>
                    <a:ext uri="{9D8B030D-6E8A-4147-A177-3AD203B41FA5}">
                      <a16:colId xmlns:a16="http://schemas.microsoft.com/office/drawing/2014/main" val="4073762913"/>
                    </a:ext>
                  </a:extLst>
                </a:gridCol>
              </a:tblGrid>
              <a:tr h="250707">
                <a:tc>
                  <a:txBody>
                    <a:bodyPr/>
                    <a:lstStyle/>
                    <a:p>
                      <a:r>
                        <a:rPr lang="en-US" dirty="0" smtClean="0">
                          <a:solidFill>
                            <a:schemeClr val="tx1"/>
                          </a:solidFill>
                        </a:rPr>
                        <a:t>County</a:t>
                      </a:r>
                      <a:endParaRPr lang="en-US" dirty="0">
                        <a:solidFill>
                          <a:schemeClr val="tx1"/>
                        </a:solidFill>
                      </a:endParaRPr>
                    </a:p>
                  </a:txBody>
                  <a:tcPr/>
                </a:tc>
                <a:tc>
                  <a:txBody>
                    <a:bodyPr/>
                    <a:lstStyle/>
                    <a:p>
                      <a:r>
                        <a:rPr lang="en-US" dirty="0" smtClean="0">
                          <a:solidFill>
                            <a:schemeClr val="tx1"/>
                          </a:solidFill>
                        </a:rPr>
                        <a:t>Number</a:t>
                      </a:r>
                      <a:endParaRPr lang="en-US" dirty="0">
                        <a:solidFill>
                          <a:schemeClr val="tx1"/>
                        </a:solidFill>
                      </a:endParaRPr>
                    </a:p>
                  </a:txBody>
                  <a:tcPr/>
                </a:tc>
                <a:tc>
                  <a:txBody>
                    <a:bodyPr/>
                    <a:lstStyle/>
                    <a:p>
                      <a:r>
                        <a:rPr lang="en-US" dirty="0" smtClean="0">
                          <a:solidFill>
                            <a:schemeClr val="tx1"/>
                          </a:solidFill>
                        </a:rPr>
                        <a:t>Percent</a:t>
                      </a:r>
                      <a:endParaRPr lang="en-US" dirty="0">
                        <a:solidFill>
                          <a:schemeClr val="tx1"/>
                        </a:solidFill>
                      </a:endParaRPr>
                    </a:p>
                  </a:txBody>
                  <a:tcPr/>
                </a:tc>
                <a:tc>
                  <a:txBody>
                    <a:bodyPr/>
                    <a:lstStyle/>
                    <a:p>
                      <a:r>
                        <a:rPr lang="en-US" dirty="0" smtClean="0">
                          <a:solidFill>
                            <a:schemeClr val="tx1"/>
                          </a:solidFill>
                        </a:rPr>
                        <a:t>Rank out of 36 Counties</a:t>
                      </a:r>
                      <a:endParaRPr lang="en-US" dirty="0">
                        <a:solidFill>
                          <a:schemeClr val="tx1"/>
                        </a:solidFill>
                      </a:endParaRPr>
                    </a:p>
                  </a:txBody>
                  <a:tcPr/>
                </a:tc>
                <a:extLst>
                  <a:ext uri="{0D108BD9-81ED-4DB2-BD59-A6C34878D82A}">
                    <a16:rowId xmlns:a16="http://schemas.microsoft.com/office/drawing/2014/main" val="2501164526"/>
                  </a:ext>
                </a:extLst>
              </a:tr>
              <a:tr h="370840">
                <a:tc>
                  <a:txBody>
                    <a:bodyPr/>
                    <a:lstStyle/>
                    <a:p>
                      <a:r>
                        <a:rPr lang="en-US" dirty="0" smtClean="0"/>
                        <a:t>Jackson</a:t>
                      </a:r>
                      <a:endParaRPr lang="en-US" dirty="0"/>
                    </a:p>
                  </a:txBody>
                  <a:tcPr/>
                </a:tc>
                <a:tc>
                  <a:txBody>
                    <a:bodyPr/>
                    <a:lstStyle/>
                    <a:p>
                      <a:r>
                        <a:rPr lang="en-US" dirty="0" smtClean="0"/>
                        <a:t>843</a:t>
                      </a:r>
                      <a:endParaRPr lang="en-US" dirty="0"/>
                    </a:p>
                  </a:txBody>
                  <a:tcPr/>
                </a:tc>
                <a:tc>
                  <a:txBody>
                    <a:bodyPr/>
                    <a:lstStyle/>
                    <a:p>
                      <a:r>
                        <a:rPr lang="en-US" dirty="0" smtClean="0"/>
                        <a:t>1.9%</a:t>
                      </a:r>
                      <a:endParaRPr lang="en-US" dirty="0"/>
                    </a:p>
                  </a:txBody>
                  <a:tcPr/>
                </a:tc>
                <a:tc>
                  <a:txBody>
                    <a:bodyPr/>
                    <a:lstStyle/>
                    <a:p>
                      <a:r>
                        <a:rPr lang="en-US" dirty="0" smtClean="0"/>
                        <a:t>24</a:t>
                      </a:r>
                      <a:endParaRPr lang="en-US" dirty="0"/>
                    </a:p>
                  </a:txBody>
                  <a:tcPr/>
                </a:tc>
                <a:extLst>
                  <a:ext uri="{0D108BD9-81ED-4DB2-BD59-A6C34878D82A}">
                    <a16:rowId xmlns:a16="http://schemas.microsoft.com/office/drawing/2014/main" val="3051249817"/>
                  </a:ext>
                </a:extLst>
              </a:tr>
              <a:tr h="370840">
                <a:tc>
                  <a:txBody>
                    <a:bodyPr/>
                    <a:lstStyle/>
                    <a:p>
                      <a:r>
                        <a:rPr lang="en-US" dirty="0" smtClean="0"/>
                        <a:t>Josephine</a:t>
                      </a:r>
                      <a:r>
                        <a:rPr lang="en-US" baseline="0" dirty="0" smtClean="0"/>
                        <a:t> </a:t>
                      </a:r>
                      <a:endParaRPr lang="en-US" dirty="0"/>
                    </a:p>
                  </a:txBody>
                  <a:tcPr/>
                </a:tc>
                <a:tc>
                  <a:txBody>
                    <a:bodyPr/>
                    <a:lstStyle/>
                    <a:p>
                      <a:r>
                        <a:rPr lang="en-US" dirty="0" smtClean="0"/>
                        <a:t>383</a:t>
                      </a:r>
                      <a:endParaRPr lang="en-US" dirty="0"/>
                    </a:p>
                  </a:txBody>
                  <a:tcPr/>
                </a:tc>
                <a:tc>
                  <a:txBody>
                    <a:bodyPr/>
                    <a:lstStyle/>
                    <a:p>
                      <a:r>
                        <a:rPr lang="en-US" dirty="0" smtClean="0"/>
                        <a:t>2.2%</a:t>
                      </a:r>
                      <a:endParaRPr lang="en-US" dirty="0"/>
                    </a:p>
                  </a:txBody>
                  <a:tcPr/>
                </a:tc>
                <a:tc>
                  <a:txBody>
                    <a:bodyPr/>
                    <a:lstStyle/>
                    <a:p>
                      <a:r>
                        <a:rPr lang="en-US" dirty="0" smtClean="0"/>
                        <a:t>29</a:t>
                      </a:r>
                      <a:endParaRPr lang="en-US" dirty="0"/>
                    </a:p>
                  </a:txBody>
                  <a:tcPr/>
                </a:tc>
                <a:extLst>
                  <a:ext uri="{0D108BD9-81ED-4DB2-BD59-A6C34878D82A}">
                    <a16:rowId xmlns:a16="http://schemas.microsoft.com/office/drawing/2014/main" val="1979262956"/>
                  </a:ext>
                </a:extLst>
              </a:tr>
              <a:tr h="370840">
                <a:tc>
                  <a:txBody>
                    <a:bodyPr/>
                    <a:lstStyle/>
                    <a:p>
                      <a:r>
                        <a:rPr lang="en-US" dirty="0" smtClean="0"/>
                        <a:t>Region</a:t>
                      </a:r>
                      <a:r>
                        <a:rPr lang="en-US" baseline="0" dirty="0" smtClean="0"/>
                        <a:t> Total</a:t>
                      </a:r>
                      <a:endParaRPr lang="en-US" dirty="0"/>
                    </a:p>
                  </a:txBody>
                  <a:tcPr/>
                </a:tc>
                <a:tc>
                  <a:txBody>
                    <a:bodyPr/>
                    <a:lstStyle/>
                    <a:p>
                      <a:r>
                        <a:rPr lang="en-US" dirty="0" smtClean="0"/>
                        <a:t>1,226</a:t>
                      </a:r>
                      <a:endParaRPr lang="en-US" dirty="0"/>
                    </a:p>
                  </a:txBody>
                  <a:tcPr/>
                </a:tc>
                <a:tc>
                  <a:txBody>
                    <a:bodyPr/>
                    <a:lstStyle/>
                    <a:p>
                      <a:r>
                        <a:rPr lang="en-US" dirty="0" smtClean="0"/>
                        <a:t>2.1%</a:t>
                      </a:r>
                      <a:endParaRPr lang="en-US" dirty="0"/>
                    </a:p>
                  </a:txBody>
                  <a:tcPr/>
                </a:tc>
                <a:tc>
                  <a:txBody>
                    <a:bodyPr/>
                    <a:lstStyle/>
                    <a:p>
                      <a:r>
                        <a:rPr lang="en-US" dirty="0" smtClean="0"/>
                        <a:t>-</a:t>
                      </a:r>
                      <a:endParaRPr lang="en-US" dirty="0"/>
                    </a:p>
                  </a:txBody>
                  <a:tcPr/>
                </a:tc>
                <a:extLst>
                  <a:ext uri="{0D108BD9-81ED-4DB2-BD59-A6C34878D82A}">
                    <a16:rowId xmlns:a16="http://schemas.microsoft.com/office/drawing/2014/main" val="6519028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State Average</a:t>
                      </a:r>
                    </a:p>
                    <a:p>
                      <a:endParaRPr lang="en-US" dirty="0"/>
                    </a:p>
                  </a:txBody>
                  <a:tcPr/>
                </a:tc>
                <a:tc>
                  <a:txBody>
                    <a:bodyPr/>
                    <a:lstStyle/>
                    <a:p>
                      <a:r>
                        <a:rPr lang="en-US" baseline="0" dirty="0" smtClean="0"/>
                        <a:t>   -</a:t>
                      </a:r>
                      <a:endParaRPr lang="en-US" dirty="0"/>
                    </a:p>
                  </a:txBody>
                  <a:tcPr/>
                </a:tc>
                <a:tc>
                  <a:txBody>
                    <a:bodyPr/>
                    <a:lstStyle/>
                    <a:p>
                      <a:r>
                        <a:rPr lang="en-US" dirty="0" smtClean="0"/>
                        <a:t>1.2%</a:t>
                      </a:r>
                      <a:endParaRPr lang="en-US" dirty="0"/>
                    </a:p>
                  </a:txBody>
                  <a:tcPr/>
                </a:tc>
                <a:tc>
                  <a:txBody>
                    <a:bodyPr/>
                    <a:lstStyle/>
                    <a:p>
                      <a:r>
                        <a:rPr lang="en-US" dirty="0" smtClean="0"/>
                        <a:t>-</a:t>
                      </a:r>
                      <a:endParaRPr lang="en-US" dirty="0"/>
                    </a:p>
                  </a:txBody>
                  <a:tcPr/>
                </a:tc>
                <a:extLst>
                  <a:ext uri="{0D108BD9-81ED-4DB2-BD59-A6C34878D82A}">
                    <a16:rowId xmlns:a16="http://schemas.microsoft.com/office/drawing/2014/main" val="2964159757"/>
                  </a:ext>
                </a:extLst>
              </a:tr>
            </a:tbl>
          </a:graphicData>
        </a:graphic>
      </p:graphicFrame>
      <p:sp>
        <p:nvSpPr>
          <p:cNvPr id="5" name="TextBox 4"/>
          <p:cNvSpPr txBox="1"/>
          <p:nvPr/>
        </p:nvSpPr>
        <p:spPr>
          <a:xfrm>
            <a:off x="754912" y="4163712"/>
            <a:ext cx="10196623" cy="769441"/>
          </a:xfrm>
          <a:prstGeom prst="rect">
            <a:avLst/>
          </a:prstGeom>
          <a:noFill/>
        </p:spPr>
        <p:txBody>
          <a:bodyPr wrap="square" rtlCol="0">
            <a:spAutoFit/>
          </a:bodyPr>
          <a:lstStyle/>
          <a:p>
            <a:r>
              <a:rPr lang="en-US" sz="4400" dirty="0" smtClean="0">
                <a:latin typeface="+mj-lt"/>
              </a:rPr>
              <a:t>Current Children in Foster Care 0-5  </a:t>
            </a:r>
            <a:endParaRPr lang="en-US" sz="4400" dirty="0">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1001837249"/>
              </p:ext>
            </p:extLst>
          </p:nvPr>
        </p:nvGraphicFramePr>
        <p:xfrm>
          <a:off x="838200" y="4911635"/>
          <a:ext cx="10283455" cy="1345474"/>
        </p:xfrm>
        <a:graphic>
          <a:graphicData uri="http://schemas.openxmlformats.org/drawingml/2006/table">
            <a:tbl>
              <a:tblPr firstRow="1" bandRow="1">
                <a:tableStyleId>{93296810-A885-4BE3-A3E7-6D5BEEA58F35}</a:tableStyleId>
              </a:tblPr>
              <a:tblGrid>
                <a:gridCol w="1469065">
                  <a:extLst>
                    <a:ext uri="{9D8B030D-6E8A-4147-A177-3AD203B41FA5}">
                      <a16:colId xmlns:a16="http://schemas.microsoft.com/office/drawing/2014/main" val="1987940111"/>
                    </a:ext>
                  </a:extLst>
                </a:gridCol>
                <a:gridCol w="1469065">
                  <a:extLst>
                    <a:ext uri="{9D8B030D-6E8A-4147-A177-3AD203B41FA5}">
                      <a16:colId xmlns:a16="http://schemas.microsoft.com/office/drawing/2014/main" val="795337344"/>
                    </a:ext>
                  </a:extLst>
                </a:gridCol>
                <a:gridCol w="1469065">
                  <a:extLst>
                    <a:ext uri="{9D8B030D-6E8A-4147-A177-3AD203B41FA5}">
                      <a16:colId xmlns:a16="http://schemas.microsoft.com/office/drawing/2014/main" val="3351640029"/>
                    </a:ext>
                  </a:extLst>
                </a:gridCol>
                <a:gridCol w="1469065">
                  <a:extLst>
                    <a:ext uri="{9D8B030D-6E8A-4147-A177-3AD203B41FA5}">
                      <a16:colId xmlns:a16="http://schemas.microsoft.com/office/drawing/2014/main" val="2615739025"/>
                    </a:ext>
                  </a:extLst>
                </a:gridCol>
                <a:gridCol w="1469065">
                  <a:extLst>
                    <a:ext uri="{9D8B030D-6E8A-4147-A177-3AD203B41FA5}">
                      <a16:colId xmlns:a16="http://schemas.microsoft.com/office/drawing/2014/main" val="1109579703"/>
                    </a:ext>
                  </a:extLst>
                </a:gridCol>
                <a:gridCol w="1469065">
                  <a:extLst>
                    <a:ext uri="{9D8B030D-6E8A-4147-A177-3AD203B41FA5}">
                      <a16:colId xmlns:a16="http://schemas.microsoft.com/office/drawing/2014/main" val="3451547712"/>
                    </a:ext>
                  </a:extLst>
                </a:gridCol>
                <a:gridCol w="1469065">
                  <a:extLst>
                    <a:ext uri="{9D8B030D-6E8A-4147-A177-3AD203B41FA5}">
                      <a16:colId xmlns:a16="http://schemas.microsoft.com/office/drawing/2014/main" val="3986539284"/>
                    </a:ext>
                  </a:extLst>
                </a:gridCol>
              </a:tblGrid>
              <a:tr h="392359">
                <a:tc>
                  <a:txBody>
                    <a:bodyPr/>
                    <a:lstStyle/>
                    <a:p>
                      <a:r>
                        <a:rPr lang="en-US" b="0" dirty="0" smtClean="0">
                          <a:solidFill>
                            <a:schemeClr val="tx1"/>
                          </a:solidFill>
                        </a:rPr>
                        <a:t>Age</a:t>
                      </a:r>
                      <a:endParaRPr lang="en-US" b="0" dirty="0">
                        <a:solidFill>
                          <a:schemeClr val="tx1"/>
                        </a:solidFill>
                      </a:endParaRPr>
                    </a:p>
                  </a:txBody>
                  <a:tcPr/>
                </a:tc>
                <a:tc>
                  <a:txBody>
                    <a:bodyPr/>
                    <a:lstStyle/>
                    <a:p>
                      <a:r>
                        <a:rPr lang="en-US" b="0" dirty="0" smtClean="0">
                          <a:solidFill>
                            <a:schemeClr val="tx1"/>
                          </a:solidFill>
                        </a:rPr>
                        <a:t>Jackson</a:t>
                      </a:r>
                      <a:endParaRPr lang="en-US" b="0" dirty="0">
                        <a:solidFill>
                          <a:schemeClr val="tx1"/>
                        </a:solidFill>
                      </a:endParaRPr>
                    </a:p>
                  </a:txBody>
                  <a:tcPr/>
                </a:tc>
                <a:tc>
                  <a:txBody>
                    <a:bodyPr/>
                    <a:lstStyle/>
                    <a:p>
                      <a:r>
                        <a:rPr lang="en-US" b="0" dirty="0" smtClean="0">
                          <a:solidFill>
                            <a:schemeClr val="tx1"/>
                          </a:solidFill>
                        </a:rPr>
                        <a:t>Jackson</a:t>
                      </a:r>
                      <a:r>
                        <a:rPr lang="en-US" b="0" baseline="0" dirty="0" smtClean="0">
                          <a:solidFill>
                            <a:schemeClr val="tx1"/>
                          </a:solidFill>
                        </a:rPr>
                        <a:t> %</a:t>
                      </a:r>
                      <a:endParaRPr lang="en-US" b="0" dirty="0">
                        <a:solidFill>
                          <a:schemeClr val="tx1"/>
                        </a:solidFill>
                      </a:endParaRPr>
                    </a:p>
                  </a:txBody>
                  <a:tcPr/>
                </a:tc>
                <a:tc>
                  <a:txBody>
                    <a:bodyPr/>
                    <a:lstStyle/>
                    <a:p>
                      <a:r>
                        <a:rPr lang="en-US" b="0" dirty="0" smtClean="0">
                          <a:solidFill>
                            <a:schemeClr val="tx1"/>
                          </a:solidFill>
                        </a:rPr>
                        <a:t>Josephine</a:t>
                      </a:r>
                      <a:endParaRPr lang="en-US" b="0" dirty="0">
                        <a:solidFill>
                          <a:schemeClr val="tx1"/>
                        </a:solidFill>
                      </a:endParaRPr>
                    </a:p>
                  </a:txBody>
                  <a:tcPr/>
                </a:tc>
                <a:tc>
                  <a:txBody>
                    <a:bodyPr/>
                    <a:lstStyle/>
                    <a:p>
                      <a:r>
                        <a:rPr lang="en-US" b="0" dirty="0" smtClean="0">
                          <a:solidFill>
                            <a:schemeClr val="tx1"/>
                          </a:solidFill>
                        </a:rPr>
                        <a:t>Josephine %</a:t>
                      </a:r>
                      <a:endParaRPr lang="en-US" b="0" dirty="0">
                        <a:solidFill>
                          <a:schemeClr val="tx1"/>
                        </a:solidFill>
                      </a:endParaRPr>
                    </a:p>
                  </a:txBody>
                  <a:tcPr/>
                </a:tc>
                <a:tc>
                  <a:txBody>
                    <a:bodyPr/>
                    <a:lstStyle/>
                    <a:p>
                      <a:r>
                        <a:rPr lang="en-US" b="0" dirty="0" smtClean="0">
                          <a:solidFill>
                            <a:schemeClr val="tx1"/>
                          </a:solidFill>
                        </a:rPr>
                        <a:t>Region Total</a:t>
                      </a:r>
                      <a:endParaRPr lang="en-US" b="0" dirty="0">
                        <a:solidFill>
                          <a:schemeClr val="tx1"/>
                        </a:solidFill>
                      </a:endParaRPr>
                    </a:p>
                  </a:txBody>
                  <a:tcPr/>
                </a:tc>
                <a:tc>
                  <a:txBody>
                    <a:bodyPr/>
                    <a:lstStyle/>
                    <a:p>
                      <a:r>
                        <a:rPr lang="en-US" b="0" dirty="0" smtClean="0">
                          <a:solidFill>
                            <a:schemeClr val="tx1"/>
                          </a:solidFill>
                        </a:rPr>
                        <a:t>Region</a:t>
                      </a:r>
                      <a:r>
                        <a:rPr lang="en-US" b="0" baseline="0" dirty="0" smtClean="0">
                          <a:solidFill>
                            <a:schemeClr val="tx1"/>
                          </a:solidFill>
                        </a:rPr>
                        <a:t> %</a:t>
                      </a:r>
                      <a:endParaRPr lang="en-US" b="0" dirty="0">
                        <a:solidFill>
                          <a:schemeClr val="tx1"/>
                        </a:solidFill>
                      </a:endParaRPr>
                    </a:p>
                  </a:txBody>
                  <a:tcPr/>
                </a:tc>
                <a:extLst>
                  <a:ext uri="{0D108BD9-81ED-4DB2-BD59-A6C34878D82A}">
                    <a16:rowId xmlns:a16="http://schemas.microsoft.com/office/drawing/2014/main" val="962705776"/>
                  </a:ext>
                </a:extLst>
              </a:tr>
              <a:tr h="370840">
                <a:tc>
                  <a:txBody>
                    <a:bodyPr/>
                    <a:lstStyle/>
                    <a:p>
                      <a:r>
                        <a:rPr lang="en-US" dirty="0" smtClean="0"/>
                        <a:t>0-2</a:t>
                      </a:r>
                      <a:endParaRPr lang="en-US" dirty="0"/>
                    </a:p>
                  </a:txBody>
                  <a:tcPr/>
                </a:tc>
                <a:tc>
                  <a:txBody>
                    <a:bodyPr/>
                    <a:lstStyle/>
                    <a:p>
                      <a:r>
                        <a:rPr lang="en-US" dirty="0" smtClean="0"/>
                        <a:t>155</a:t>
                      </a:r>
                      <a:endParaRPr lang="en-US" dirty="0"/>
                    </a:p>
                  </a:txBody>
                  <a:tcPr/>
                </a:tc>
                <a:tc>
                  <a:txBody>
                    <a:bodyPr/>
                    <a:lstStyle/>
                    <a:p>
                      <a:r>
                        <a:rPr lang="en-US" dirty="0" smtClean="0"/>
                        <a:t>2%</a:t>
                      </a:r>
                      <a:endParaRPr lang="en-US" dirty="0"/>
                    </a:p>
                  </a:txBody>
                  <a:tcPr/>
                </a:tc>
                <a:tc>
                  <a:txBody>
                    <a:bodyPr/>
                    <a:lstStyle/>
                    <a:p>
                      <a:r>
                        <a:rPr lang="en-US" dirty="0" smtClean="0"/>
                        <a:t>50</a:t>
                      </a:r>
                      <a:endParaRPr lang="en-US" dirty="0"/>
                    </a:p>
                  </a:txBody>
                  <a:tcPr/>
                </a:tc>
                <a:tc>
                  <a:txBody>
                    <a:bodyPr/>
                    <a:lstStyle/>
                    <a:p>
                      <a:r>
                        <a:rPr lang="en-US" dirty="0" smtClean="0"/>
                        <a:t>1.9%</a:t>
                      </a:r>
                      <a:endParaRPr lang="en-US" dirty="0"/>
                    </a:p>
                  </a:txBody>
                  <a:tcPr/>
                </a:tc>
                <a:tc>
                  <a:txBody>
                    <a:bodyPr/>
                    <a:lstStyle/>
                    <a:p>
                      <a:r>
                        <a:rPr lang="en-US" dirty="0" smtClean="0"/>
                        <a:t>205</a:t>
                      </a:r>
                      <a:endParaRPr lang="en-US" dirty="0"/>
                    </a:p>
                  </a:txBody>
                  <a:tcPr/>
                </a:tc>
                <a:tc>
                  <a:txBody>
                    <a:bodyPr/>
                    <a:lstStyle/>
                    <a:p>
                      <a:r>
                        <a:rPr lang="en-US" dirty="0" smtClean="0"/>
                        <a:t>1.9%</a:t>
                      </a:r>
                      <a:endParaRPr lang="en-US" dirty="0"/>
                    </a:p>
                  </a:txBody>
                  <a:tcPr/>
                </a:tc>
                <a:extLst>
                  <a:ext uri="{0D108BD9-81ED-4DB2-BD59-A6C34878D82A}">
                    <a16:rowId xmlns:a16="http://schemas.microsoft.com/office/drawing/2014/main" val="1602295759"/>
                  </a:ext>
                </a:extLst>
              </a:tr>
              <a:tr h="582275">
                <a:tc>
                  <a:txBody>
                    <a:bodyPr/>
                    <a:lstStyle/>
                    <a:p>
                      <a:r>
                        <a:rPr lang="en-US" dirty="0" smtClean="0"/>
                        <a:t>3-5</a:t>
                      </a:r>
                      <a:endParaRPr lang="en-US" dirty="0"/>
                    </a:p>
                  </a:txBody>
                  <a:tcPr/>
                </a:tc>
                <a:tc>
                  <a:txBody>
                    <a:bodyPr/>
                    <a:lstStyle/>
                    <a:p>
                      <a:r>
                        <a:rPr lang="en-US" dirty="0" smtClean="0"/>
                        <a:t>92</a:t>
                      </a:r>
                      <a:endParaRPr lang="en-US" dirty="0"/>
                    </a:p>
                  </a:txBody>
                  <a:tcPr/>
                </a:tc>
                <a:tc>
                  <a:txBody>
                    <a:bodyPr/>
                    <a:lstStyle/>
                    <a:p>
                      <a:r>
                        <a:rPr lang="en-US" dirty="0" smtClean="0"/>
                        <a:t>1.2%</a:t>
                      </a:r>
                      <a:endParaRPr lang="en-US" dirty="0"/>
                    </a:p>
                  </a:txBody>
                  <a:tcPr/>
                </a:tc>
                <a:tc>
                  <a:txBody>
                    <a:bodyPr/>
                    <a:lstStyle/>
                    <a:p>
                      <a:r>
                        <a:rPr lang="en-US" dirty="0" smtClean="0"/>
                        <a:t>29</a:t>
                      </a:r>
                      <a:endParaRPr lang="en-US" dirty="0"/>
                    </a:p>
                  </a:txBody>
                  <a:tcPr/>
                </a:tc>
                <a:tc>
                  <a:txBody>
                    <a:bodyPr/>
                    <a:lstStyle/>
                    <a:p>
                      <a:r>
                        <a:rPr lang="en-US" dirty="0" smtClean="0"/>
                        <a:t>1.1%</a:t>
                      </a:r>
                      <a:endParaRPr lang="en-US" dirty="0"/>
                    </a:p>
                  </a:txBody>
                  <a:tcPr/>
                </a:tc>
                <a:tc>
                  <a:txBody>
                    <a:bodyPr/>
                    <a:lstStyle/>
                    <a:p>
                      <a:r>
                        <a:rPr lang="en-US" dirty="0" smtClean="0"/>
                        <a:t>121</a:t>
                      </a:r>
                      <a:endParaRPr lang="en-US" dirty="0"/>
                    </a:p>
                  </a:txBody>
                  <a:tcPr/>
                </a:tc>
                <a:tc>
                  <a:txBody>
                    <a:bodyPr/>
                    <a:lstStyle/>
                    <a:p>
                      <a:r>
                        <a:rPr lang="en-US" dirty="0" smtClean="0"/>
                        <a:t>1.2%</a:t>
                      </a:r>
                      <a:endParaRPr lang="en-US" dirty="0"/>
                    </a:p>
                  </a:txBody>
                  <a:tcPr/>
                </a:tc>
                <a:extLst>
                  <a:ext uri="{0D108BD9-81ED-4DB2-BD59-A6C34878D82A}">
                    <a16:rowId xmlns:a16="http://schemas.microsoft.com/office/drawing/2014/main" val="1056583112"/>
                  </a:ext>
                </a:extLst>
              </a:tr>
            </a:tbl>
          </a:graphicData>
        </a:graphic>
      </p:graphicFrame>
      <p:sp>
        <p:nvSpPr>
          <p:cNvPr id="7" name="TextBox 6"/>
          <p:cNvSpPr txBox="1"/>
          <p:nvPr/>
        </p:nvSpPr>
        <p:spPr>
          <a:xfrm>
            <a:off x="838200" y="3763926"/>
            <a:ext cx="6328144" cy="307777"/>
          </a:xfrm>
          <a:prstGeom prst="rect">
            <a:avLst/>
          </a:prstGeom>
          <a:noFill/>
        </p:spPr>
        <p:txBody>
          <a:bodyPr wrap="square" rtlCol="0">
            <a:spAutoFit/>
          </a:bodyPr>
          <a:lstStyle/>
          <a:p>
            <a:r>
              <a:rPr lang="en-US" sz="1400" dirty="0" smtClean="0"/>
              <a:t>Source: Children First for Oregon County Data Book, 2019</a:t>
            </a:r>
            <a:endParaRPr lang="en-US" sz="1400" dirty="0"/>
          </a:p>
        </p:txBody>
      </p:sp>
      <p:sp>
        <p:nvSpPr>
          <p:cNvPr id="8" name="TextBox 7"/>
          <p:cNvSpPr txBox="1"/>
          <p:nvPr/>
        </p:nvSpPr>
        <p:spPr>
          <a:xfrm>
            <a:off x="838200" y="6282072"/>
            <a:ext cx="6170076" cy="307777"/>
          </a:xfrm>
          <a:prstGeom prst="rect">
            <a:avLst/>
          </a:prstGeom>
          <a:noFill/>
        </p:spPr>
        <p:txBody>
          <a:bodyPr wrap="square" rtlCol="0">
            <a:spAutoFit/>
          </a:bodyPr>
          <a:lstStyle/>
          <a:p>
            <a:r>
              <a:rPr lang="en-US" sz="1400" dirty="0" smtClean="0"/>
              <a:t>Source: Josh Miller, DHS Child Welfare, October 2019</a:t>
            </a:r>
            <a:endParaRPr lang="en-US" sz="1400" dirty="0"/>
          </a:p>
        </p:txBody>
      </p:sp>
      <p:sp>
        <p:nvSpPr>
          <p:cNvPr id="3" name="Slide Number Placeholder 2"/>
          <p:cNvSpPr>
            <a:spLocks noGrp="1"/>
          </p:cNvSpPr>
          <p:nvPr>
            <p:ph type="sldNum" sz="quarter" idx="12"/>
          </p:nvPr>
        </p:nvSpPr>
        <p:spPr/>
        <p:txBody>
          <a:bodyPr/>
          <a:lstStyle/>
          <a:p>
            <a:fld id="{EA74130C-D9BC-4FCB-AB84-26572ABBBA53}" type="slidenum">
              <a:rPr lang="en-US" smtClean="0"/>
              <a:t>21</a:t>
            </a:fld>
            <a:endParaRPr lang="en-US"/>
          </a:p>
        </p:txBody>
      </p:sp>
    </p:spTree>
    <p:extLst>
      <p:ext uri="{BB962C8B-B14F-4D97-AF65-F5344CB8AC3E}">
        <p14:creationId xmlns:p14="http://schemas.microsoft.com/office/powerpoint/2010/main" val="1471154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Parent Households with under 6</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52930408"/>
              </p:ext>
            </p:extLst>
          </p:nvPr>
        </p:nvGraphicFramePr>
        <p:xfrm>
          <a:off x="838200" y="1825625"/>
          <a:ext cx="10515600" cy="1112520"/>
        </p:xfrm>
        <a:graphic>
          <a:graphicData uri="http://schemas.openxmlformats.org/drawingml/2006/table">
            <a:tbl>
              <a:tblPr firstRow="1" bandRow="1">
                <a:tableStyleId>{93296810-A885-4BE3-A3E7-6D5BEEA58F35}</a:tableStyleId>
              </a:tblPr>
              <a:tblGrid>
                <a:gridCol w="2628900">
                  <a:extLst>
                    <a:ext uri="{9D8B030D-6E8A-4147-A177-3AD203B41FA5}">
                      <a16:colId xmlns:a16="http://schemas.microsoft.com/office/drawing/2014/main" val="3385205009"/>
                    </a:ext>
                  </a:extLst>
                </a:gridCol>
                <a:gridCol w="2628900">
                  <a:extLst>
                    <a:ext uri="{9D8B030D-6E8A-4147-A177-3AD203B41FA5}">
                      <a16:colId xmlns:a16="http://schemas.microsoft.com/office/drawing/2014/main" val="1433212769"/>
                    </a:ext>
                  </a:extLst>
                </a:gridCol>
                <a:gridCol w="2628900">
                  <a:extLst>
                    <a:ext uri="{9D8B030D-6E8A-4147-A177-3AD203B41FA5}">
                      <a16:colId xmlns:a16="http://schemas.microsoft.com/office/drawing/2014/main" val="1596347509"/>
                    </a:ext>
                  </a:extLst>
                </a:gridCol>
                <a:gridCol w="2628900">
                  <a:extLst>
                    <a:ext uri="{9D8B030D-6E8A-4147-A177-3AD203B41FA5}">
                      <a16:colId xmlns:a16="http://schemas.microsoft.com/office/drawing/2014/main" val="2755404254"/>
                    </a:ext>
                  </a:extLst>
                </a:gridCol>
              </a:tblGrid>
              <a:tr h="370840">
                <a:tc>
                  <a:txBody>
                    <a:bodyPr/>
                    <a:lstStyle/>
                    <a:p>
                      <a:r>
                        <a:rPr lang="en-US" dirty="0" smtClean="0">
                          <a:solidFill>
                            <a:schemeClr val="tx1"/>
                          </a:solidFill>
                        </a:rPr>
                        <a:t>County</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Risk Level</a:t>
                      </a:r>
                      <a:endParaRPr lang="en-US" dirty="0">
                        <a:solidFill>
                          <a:schemeClr val="tx1"/>
                        </a:solidFill>
                      </a:endParaRPr>
                    </a:p>
                  </a:txBody>
                  <a:tcPr/>
                </a:tc>
                <a:extLst>
                  <a:ext uri="{0D108BD9-81ED-4DB2-BD59-A6C34878D82A}">
                    <a16:rowId xmlns:a16="http://schemas.microsoft.com/office/drawing/2014/main" val="3799558379"/>
                  </a:ext>
                </a:extLst>
              </a:tr>
              <a:tr h="370840">
                <a:tc>
                  <a:txBody>
                    <a:bodyPr/>
                    <a:lstStyle/>
                    <a:p>
                      <a:r>
                        <a:rPr lang="en-US" dirty="0" smtClean="0"/>
                        <a:t>Jackson </a:t>
                      </a:r>
                      <a:endParaRPr lang="en-US" dirty="0"/>
                    </a:p>
                  </a:txBody>
                  <a:tcPr/>
                </a:tc>
                <a:tc>
                  <a:txBody>
                    <a:bodyPr/>
                    <a:lstStyle/>
                    <a:p>
                      <a:r>
                        <a:rPr lang="en-US" dirty="0" smtClean="0"/>
                        <a:t>9%</a:t>
                      </a:r>
                      <a:endParaRPr lang="en-US" dirty="0"/>
                    </a:p>
                  </a:txBody>
                  <a:tcPr/>
                </a:tc>
                <a:tc>
                  <a:txBody>
                    <a:bodyPr/>
                    <a:lstStyle/>
                    <a:p>
                      <a:r>
                        <a:rPr lang="en-US" dirty="0" smtClean="0"/>
                        <a:t>3,437</a:t>
                      </a:r>
                      <a:endParaRPr lang="en-US" dirty="0"/>
                    </a:p>
                  </a:txBody>
                  <a:tcPr/>
                </a:tc>
                <a:tc>
                  <a:txBody>
                    <a:bodyPr/>
                    <a:lstStyle/>
                    <a:p>
                      <a:r>
                        <a:rPr lang="en-US" dirty="0" smtClean="0"/>
                        <a:t>MH</a:t>
                      </a:r>
                      <a:endParaRPr lang="en-US" dirty="0"/>
                    </a:p>
                  </a:txBody>
                  <a:tcPr/>
                </a:tc>
                <a:extLst>
                  <a:ext uri="{0D108BD9-81ED-4DB2-BD59-A6C34878D82A}">
                    <a16:rowId xmlns:a16="http://schemas.microsoft.com/office/drawing/2014/main" val="3031881840"/>
                  </a:ext>
                </a:extLst>
              </a:tr>
              <a:tr h="370840">
                <a:tc>
                  <a:txBody>
                    <a:bodyPr/>
                    <a:lstStyle/>
                    <a:p>
                      <a:r>
                        <a:rPr lang="en-US" dirty="0" smtClean="0"/>
                        <a:t>Josephine</a:t>
                      </a:r>
                      <a:endParaRPr lang="en-US" dirty="0"/>
                    </a:p>
                  </a:txBody>
                  <a:tcPr/>
                </a:tc>
                <a:tc>
                  <a:txBody>
                    <a:bodyPr/>
                    <a:lstStyle/>
                    <a:p>
                      <a:r>
                        <a:rPr lang="en-US" dirty="0" smtClean="0"/>
                        <a:t>8%</a:t>
                      </a:r>
                      <a:endParaRPr lang="en-US" dirty="0"/>
                    </a:p>
                  </a:txBody>
                  <a:tcPr/>
                </a:tc>
                <a:tc>
                  <a:txBody>
                    <a:bodyPr/>
                    <a:lstStyle/>
                    <a:p>
                      <a:r>
                        <a:rPr lang="en-US" dirty="0" smtClean="0"/>
                        <a:t>1,033</a:t>
                      </a:r>
                      <a:endParaRPr lang="en-US" dirty="0"/>
                    </a:p>
                  </a:txBody>
                  <a:tcPr/>
                </a:tc>
                <a:tc>
                  <a:txBody>
                    <a:bodyPr/>
                    <a:lstStyle/>
                    <a:p>
                      <a:r>
                        <a:rPr lang="en-US" dirty="0" smtClean="0"/>
                        <a:t>MH</a:t>
                      </a:r>
                      <a:endParaRPr lang="en-US" dirty="0"/>
                    </a:p>
                  </a:txBody>
                  <a:tcPr/>
                </a:tc>
                <a:extLst>
                  <a:ext uri="{0D108BD9-81ED-4DB2-BD59-A6C34878D82A}">
                    <a16:rowId xmlns:a16="http://schemas.microsoft.com/office/drawing/2014/main" val="3633998048"/>
                  </a:ext>
                </a:extLst>
              </a:tr>
            </a:tbl>
          </a:graphicData>
        </a:graphic>
      </p:graphicFrame>
      <p:sp>
        <p:nvSpPr>
          <p:cNvPr id="7" name="TextBox 6"/>
          <p:cNvSpPr txBox="1"/>
          <p:nvPr/>
        </p:nvSpPr>
        <p:spPr>
          <a:xfrm>
            <a:off x="838200" y="3073082"/>
            <a:ext cx="7025640" cy="307777"/>
          </a:xfrm>
          <a:prstGeom prst="rect">
            <a:avLst/>
          </a:prstGeom>
          <a:noFill/>
        </p:spPr>
        <p:txBody>
          <a:bodyPr wrap="square" rtlCol="0">
            <a:spAutoFit/>
          </a:bodyPr>
          <a:lstStyle/>
          <a:p>
            <a:r>
              <a:rPr lang="en-US" sz="1400" dirty="0" smtClean="0"/>
              <a:t>Source: ACS 2017         P. 19</a:t>
            </a:r>
            <a:endParaRPr lang="en-US" sz="1400" dirty="0"/>
          </a:p>
        </p:txBody>
      </p:sp>
      <p:sp>
        <p:nvSpPr>
          <p:cNvPr id="8" name="TextBox 7"/>
          <p:cNvSpPr txBox="1"/>
          <p:nvPr/>
        </p:nvSpPr>
        <p:spPr>
          <a:xfrm>
            <a:off x="838199" y="3477026"/>
            <a:ext cx="10219006" cy="769441"/>
          </a:xfrm>
          <a:prstGeom prst="rect">
            <a:avLst/>
          </a:prstGeom>
          <a:noFill/>
        </p:spPr>
        <p:txBody>
          <a:bodyPr wrap="square" rtlCol="0">
            <a:spAutoFit/>
          </a:bodyPr>
          <a:lstStyle/>
          <a:p>
            <a:r>
              <a:rPr lang="en-US" sz="4400" dirty="0" smtClean="0">
                <a:latin typeface="+mj-lt"/>
              </a:rPr>
              <a:t>Children 0-5 with No Parent in Workforce</a:t>
            </a:r>
            <a:endParaRPr lang="en-US" sz="4400" dirty="0">
              <a:latin typeface="+mj-lt"/>
            </a:endParaRPr>
          </a:p>
        </p:txBody>
      </p:sp>
      <p:graphicFrame>
        <p:nvGraphicFramePr>
          <p:cNvPr id="9" name="Table 8"/>
          <p:cNvGraphicFramePr>
            <a:graphicFrameLocks noGrp="1"/>
          </p:cNvGraphicFramePr>
          <p:nvPr>
            <p:extLst>
              <p:ext uri="{D42A27DB-BD31-4B8C-83A1-F6EECF244321}">
                <p14:modId xmlns:p14="http://schemas.microsoft.com/office/powerpoint/2010/main" val="2786950322"/>
              </p:ext>
            </p:extLst>
          </p:nvPr>
        </p:nvGraphicFramePr>
        <p:xfrm>
          <a:off x="838199" y="4201997"/>
          <a:ext cx="10515603" cy="1930400"/>
        </p:xfrm>
        <a:graphic>
          <a:graphicData uri="http://schemas.openxmlformats.org/drawingml/2006/table">
            <a:tbl>
              <a:tblPr firstRow="1" bandRow="1">
                <a:tableStyleId>{93296810-A885-4BE3-A3E7-6D5BEEA58F35}</a:tableStyleId>
              </a:tblPr>
              <a:tblGrid>
                <a:gridCol w="1502229">
                  <a:extLst>
                    <a:ext uri="{9D8B030D-6E8A-4147-A177-3AD203B41FA5}">
                      <a16:colId xmlns:a16="http://schemas.microsoft.com/office/drawing/2014/main" val="256942998"/>
                    </a:ext>
                  </a:extLst>
                </a:gridCol>
                <a:gridCol w="1502229">
                  <a:extLst>
                    <a:ext uri="{9D8B030D-6E8A-4147-A177-3AD203B41FA5}">
                      <a16:colId xmlns:a16="http://schemas.microsoft.com/office/drawing/2014/main" val="1451205307"/>
                    </a:ext>
                  </a:extLst>
                </a:gridCol>
                <a:gridCol w="1502229">
                  <a:extLst>
                    <a:ext uri="{9D8B030D-6E8A-4147-A177-3AD203B41FA5}">
                      <a16:colId xmlns:a16="http://schemas.microsoft.com/office/drawing/2014/main" val="1763236414"/>
                    </a:ext>
                  </a:extLst>
                </a:gridCol>
                <a:gridCol w="1502229">
                  <a:extLst>
                    <a:ext uri="{9D8B030D-6E8A-4147-A177-3AD203B41FA5}">
                      <a16:colId xmlns:a16="http://schemas.microsoft.com/office/drawing/2014/main" val="2366424754"/>
                    </a:ext>
                  </a:extLst>
                </a:gridCol>
                <a:gridCol w="1502229">
                  <a:extLst>
                    <a:ext uri="{9D8B030D-6E8A-4147-A177-3AD203B41FA5}">
                      <a16:colId xmlns:a16="http://schemas.microsoft.com/office/drawing/2014/main" val="4235958599"/>
                    </a:ext>
                  </a:extLst>
                </a:gridCol>
                <a:gridCol w="1502229">
                  <a:extLst>
                    <a:ext uri="{9D8B030D-6E8A-4147-A177-3AD203B41FA5}">
                      <a16:colId xmlns:a16="http://schemas.microsoft.com/office/drawing/2014/main" val="1760502818"/>
                    </a:ext>
                  </a:extLst>
                </a:gridCol>
                <a:gridCol w="1502229">
                  <a:extLst>
                    <a:ext uri="{9D8B030D-6E8A-4147-A177-3AD203B41FA5}">
                      <a16:colId xmlns:a16="http://schemas.microsoft.com/office/drawing/2014/main" val="986255724"/>
                    </a:ext>
                  </a:extLst>
                </a:gridCol>
              </a:tblGrid>
              <a:tr h="370840">
                <a:tc>
                  <a:txBody>
                    <a:bodyPr/>
                    <a:lstStyle/>
                    <a:p>
                      <a:r>
                        <a:rPr lang="en-US" dirty="0" smtClean="0">
                          <a:solidFill>
                            <a:schemeClr val="tx1"/>
                          </a:solidFill>
                        </a:rPr>
                        <a:t>County</a:t>
                      </a:r>
                      <a:endParaRPr lang="en-US" dirty="0">
                        <a:solidFill>
                          <a:schemeClr val="tx1"/>
                        </a:solidFill>
                      </a:endParaRPr>
                    </a:p>
                  </a:txBody>
                  <a:tcPr/>
                </a:tc>
                <a:tc>
                  <a:txBody>
                    <a:bodyPr/>
                    <a:lstStyle/>
                    <a:p>
                      <a:r>
                        <a:rPr lang="en-US" dirty="0" smtClean="0">
                          <a:solidFill>
                            <a:schemeClr val="tx1"/>
                          </a:solidFill>
                        </a:rPr>
                        <a:t># living with single dad</a:t>
                      </a:r>
                      <a:r>
                        <a:rPr lang="en-US" baseline="0" dirty="0" smtClean="0">
                          <a:solidFill>
                            <a:schemeClr val="tx1"/>
                          </a:solidFill>
                        </a:rPr>
                        <a:t> not working</a:t>
                      </a:r>
                      <a:endParaRPr lang="en-US" dirty="0">
                        <a:solidFill>
                          <a:schemeClr val="tx1"/>
                        </a:solidFill>
                      </a:endParaRPr>
                    </a:p>
                  </a:txBody>
                  <a:tcPr/>
                </a:tc>
                <a:tc>
                  <a:txBody>
                    <a:bodyPr/>
                    <a:lstStyle/>
                    <a:p>
                      <a:r>
                        <a:rPr lang="en-US" dirty="0" smtClean="0">
                          <a:solidFill>
                            <a:schemeClr val="tx1"/>
                          </a:solidFill>
                        </a:rPr>
                        <a:t># living  with single mom not working</a:t>
                      </a:r>
                      <a:endParaRPr lang="en-US" dirty="0">
                        <a:solidFill>
                          <a:schemeClr val="tx1"/>
                        </a:solidFill>
                      </a:endParaRPr>
                    </a:p>
                  </a:txBody>
                  <a:tcPr/>
                </a:tc>
                <a:tc>
                  <a:txBody>
                    <a:bodyPr/>
                    <a:lstStyle/>
                    <a:p>
                      <a:r>
                        <a:rPr lang="en-US" dirty="0" smtClean="0">
                          <a:solidFill>
                            <a:schemeClr val="tx1"/>
                          </a:solidFill>
                        </a:rPr>
                        <a:t># living with both parents,</a:t>
                      </a:r>
                      <a:r>
                        <a:rPr lang="en-US" baseline="0" dirty="0" smtClean="0">
                          <a:solidFill>
                            <a:schemeClr val="tx1"/>
                          </a:solidFill>
                        </a:rPr>
                        <a:t> neither working</a:t>
                      </a:r>
                      <a:endParaRPr lang="en-US" dirty="0">
                        <a:solidFill>
                          <a:schemeClr val="tx1"/>
                        </a:solidFill>
                      </a:endParaRPr>
                    </a:p>
                  </a:txBody>
                  <a:tcPr/>
                </a:tc>
                <a:tc>
                  <a:txBody>
                    <a:bodyPr/>
                    <a:lstStyle/>
                    <a:p>
                      <a:r>
                        <a:rPr lang="en-US" dirty="0" smtClean="0">
                          <a:solidFill>
                            <a:schemeClr val="tx1"/>
                          </a:solidFill>
                        </a:rPr>
                        <a:t>Total #  children</a:t>
                      </a:r>
                      <a:r>
                        <a:rPr lang="en-US" baseline="0" dirty="0" smtClean="0">
                          <a:solidFill>
                            <a:schemeClr val="tx1"/>
                          </a:solidFill>
                        </a:rPr>
                        <a:t> with no parent working</a:t>
                      </a:r>
                      <a:endParaRPr lang="en-US" dirty="0">
                        <a:solidFill>
                          <a:schemeClr val="tx1"/>
                        </a:solidFill>
                      </a:endParaRPr>
                    </a:p>
                  </a:txBody>
                  <a:tcPr/>
                </a:tc>
                <a:tc>
                  <a:txBody>
                    <a:bodyPr/>
                    <a:lstStyle/>
                    <a:p>
                      <a:r>
                        <a:rPr lang="en-US" dirty="0" smtClean="0">
                          <a:solidFill>
                            <a:schemeClr val="tx1"/>
                          </a:solidFill>
                        </a:rPr>
                        <a:t>% </a:t>
                      </a:r>
                      <a:endParaRPr lang="en-US" dirty="0">
                        <a:solidFill>
                          <a:schemeClr val="tx1"/>
                        </a:solidFill>
                      </a:endParaRPr>
                    </a:p>
                  </a:txBody>
                  <a:tcPr/>
                </a:tc>
                <a:tc>
                  <a:txBody>
                    <a:bodyPr/>
                    <a:lstStyle/>
                    <a:p>
                      <a:r>
                        <a:rPr lang="en-US" dirty="0" smtClean="0">
                          <a:solidFill>
                            <a:schemeClr val="tx1"/>
                          </a:solidFill>
                        </a:rPr>
                        <a:t>Ranking</a:t>
                      </a:r>
                      <a:endParaRPr lang="en-US" dirty="0">
                        <a:solidFill>
                          <a:schemeClr val="tx1"/>
                        </a:solidFill>
                      </a:endParaRPr>
                    </a:p>
                  </a:txBody>
                  <a:tcPr/>
                </a:tc>
                <a:extLst>
                  <a:ext uri="{0D108BD9-81ED-4DB2-BD59-A6C34878D82A}">
                    <a16:rowId xmlns:a16="http://schemas.microsoft.com/office/drawing/2014/main" val="1643652882"/>
                  </a:ext>
                </a:extLst>
              </a:tr>
              <a:tr h="370840">
                <a:tc>
                  <a:txBody>
                    <a:bodyPr/>
                    <a:lstStyle/>
                    <a:p>
                      <a:r>
                        <a:rPr lang="en-US" dirty="0" smtClean="0"/>
                        <a:t>Jackson</a:t>
                      </a:r>
                      <a:endParaRPr lang="en-US" dirty="0"/>
                    </a:p>
                  </a:txBody>
                  <a:tcPr/>
                </a:tc>
                <a:tc>
                  <a:txBody>
                    <a:bodyPr/>
                    <a:lstStyle/>
                    <a:p>
                      <a:r>
                        <a:rPr lang="en-US" dirty="0" smtClean="0"/>
                        <a:t>354</a:t>
                      </a:r>
                      <a:endParaRPr lang="en-US" dirty="0"/>
                    </a:p>
                  </a:txBody>
                  <a:tcPr/>
                </a:tc>
                <a:tc>
                  <a:txBody>
                    <a:bodyPr/>
                    <a:lstStyle/>
                    <a:p>
                      <a:r>
                        <a:rPr lang="en-US" dirty="0" smtClean="0"/>
                        <a:t>1,028</a:t>
                      </a:r>
                      <a:endParaRPr lang="en-US" dirty="0"/>
                    </a:p>
                  </a:txBody>
                  <a:tcPr/>
                </a:tc>
                <a:tc>
                  <a:txBody>
                    <a:bodyPr/>
                    <a:lstStyle/>
                    <a:p>
                      <a:r>
                        <a:rPr lang="en-US" dirty="0" smtClean="0"/>
                        <a:t>217</a:t>
                      </a:r>
                      <a:endParaRPr lang="en-US" dirty="0"/>
                    </a:p>
                  </a:txBody>
                  <a:tcPr/>
                </a:tc>
                <a:tc>
                  <a:txBody>
                    <a:bodyPr/>
                    <a:lstStyle/>
                    <a:p>
                      <a:r>
                        <a:rPr lang="en-US" dirty="0" smtClean="0"/>
                        <a:t>1,599</a:t>
                      </a:r>
                      <a:endParaRPr lang="en-US" dirty="0"/>
                    </a:p>
                  </a:txBody>
                  <a:tcPr/>
                </a:tc>
                <a:tc>
                  <a:txBody>
                    <a:bodyPr/>
                    <a:lstStyle/>
                    <a:p>
                      <a:r>
                        <a:rPr lang="en-US" dirty="0" smtClean="0"/>
                        <a:t>12%</a:t>
                      </a:r>
                      <a:endParaRPr lang="en-US" dirty="0"/>
                    </a:p>
                  </a:txBody>
                  <a:tcPr/>
                </a:tc>
                <a:tc>
                  <a:txBody>
                    <a:bodyPr/>
                    <a:lstStyle/>
                    <a:p>
                      <a:r>
                        <a:rPr lang="en-US" dirty="0" smtClean="0"/>
                        <a:t>MH</a:t>
                      </a:r>
                      <a:endParaRPr lang="en-US" dirty="0"/>
                    </a:p>
                  </a:txBody>
                  <a:tcPr/>
                </a:tc>
                <a:extLst>
                  <a:ext uri="{0D108BD9-81ED-4DB2-BD59-A6C34878D82A}">
                    <a16:rowId xmlns:a16="http://schemas.microsoft.com/office/drawing/2014/main" val="1434916640"/>
                  </a:ext>
                </a:extLst>
              </a:tr>
              <a:tr h="370840">
                <a:tc>
                  <a:txBody>
                    <a:bodyPr/>
                    <a:lstStyle/>
                    <a:p>
                      <a:r>
                        <a:rPr lang="en-US" dirty="0" smtClean="0"/>
                        <a:t>Josephine</a:t>
                      </a:r>
                      <a:endParaRPr lang="en-US" dirty="0"/>
                    </a:p>
                  </a:txBody>
                  <a:tcPr/>
                </a:tc>
                <a:tc>
                  <a:txBody>
                    <a:bodyPr/>
                    <a:lstStyle/>
                    <a:p>
                      <a:r>
                        <a:rPr lang="en-US" dirty="0" smtClean="0"/>
                        <a:t>241</a:t>
                      </a:r>
                      <a:endParaRPr lang="en-US" dirty="0"/>
                    </a:p>
                  </a:txBody>
                  <a:tcPr/>
                </a:tc>
                <a:tc>
                  <a:txBody>
                    <a:bodyPr/>
                    <a:lstStyle/>
                    <a:p>
                      <a:r>
                        <a:rPr lang="en-US" dirty="0" smtClean="0"/>
                        <a:t>557</a:t>
                      </a:r>
                      <a:endParaRPr lang="en-US" dirty="0"/>
                    </a:p>
                  </a:txBody>
                  <a:tcPr/>
                </a:tc>
                <a:tc>
                  <a:txBody>
                    <a:bodyPr/>
                    <a:lstStyle/>
                    <a:p>
                      <a:r>
                        <a:rPr lang="en-US" dirty="0" smtClean="0"/>
                        <a:t>102</a:t>
                      </a:r>
                      <a:endParaRPr lang="en-US" dirty="0"/>
                    </a:p>
                  </a:txBody>
                  <a:tcPr/>
                </a:tc>
                <a:tc>
                  <a:txBody>
                    <a:bodyPr/>
                    <a:lstStyle/>
                    <a:p>
                      <a:r>
                        <a:rPr lang="en-US" dirty="0" smtClean="0"/>
                        <a:t>900</a:t>
                      </a:r>
                      <a:endParaRPr lang="en-US" dirty="0"/>
                    </a:p>
                  </a:txBody>
                  <a:tcPr/>
                </a:tc>
                <a:tc>
                  <a:txBody>
                    <a:bodyPr/>
                    <a:lstStyle/>
                    <a:p>
                      <a:r>
                        <a:rPr lang="en-US" dirty="0" smtClean="0"/>
                        <a:t>21%</a:t>
                      </a:r>
                      <a:endParaRPr lang="en-US" dirty="0"/>
                    </a:p>
                  </a:txBody>
                  <a:tcPr/>
                </a:tc>
                <a:tc>
                  <a:txBody>
                    <a:bodyPr/>
                    <a:lstStyle/>
                    <a:p>
                      <a:r>
                        <a:rPr lang="en-US" dirty="0" smtClean="0"/>
                        <a:t>H</a:t>
                      </a:r>
                      <a:endParaRPr lang="en-US" dirty="0"/>
                    </a:p>
                  </a:txBody>
                  <a:tcPr/>
                </a:tc>
                <a:extLst>
                  <a:ext uri="{0D108BD9-81ED-4DB2-BD59-A6C34878D82A}">
                    <a16:rowId xmlns:a16="http://schemas.microsoft.com/office/drawing/2014/main" val="183634454"/>
                  </a:ext>
                </a:extLst>
              </a:tr>
            </a:tbl>
          </a:graphicData>
        </a:graphic>
      </p:graphicFrame>
      <p:sp>
        <p:nvSpPr>
          <p:cNvPr id="10" name="TextBox 9"/>
          <p:cNvSpPr txBox="1"/>
          <p:nvPr/>
        </p:nvSpPr>
        <p:spPr>
          <a:xfrm>
            <a:off x="838199" y="6246055"/>
            <a:ext cx="5689210" cy="307777"/>
          </a:xfrm>
          <a:prstGeom prst="rect">
            <a:avLst/>
          </a:prstGeom>
          <a:noFill/>
        </p:spPr>
        <p:txBody>
          <a:bodyPr wrap="square" rtlCol="0">
            <a:spAutoFit/>
          </a:bodyPr>
          <a:lstStyle/>
          <a:p>
            <a:r>
              <a:rPr lang="en-US" sz="1400" dirty="0" smtClean="0"/>
              <a:t>Source: ACS 2017         P. 17</a:t>
            </a:r>
            <a:endParaRPr lang="en-US" sz="1400" dirty="0"/>
          </a:p>
        </p:txBody>
      </p:sp>
      <p:sp>
        <p:nvSpPr>
          <p:cNvPr id="11" name="Slide Number Placeholder 10"/>
          <p:cNvSpPr>
            <a:spLocks noGrp="1"/>
          </p:cNvSpPr>
          <p:nvPr>
            <p:ph type="sldNum" sz="quarter" idx="12"/>
          </p:nvPr>
        </p:nvSpPr>
        <p:spPr/>
        <p:txBody>
          <a:bodyPr/>
          <a:lstStyle/>
          <a:p>
            <a:fld id="{EA74130C-D9BC-4FCB-AB84-26572ABBBA53}" type="slidenum">
              <a:rPr lang="en-US" smtClean="0"/>
              <a:t>22</a:t>
            </a:fld>
            <a:endParaRPr lang="en-US"/>
          </a:p>
        </p:txBody>
      </p:sp>
    </p:spTree>
    <p:extLst>
      <p:ext uri="{BB962C8B-B14F-4D97-AF65-F5344CB8AC3E}">
        <p14:creationId xmlns:p14="http://schemas.microsoft.com/office/powerpoint/2010/main" val="22231186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Homeless Families in K-12 System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6670876"/>
              </p:ext>
            </p:extLst>
          </p:nvPr>
        </p:nvGraphicFramePr>
        <p:xfrm>
          <a:off x="838200" y="1825625"/>
          <a:ext cx="10515600" cy="1381760"/>
        </p:xfrm>
        <a:graphic>
          <a:graphicData uri="http://schemas.openxmlformats.org/drawingml/2006/table">
            <a:tbl>
              <a:tblPr firstRow="1" bandRow="1">
                <a:tableStyleId>{93296810-A885-4BE3-A3E7-6D5BEEA58F35}</a:tableStyleId>
              </a:tblPr>
              <a:tblGrid>
                <a:gridCol w="2628900">
                  <a:extLst>
                    <a:ext uri="{9D8B030D-6E8A-4147-A177-3AD203B41FA5}">
                      <a16:colId xmlns:a16="http://schemas.microsoft.com/office/drawing/2014/main" val="3189997882"/>
                    </a:ext>
                  </a:extLst>
                </a:gridCol>
                <a:gridCol w="2628900">
                  <a:extLst>
                    <a:ext uri="{9D8B030D-6E8A-4147-A177-3AD203B41FA5}">
                      <a16:colId xmlns:a16="http://schemas.microsoft.com/office/drawing/2014/main" val="4140089198"/>
                    </a:ext>
                  </a:extLst>
                </a:gridCol>
                <a:gridCol w="2628900">
                  <a:extLst>
                    <a:ext uri="{9D8B030D-6E8A-4147-A177-3AD203B41FA5}">
                      <a16:colId xmlns:a16="http://schemas.microsoft.com/office/drawing/2014/main" val="2186384308"/>
                    </a:ext>
                  </a:extLst>
                </a:gridCol>
                <a:gridCol w="2628900">
                  <a:extLst>
                    <a:ext uri="{9D8B030D-6E8A-4147-A177-3AD203B41FA5}">
                      <a16:colId xmlns:a16="http://schemas.microsoft.com/office/drawing/2014/main" val="1821450345"/>
                    </a:ext>
                  </a:extLst>
                </a:gridCol>
              </a:tblGrid>
              <a:tr h="370840">
                <a:tc>
                  <a:txBody>
                    <a:bodyPr/>
                    <a:lstStyle/>
                    <a:p>
                      <a:r>
                        <a:rPr lang="en-US" dirty="0" smtClean="0">
                          <a:solidFill>
                            <a:schemeClr val="tx1"/>
                          </a:solidFill>
                        </a:rPr>
                        <a:t>County</a:t>
                      </a:r>
                      <a:endParaRPr lang="en-US" dirty="0">
                        <a:solidFill>
                          <a:schemeClr val="tx1"/>
                        </a:solidFill>
                      </a:endParaRPr>
                    </a:p>
                  </a:txBody>
                  <a:tcPr/>
                </a:tc>
                <a:tc>
                  <a:txBody>
                    <a:bodyPr/>
                    <a:lstStyle/>
                    <a:p>
                      <a:r>
                        <a:rPr lang="en-US" dirty="0" smtClean="0">
                          <a:solidFill>
                            <a:schemeClr val="tx1"/>
                          </a:solidFill>
                        </a:rPr>
                        <a:t>Number of K-12 Homeless Students</a:t>
                      </a:r>
                      <a:endParaRPr lang="en-US" dirty="0">
                        <a:solidFill>
                          <a:schemeClr val="tx1"/>
                        </a:solidFill>
                      </a:endParaRPr>
                    </a:p>
                  </a:txBody>
                  <a:tcPr/>
                </a:tc>
                <a:tc>
                  <a:txBody>
                    <a:bodyPr/>
                    <a:lstStyle/>
                    <a:p>
                      <a:r>
                        <a:rPr lang="en-US" dirty="0" smtClean="0">
                          <a:solidFill>
                            <a:schemeClr val="tx1"/>
                          </a:solidFill>
                        </a:rPr>
                        <a:t>Percent</a:t>
                      </a:r>
                      <a:endParaRPr lang="en-US" dirty="0">
                        <a:solidFill>
                          <a:schemeClr val="tx1"/>
                        </a:solidFill>
                      </a:endParaRPr>
                    </a:p>
                  </a:txBody>
                  <a:tcPr/>
                </a:tc>
                <a:tc>
                  <a:txBody>
                    <a:bodyPr/>
                    <a:lstStyle/>
                    <a:p>
                      <a:r>
                        <a:rPr lang="en-US" dirty="0" smtClean="0">
                          <a:solidFill>
                            <a:schemeClr val="tx1"/>
                          </a:solidFill>
                        </a:rPr>
                        <a:t>Ranking of Risk</a:t>
                      </a:r>
                      <a:endParaRPr lang="en-US" dirty="0">
                        <a:solidFill>
                          <a:schemeClr val="tx1"/>
                        </a:solidFill>
                      </a:endParaRPr>
                    </a:p>
                  </a:txBody>
                  <a:tcPr/>
                </a:tc>
                <a:extLst>
                  <a:ext uri="{0D108BD9-81ED-4DB2-BD59-A6C34878D82A}">
                    <a16:rowId xmlns:a16="http://schemas.microsoft.com/office/drawing/2014/main" val="905213542"/>
                  </a:ext>
                </a:extLst>
              </a:tr>
              <a:tr h="370840">
                <a:tc>
                  <a:txBody>
                    <a:bodyPr/>
                    <a:lstStyle/>
                    <a:p>
                      <a:r>
                        <a:rPr lang="en-US" dirty="0" smtClean="0"/>
                        <a:t>Jackson </a:t>
                      </a:r>
                      <a:endParaRPr lang="en-US" dirty="0"/>
                    </a:p>
                  </a:txBody>
                  <a:tcPr/>
                </a:tc>
                <a:tc>
                  <a:txBody>
                    <a:bodyPr/>
                    <a:lstStyle/>
                    <a:p>
                      <a:r>
                        <a:rPr lang="en-US" dirty="0" smtClean="0"/>
                        <a:t>2,206</a:t>
                      </a:r>
                      <a:endParaRPr lang="en-US" dirty="0"/>
                    </a:p>
                  </a:txBody>
                  <a:tcPr/>
                </a:tc>
                <a:tc>
                  <a:txBody>
                    <a:bodyPr/>
                    <a:lstStyle/>
                    <a:p>
                      <a:r>
                        <a:rPr lang="en-US" dirty="0" smtClean="0"/>
                        <a:t>7.2%</a:t>
                      </a:r>
                      <a:endParaRPr lang="en-US" dirty="0"/>
                    </a:p>
                  </a:txBody>
                  <a:tcPr/>
                </a:tc>
                <a:tc>
                  <a:txBody>
                    <a:bodyPr/>
                    <a:lstStyle/>
                    <a:p>
                      <a:r>
                        <a:rPr lang="en-US" dirty="0" smtClean="0"/>
                        <a:t>H</a:t>
                      </a:r>
                      <a:endParaRPr lang="en-US" dirty="0"/>
                    </a:p>
                  </a:txBody>
                  <a:tcPr/>
                </a:tc>
                <a:extLst>
                  <a:ext uri="{0D108BD9-81ED-4DB2-BD59-A6C34878D82A}">
                    <a16:rowId xmlns:a16="http://schemas.microsoft.com/office/drawing/2014/main" val="3350798582"/>
                  </a:ext>
                </a:extLst>
              </a:tr>
              <a:tr h="370840">
                <a:tc>
                  <a:txBody>
                    <a:bodyPr/>
                    <a:lstStyle/>
                    <a:p>
                      <a:r>
                        <a:rPr lang="en-US" dirty="0" smtClean="0"/>
                        <a:t>Josephine</a:t>
                      </a:r>
                      <a:endParaRPr lang="en-US" dirty="0"/>
                    </a:p>
                  </a:txBody>
                  <a:tcPr/>
                </a:tc>
                <a:tc>
                  <a:txBody>
                    <a:bodyPr/>
                    <a:lstStyle/>
                    <a:p>
                      <a:r>
                        <a:rPr lang="en-US" dirty="0" smtClean="0"/>
                        <a:t>969</a:t>
                      </a:r>
                      <a:endParaRPr lang="en-US" dirty="0"/>
                    </a:p>
                  </a:txBody>
                  <a:tcPr/>
                </a:tc>
                <a:tc>
                  <a:txBody>
                    <a:bodyPr/>
                    <a:lstStyle/>
                    <a:p>
                      <a:r>
                        <a:rPr lang="en-US" dirty="0" smtClean="0"/>
                        <a:t>8.9%</a:t>
                      </a:r>
                      <a:endParaRPr lang="en-US" dirty="0"/>
                    </a:p>
                  </a:txBody>
                  <a:tcPr/>
                </a:tc>
                <a:tc>
                  <a:txBody>
                    <a:bodyPr/>
                    <a:lstStyle/>
                    <a:p>
                      <a:r>
                        <a:rPr lang="en-US" dirty="0" smtClean="0"/>
                        <a:t>H</a:t>
                      </a:r>
                      <a:endParaRPr lang="en-US" dirty="0"/>
                    </a:p>
                  </a:txBody>
                  <a:tcPr/>
                </a:tc>
                <a:extLst>
                  <a:ext uri="{0D108BD9-81ED-4DB2-BD59-A6C34878D82A}">
                    <a16:rowId xmlns:a16="http://schemas.microsoft.com/office/drawing/2014/main" val="4121615938"/>
                  </a:ext>
                </a:extLst>
              </a:tr>
            </a:tbl>
          </a:graphicData>
        </a:graphic>
      </p:graphicFrame>
      <p:sp>
        <p:nvSpPr>
          <p:cNvPr id="5" name="TextBox 4"/>
          <p:cNvSpPr txBox="1"/>
          <p:nvPr/>
        </p:nvSpPr>
        <p:spPr>
          <a:xfrm>
            <a:off x="838200" y="3370521"/>
            <a:ext cx="10411047" cy="113877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There is only one county in Oregon higher than our two counties.  </a:t>
            </a:r>
          </a:p>
          <a:p>
            <a:pPr marL="285750" indent="-285750">
              <a:buFont typeface="Arial" panose="020B0604020202020204" pitchFamily="34" charset="0"/>
              <a:buChar char="•"/>
            </a:pPr>
            <a:r>
              <a:rPr lang="en-US" dirty="0" smtClean="0"/>
              <a:t>The average for the state is 3.7%</a:t>
            </a:r>
          </a:p>
          <a:p>
            <a:pPr marL="285750" indent="-285750">
              <a:buFont typeface="Arial" panose="020B0604020202020204" pitchFamily="34" charset="0"/>
              <a:buChar char="•"/>
            </a:pPr>
            <a:endParaRPr lang="en-US" dirty="0"/>
          </a:p>
          <a:p>
            <a:r>
              <a:rPr lang="en-US" sz="1400" dirty="0" smtClean="0"/>
              <a:t>Source: Oregon Department of Education, 2018      P. 21</a:t>
            </a:r>
            <a:endParaRPr lang="en-US" sz="1400" dirty="0"/>
          </a:p>
        </p:txBody>
      </p:sp>
      <p:sp>
        <p:nvSpPr>
          <p:cNvPr id="3" name="Slide Number Placeholder 2"/>
          <p:cNvSpPr>
            <a:spLocks noGrp="1"/>
          </p:cNvSpPr>
          <p:nvPr>
            <p:ph type="sldNum" sz="quarter" idx="12"/>
          </p:nvPr>
        </p:nvSpPr>
        <p:spPr/>
        <p:txBody>
          <a:bodyPr/>
          <a:lstStyle/>
          <a:p>
            <a:fld id="{EA74130C-D9BC-4FCB-AB84-26572ABBBA53}" type="slidenum">
              <a:rPr lang="en-US" smtClean="0"/>
              <a:t>23</a:t>
            </a:fld>
            <a:endParaRPr lang="en-US"/>
          </a:p>
        </p:txBody>
      </p:sp>
    </p:spTree>
    <p:extLst>
      <p:ext uri="{BB962C8B-B14F-4D97-AF65-F5344CB8AC3E}">
        <p14:creationId xmlns:p14="http://schemas.microsoft.com/office/powerpoint/2010/main" val="3637142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in Rural Communities to Public-Funded Preschool in 2017-2018</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0486260"/>
              </p:ext>
            </p:extLst>
          </p:nvPr>
        </p:nvGraphicFramePr>
        <p:xfrm>
          <a:off x="838200" y="1651050"/>
          <a:ext cx="5430129" cy="4846320"/>
        </p:xfrm>
        <a:graphic>
          <a:graphicData uri="http://schemas.openxmlformats.org/drawingml/2006/table">
            <a:tbl>
              <a:tblPr firstRow="1" bandRow="1">
                <a:tableStyleId>{93296810-A885-4BE3-A3E7-6D5BEEA58F35}</a:tableStyleId>
              </a:tblPr>
              <a:tblGrid>
                <a:gridCol w="1377390">
                  <a:extLst>
                    <a:ext uri="{9D8B030D-6E8A-4147-A177-3AD203B41FA5}">
                      <a16:colId xmlns:a16="http://schemas.microsoft.com/office/drawing/2014/main" val="3205527844"/>
                    </a:ext>
                  </a:extLst>
                </a:gridCol>
                <a:gridCol w="1078916">
                  <a:extLst>
                    <a:ext uri="{9D8B030D-6E8A-4147-A177-3AD203B41FA5}">
                      <a16:colId xmlns:a16="http://schemas.microsoft.com/office/drawing/2014/main" val="4025098037"/>
                    </a:ext>
                  </a:extLst>
                </a:gridCol>
                <a:gridCol w="737060">
                  <a:extLst>
                    <a:ext uri="{9D8B030D-6E8A-4147-A177-3AD203B41FA5}">
                      <a16:colId xmlns:a16="http://schemas.microsoft.com/office/drawing/2014/main" val="109049352"/>
                    </a:ext>
                  </a:extLst>
                </a:gridCol>
                <a:gridCol w="1007583">
                  <a:extLst>
                    <a:ext uri="{9D8B030D-6E8A-4147-A177-3AD203B41FA5}">
                      <a16:colId xmlns:a16="http://schemas.microsoft.com/office/drawing/2014/main" val="1408059144"/>
                    </a:ext>
                  </a:extLst>
                </a:gridCol>
                <a:gridCol w="1229180">
                  <a:extLst>
                    <a:ext uri="{9D8B030D-6E8A-4147-A177-3AD203B41FA5}">
                      <a16:colId xmlns:a16="http://schemas.microsoft.com/office/drawing/2014/main" val="1353591008"/>
                    </a:ext>
                  </a:extLst>
                </a:gridCol>
              </a:tblGrid>
              <a:tr h="386179">
                <a:tc>
                  <a:txBody>
                    <a:bodyPr/>
                    <a:lstStyle/>
                    <a:p>
                      <a:r>
                        <a:rPr lang="en-US" sz="1200" dirty="0" smtClean="0"/>
                        <a:t>City</a:t>
                      </a:r>
                      <a:endParaRPr lang="en-US" sz="1200" dirty="0"/>
                    </a:p>
                  </a:txBody>
                  <a:tcPr/>
                </a:tc>
                <a:tc>
                  <a:txBody>
                    <a:bodyPr/>
                    <a:lstStyle/>
                    <a:p>
                      <a:r>
                        <a:rPr lang="en-US" sz="1200" dirty="0" smtClean="0"/>
                        <a:t>0-6 Population</a:t>
                      </a:r>
                      <a:endParaRPr lang="en-US" sz="1200" b="0" dirty="0"/>
                    </a:p>
                  </a:txBody>
                  <a:tcPr/>
                </a:tc>
                <a:tc>
                  <a:txBody>
                    <a:bodyPr/>
                    <a:lstStyle/>
                    <a:p>
                      <a:r>
                        <a:rPr lang="en-US" sz="1200" dirty="0" smtClean="0"/>
                        <a:t>Capacity</a:t>
                      </a:r>
                      <a:endParaRPr lang="en-US" sz="1200" dirty="0"/>
                    </a:p>
                  </a:txBody>
                  <a:tcPr/>
                </a:tc>
                <a:tc>
                  <a:txBody>
                    <a:bodyPr/>
                    <a:lstStyle/>
                    <a:p>
                      <a:r>
                        <a:rPr lang="en-US" sz="1200" dirty="0" smtClean="0"/>
                        <a:t>Enrollments</a:t>
                      </a:r>
                      <a:endParaRPr lang="en-US" sz="1200" dirty="0"/>
                    </a:p>
                  </a:txBody>
                  <a:tcPr/>
                </a:tc>
                <a:tc>
                  <a:txBody>
                    <a:bodyPr/>
                    <a:lstStyle/>
                    <a:p>
                      <a:r>
                        <a:rPr lang="en-US" sz="1200" dirty="0" smtClean="0"/>
                        <a:t>% 0-6 with Access</a:t>
                      </a:r>
                      <a:endParaRPr lang="en-US" sz="1200" dirty="0"/>
                    </a:p>
                  </a:txBody>
                  <a:tcPr/>
                </a:tc>
                <a:extLst>
                  <a:ext uri="{0D108BD9-81ED-4DB2-BD59-A6C34878D82A}">
                    <a16:rowId xmlns:a16="http://schemas.microsoft.com/office/drawing/2014/main" val="3356333057"/>
                  </a:ext>
                </a:extLst>
              </a:tr>
              <a:tr h="269244">
                <a:tc>
                  <a:txBody>
                    <a:bodyPr/>
                    <a:lstStyle/>
                    <a:p>
                      <a:r>
                        <a:rPr lang="en-US" sz="1200" dirty="0" smtClean="0"/>
                        <a:t>Ashland</a:t>
                      </a:r>
                      <a:endParaRPr lang="en-US" sz="1200" dirty="0"/>
                    </a:p>
                  </a:txBody>
                  <a:tcPr/>
                </a:tc>
                <a:tc>
                  <a:txBody>
                    <a:bodyPr/>
                    <a:lstStyle/>
                    <a:p>
                      <a:r>
                        <a:rPr lang="en-US" sz="1200" dirty="0" smtClean="0"/>
                        <a:t>619</a:t>
                      </a:r>
                      <a:endParaRPr lang="en-US" sz="1200" dirty="0"/>
                    </a:p>
                  </a:txBody>
                  <a:tcPr/>
                </a:tc>
                <a:tc>
                  <a:txBody>
                    <a:bodyPr/>
                    <a:lstStyle/>
                    <a:p>
                      <a:r>
                        <a:rPr lang="en-US" sz="1200" dirty="0" smtClean="0"/>
                        <a:t>19</a:t>
                      </a:r>
                      <a:endParaRPr lang="en-US" sz="1200" dirty="0"/>
                    </a:p>
                  </a:txBody>
                  <a:tcPr/>
                </a:tc>
                <a:tc>
                  <a:txBody>
                    <a:bodyPr/>
                    <a:lstStyle/>
                    <a:p>
                      <a:r>
                        <a:rPr lang="en-US" sz="1200" dirty="0" smtClean="0"/>
                        <a:t>11</a:t>
                      </a:r>
                      <a:endParaRPr lang="en-US" sz="1200" dirty="0"/>
                    </a:p>
                  </a:txBody>
                  <a:tcPr/>
                </a:tc>
                <a:tc>
                  <a:txBody>
                    <a:bodyPr/>
                    <a:lstStyle/>
                    <a:p>
                      <a:r>
                        <a:rPr lang="en-US" sz="1200" dirty="0" smtClean="0"/>
                        <a:t>3%</a:t>
                      </a:r>
                      <a:endParaRPr lang="en-US" sz="1200" dirty="0"/>
                    </a:p>
                  </a:txBody>
                  <a:tcPr/>
                </a:tc>
                <a:extLst>
                  <a:ext uri="{0D108BD9-81ED-4DB2-BD59-A6C34878D82A}">
                    <a16:rowId xmlns:a16="http://schemas.microsoft.com/office/drawing/2014/main" val="2697956447"/>
                  </a:ext>
                </a:extLst>
              </a:tr>
              <a:tr h="269244">
                <a:tc>
                  <a:txBody>
                    <a:bodyPr/>
                    <a:lstStyle/>
                    <a:p>
                      <a:r>
                        <a:rPr lang="en-US" sz="1200" dirty="0" smtClean="0"/>
                        <a:t>Butte</a:t>
                      </a:r>
                      <a:r>
                        <a:rPr lang="en-US" sz="1200" baseline="0" dirty="0" smtClean="0"/>
                        <a:t> Falls</a:t>
                      </a:r>
                      <a:endParaRPr lang="en-US" sz="1200" dirty="0"/>
                    </a:p>
                  </a:txBody>
                  <a:tcPr/>
                </a:tc>
                <a:tc>
                  <a:txBody>
                    <a:bodyPr/>
                    <a:lstStyle/>
                    <a:p>
                      <a:r>
                        <a:rPr lang="en-US" sz="1200" dirty="0" smtClean="0"/>
                        <a:t>31</a:t>
                      </a:r>
                      <a:endParaRPr lang="en-US" sz="1200" dirty="0"/>
                    </a:p>
                  </a:txBody>
                  <a:tcPr/>
                </a:tc>
                <a:tc>
                  <a:txBody>
                    <a:bodyPr/>
                    <a:lstStyle/>
                    <a:p>
                      <a:r>
                        <a:rPr lang="en-US" sz="1200" dirty="0" smtClean="0"/>
                        <a:t>0</a:t>
                      </a:r>
                      <a:endParaRPr lang="en-US" sz="1200" dirty="0"/>
                    </a:p>
                  </a:txBody>
                  <a:tcPr/>
                </a:tc>
                <a:tc>
                  <a:txBody>
                    <a:bodyPr/>
                    <a:lstStyle/>
                    <a:p>
                      <a:r>
                        <a:rPr lang="en-US" sz="1200" dirty="0" smtClean="0"/>
                        <a:t>0</a:t>
                      </a:r>
                      <a:endParaRPr lang="en-US" sz="1200" dirty="0"/>
                    </a:p>
                  </a:txBody>
                  <a:tcPr/>
                </a:tc>
                <a:tc>
                  <a:txBody>
                    <a:bodyPr/>
                    <a:lstStyle/>
                    <a:p>
                      <a:r>
                        <a:rPr lang="en-US" sz="1200" dirty="0" smtClean="0"/>
                        <a:t>0%</a:t>
                      </a:r>
                      <a:endParaRPr lang="en-US" sz="1200" dirty="0"/>
                    </a:p>
                  </a:txBody>
                  <a:tcPr/>
                </a:tc>
                <a:extLst>
                  <a:ext uri="{0D108BD9-81ED-4DB2-BD59-A6C34878D82A}">
                    <a16:rowId xmlns:a16="http://schemas.microsoft.com/office/drawing/2014/main" val="3582455764"/>
                  </a:ext>
                </a:extLst>
              </a:tr>
              <a:tr h="269244">
                <a:tc>
                  <a:txBody>
                    <a:bodyPr/>
                    <a:lstStyle/>
                    <a:p>
                      <a:r>
                        <a:rPr lang="en-US" sz="1200" dirty="0" smtClean="0"/>
                        <a:t>Central Point</a:t>
                      </a:r>
                      <a:endParaRPr lang="en-US" sz="1200" dirty="0"/>
                    </a:p>
                  </a:txBody>
                  <a:tcPr/>
                </a:tc>
                <a:tc>
                  <a:txBody>
                    <a:bodyPr/>
                    <a:lstStyle/>
                    <a:p>
                      <a:r>
                        <a:rPr lang="en-US" sz="1200" dirty="0" smtClean="0"/>
                        <a:t>1,176</a:t>
                      </a:r>
                      <a:endParaRPr lang="en-US" sz="1200" dirty="0"/>
                    </a:p>
                  </a:txBody>
                  <a:tcPr/>
                </a:tc>
                <a:tc>
                  <a:txBody>
                    <a:bodyPr/>
                    <a:lstStyle/>
                    <a:p>
                      <a:r>
                        <a:rPr lang="en-US" sz="1200" dirty="0" smtClean="0"/>
                        <a:t>92</a:t>
                      </a:r>
                      <a:endParaRPr lang="en-US" sz="1200" dirty="0"/>
                    </a:p>
                  </a:txBody>
                  <a:tcPr/>
                </a:tc>
                <a:tc>
                  <a:txBody>
                    <a:bodyPr/>
                    <a:lstStyle/>
                    <a:p>
                      <a:r>
                        <a:rPr lang="en-US" sz="1200" dirty="0" smtClean="0"/>
                        <a:t>84</a:t>
                      </a:r>
                      <a:endParaRPr lang="en-US" sz="1200" dirty="0"/>
                    </a:p>
                  </a:txBody>
                  <a:tcPr/>
                </a:tc>
                <a:tc>
                  <a:txBody>
                    <a:bodyPr/>
                    <a:lstStyle/>
                    <a:p>
                      <a:r>
                        <a:rPr lang="en-US" sz="1200" dirty="0" smtClean="0"/>
                        <a:t>8%</a:t>
                      </a:r>
                      <a:endParaRPr lang="en-US" sz="1200" dirty="0"/>
                    </a:p>
                  </a:txBody>
                  <a:tcPr/>
                </a:tc>
                <a:extLst>
                  <a:ext uri="{0D108BD9-81ED-4DB2-BD59-A6C34878D82A}">
                    <a16:rowId xmlns:a16="http://schemas.microsoft.com/office/drawing/2014/main" val="1421406341"/>
                  </a:ext>
                </a:extLst>
              </a:tr>
              <a:tr h="269244">
                <a:tc>
                  <a:txBody>
                    <a:bodyPr/>
                    <a:lstStyle/>
                    <a:p>
                      <a:r>
                        <a:rPr lang="en-US" sz="1200" dirty="0" smtClean="0"/>
                        <a:t>Eagle Point</a:t>
                      </a:r>
                      <a:endParaRPr lang="en-US" sz="1200" dirty="0"/>
                    </a:p>
                  </a:txBody>
                  <a:tcPr/>
                </a:tc>
                <a:tc>
                  <a:txBody>
                    <a:bodyPr/>
                    <a:lstStyle/>
                    <a:p>
                      <a:r>
                        <a:rPr lang="en-US" sz="1200" dirty="0" smtClean="0"/>
                        <a:t>748</a:t>
                      </a:r>
                      <a:endParaRPr lang="en-US" sz="1200" dirty="0"/>
                    </a:p>
                  </a:txBody>
                  <a:tcPr/>
                </a:tc>
                <a:tc>
                  <a:txBody>
                    <a:bodyPr/>
                    <a:lstStyle/>
                    <a:p>
                      <a:r>
                        <a:rPr lang="en-US" sz="1200" dirty="0" smtClean="0"/>
                        <a:t>56</a:t>
                      </a:r>
                      <a:endParaRPr lang="en-US" sz="1200" dirty="0"/>
                    </a:p>
                  </a:txBody>
                  <a:tcPr/>
                </a:tc>
                <a:tc>
                  <a:txBody>
                    <a:bodyPr/>
                    <a:lstStyle/>
                    <a:p>
                      <a:r>
                        <a:rPr lang="en-US" sz="1200" dirty="0" smtClean="0"/>
                        <a:t>50</a:t>
                      </a:r>
                      <a:endParaRPr lang="en-US" sz="1200" dirty="0"/>
                    </a:p>
                  </a:txBody>
                  <a:tcPr/>
                </a:tc>
                <a:tc>
                  <a:txBody>
                    <a:bodyPr/>
                    <a:lstStyle/>
                    <a:p>
                      <a:r>
                        <a:rPr lang="en-US" sz="1200" dirty="0" smtClean="0"/>
                        <a:t>7%</a:t>
                      </a:r>
                      <a:endParaRPr lang="en-US" sz="1200" dirty="0"/>
                    </a:p>
                  </a:txBody>
                  <a:tcPr/>
                </a:tc>
                <a:extLst>
                  <a:ext uri="{0D108BD9-81ED-4DB2-BD59-A6C34878D82A}">
                    <a16:rowId xmlns:a16="http://schemas.microsoft.com/office/drawing/2014/main" val="1870304535"/>
                  </a:ext>
                </a:extLst>
              </a:tr>
              <a:tr h="269244">
                <a:tc>
                  <a:txBody>
                    <a:bodyPr/>
                    <a:lstStyle/>
                    <a:p>
                      <a:r>
                        <a:rPr lang="en-US" sz="1200" dirty="0" smtClean="0"/>
                        <a:t>Gold Hill</a:t>
                      </a:r>
                      <a:endParaRPr lang="en-US" sz="1200" dirty="0"/>
                    </a:p>
                  </a:txBody>
                  <a:tcPr/>
                </a:tc>
                <a:tc>
                  <a:txBody>
                    <a:bodyPr/>
                    <a:lstStyle/>
                    <a:p>
                      <a:r>
                        <a:rPr lang="en-US" sz="1200" dirty="0" smtClean="0"/>
                        <a:t>73</a:t>
                      </a:r>
                      <a:endParaRPr lang="en-US" sz="1200" dirty="0"/>
                    </a:p>
                  </a:txBody>
                  <a:tcPr/>
                </a:tc>
                <a:tc>
                  <a:txBody>
                    <a:bodyPr/>
                    <a:lstStyle/>
                    <a:p>
                      <a:r>
                        <a:rPr lang="en-US" sz="1200" dirty="0" smtClean="0"/>
                        <a:t>0</a:t>
                      </a:r>
                      <a:endParaRPr lang="en-US" sz="1200" dirty="0"/>
                    </a:p>
                  </a:txBody>
                  <a:tcPr/>
                </a:tc>
                <a:tc>
                  <a:txBody>
                    <a:bodyPr/>
                    <a:lstStyle/>
                    <a:p>
                      <a:r>
                        <a:rPr lang="en-US" sz="1200" dirty="0" smtClean="0"/>
                        <a:t>0</a:t>
                      </a:r>
                      <a:endParaRPr lang="en-US" sz="1200" dirty="0"/>
                    </a:p>
                  </a:txBody>
                  <a:tcPr/>
                </a:tc>
                <a:tc>
                  <a:txBody>
                    <a:bodyPr/>
                    <a:lstStyle/>
                    <a:p>
                      <a:r>
                        <a:rPr lang="en-US" sz="1200" dirty="0" smtClean="0"/>
                        <a:t>0%</a:t>
                      </a:r>
                      <a:endParaRPr lang="en-US" sz="1200" dirty="0"/>
                    </a:p>
                  </a:txBody>
                  <a:tcPr/>
                </a:tc>
                <a:extLst>
                  <a:ext uri="{0D108BD9-81ED-4DB2-BD59-A6C34878D82A}">
                    <a16:rowId xmlns:a16="http://schemas.microsoft.com/office/drawing/2014/main" val="1142102415"/>
                  </a:ext>
                </a:extLst>
              </a:tr>
              <a:tr h="269244">
                <a:tc>
                  <a:txBody>
                    <a:bodyPr/>
                    <a:lstStyle/>
                    <a:p>
                      <a:r>
                        <a:rPr lang="en-US" sz="1200" dirty="0" smtClean="0"/>
                        <a:t>Jacksonville</a:t>
                      </a:r>
                      <a:endParaRPr lang="en-US" sz="1200" dirty="0"/>
                    </a:p>
                  </a:txBody>
                  <a:tcPr/>
                </a:tc>
                <a:tc>
                  <a:txBody>
                    <a:bodyPr/>
                    <a:lstStyle/>
                    <a:p>
                      <a:r>
                        <a:rPr lang="en-US" sz="1200" dirty="0" smtClean="0"/>
                        <a:t>47</a:t>
                      </a:r>
                      <a:endParaRPr lang="en-US" sz="1200" dirty="0"/>
                    </a:p>
                  </a:txBody>
                  <a:tcPr/>
                </a:tc>
                <a:tc>
                  <a:txBody>
                    <a:bodyPr/>
                    <a:lstStyle/>
                    <a:p>
                      <a:r>
                        <a:rPr lang="en-US" sz="1200" dirty="0" smtClean="0"/>
                        <a:t>0</a:t>
                      </a:r>
                      <a:endParaRPr lang="en-US" sz="1200" dirty="0"/>
                    </a:p>
                  </a:txBody>
                  <a:tcPr/>
                </a:tc>
                <a:tc>
                  <a:txBody>
                    <a:bodyPr/>
                    <a:lstStyle/>
                    <a:p>
                      <a:r>
                        <a:rPr lang="en-US" sz="1200" dirty="0" smtClean="0"/>
                        <a:t>0</a:t>
                      </a:r>
                      <a:endParaRPr lang="en-US" sz="1200" dirty="0"/>
                    </a:p>
                  </a:txBody>
                  <a:tcPr/>
                </a:tc>
                <a:tc>
                  <a:txBody>
                    <a:bodyPr/>
                    <a:lstStyle/>
                    <a:p>
                      <a:r>
                        <a:rPr lang="en-US" sz="1200" dirty="0" smtClean="0"/>
                        <a:t>0%</a:t>
                      </a:r>
                      <a:endParaRPr lang="en-US" sz="1200" dirty="0"/>
                    </a:p>
                  </a:txBody>
                  <a:tcPr/>
                </a:tc>
                <a:extLst>
                  <a:ext uri="{0D108BD9-81ED-4DB2-BD59-A6C34878D82A}">
                    <a16:rowId xmlns:a16="http://schemas.microsoft.com/office/drawing/2014/main" val="2853786496"/>
                  </a:ext>
                </a:extLst>
              </a:tr>
              <a:tr h="269244">
                <a:tc>
                  <a:txBody>
                    <a:bodyPr/>
                    <a:lstStyle/>
                    <a:p>
                      <a:r>
                        <a:rPr lang="en-US" sz="1200" dirty="0" smtClean="0"/>
                        <a:t>Medford</a:t>
                      </a:r>
                      <a:endParaRPr lang="en-US" sz="1200" dirty="0"/>
                    </a:p>
                  </a:txBody>
                  <a:tcPr/>
                </a:tc>
                <a:tc>
                  <a:txBody>
                    <a:bodyPr/>
                    <a:lstStyle/>
                    <a:p>
                      <a:r>
                        <a:rPr lang="en-US" sz="1200" dirty="0" smtClean="0"/>
                        <a:t>5,802</a:t>
                      </a:r>
                      <a:endParaRPr lang="en-US" sz="1200" dirty="0"/>
                    </a:p>
                  </a:txBody>
                  <a:tcPr/>
                </a:tc>
                <a:tc>
                  <a:txBody>
                    <a:bodyPr/>
                    <a:lstStyle/>
                    <a:p>
                      <a:r>
                        <a:rPr lang="en-US" sz="1200" dirty="0" smtClean="0"/>
                        <a:t>469</a:t>
                      </a:r>
                      <a:endParaRPr lang="en-US" sz="1200" dirty="0"/>
                    </a:p>
                  </a:txBody>
                  <a:tcPr/>
                </a:tc>
                <a:tc>
                  <a:txBody>
                    <a:bodyPr/>
                    <a:lstStyle/>
                    <a:p>
                      <a:r>
                        <a:rPr lang="en-US" sz="1200" dirty="0" smtClean="0"/>
                        <a:t>422</a:t>
                      </a:r>
                      <a:endParaRPr lang="en-US" sz="1200" dirty="0"/>
                    </a:p>
                  </a:txBody>
                  <a:tcPr/>
                </a:tc>
                <a:tc>
                  <a:txBody>
                    <a:bodyPr/>
                    <a:lstStyle/>
                    <a:p>
                      <a:r>
                        <a:rPr lang="en-US" sz="1200" dirty="0" smtClean="0"/>
                        <a:t>8%</a:t>
                      </a:r>
                      <a:endParaRPr lang="en-US" sz="1200" dirty="0"/>
                    </a:p>
                  </a:txBody>
                  <a:tcPr/>
                </a:tc>
                <a:extLst>
                  <a:ext uri="{0D108BD9-81ED-4DB2-BD59-A6C34878D82A}">
                    <a16:rowId xmlns:a16="http://schemas.microsoft.com/office/drawing/2014/main" val="1880015428"/>
                  </a:ext>
                </a:extLst>
              </a:tr>
              <a:tr h="269244">
                <a:tc>
                  <a:txBody>
                    <a:bodyPr/>
                    <a:lstStyle/>
                    <a:p>
                      <a:r>
                        <a:rPr lang="en-US" sz="1200" dirty="0" smtClean="0">
                          <a:solidFill>
                            <a:schemeClr val="tx1"/>
                          </a:solidFill>
                        </a:rPr>
                        <a:t>Phoenix</a:t>
                      </a:r>
                      <a:endParaRPr lang="en-US" sz="1200" dirty="0">
                        <a:solidFill>
                          <a:schemeClr val="tx1"/>
                        </a:solidFill>
                      </a:endParaRPr>
                    </a:p>
                  </a:txBody>
                  <a:tcPr/>
                </a:tc>
                <a:tc>
                  <a:txBody>
                    <a:bodyPr/>
                    <a:lstStyle/>
                    <a:p>
                      <a:r>
                        <a:rPr lang="en-US" sz="1200" dirty="0" smtClean="0"/>
                        <a:t>487</a:t>
                      </a:r>
                      <a:endParaRPr lang="en-US" sz="1200" dirty="0"/>
                    </a:p>
                  </a:txBody>
                  <a:tcPr/>
                </a:tc>
                <a:tc>
                  <a:txBody>
                    <a:bodyPr/>
                    <a:lstStyle/>
                    <a:p>
                      <a:r>
                        <a:rPr lang="en-US" sz="1200" dirty="0" smtClean="0"/>
                        <a:t>50</a:t>
                      </a:r>
                      <a:endParaRPr lang="en-US" sz="1200" dirty="0"/>
                    </a:p>
                  </a:txBody>
                  <a:tcPr/>
                </a:tc>
                <a:tc>
                  <a:txBody>
                    <a:bodyPr/>
                    <a:lstStyle/>
                    <a:p>
                      <a:r>
                        <a:rPr lang="en-US" sz="1200" dirty="0" smtClean="0"/>
                        <a:t>46</a:t>
                      </a:r>
                      <a:endParaRPr lang="en-US" sz="1200" dirty="0"/>
                    </a:p>
                  </a:txBody>
                  <a:tcPr/>
                </a:tc>
                <a:tc>
                  <a:txBody>
                    <a:bodyPr/>
                    <a:lstStyle/>
                    <a:p>
                      <a:r>
                        <a:rPr lang="en-US" sz="1200" dirty="0" smtClean="0"/>
                        <a:t>10%</a:t>
                      </a:r>
                      <a:endParaRPr lang="en-US" sz="1200" dirty="0"/>
                    </a:p>
                  </a:txBody>
                  <a:tcPr/>
                </a:tc>
                <a:extLst>
                  <a:ext uri="{0D108BD9-81ED-4DB2-BD59-A6C34878D82A}">
                    <a16:rowId xmlns:a16="http://schemas.microsoft.com/office/drawing/2014/main" val="458351392"/>
                  </a:ext>
                </a:extLst>
              </a:tr>
              <a:tr h="269244">
                <a:tc>
                  <a:txBody>
                    <a:bodyPr/>
                    <a:lstStyle/>
                    <a:p>
                      <a:r>
                        <a:rPr lang="en-US" sz="1200" dirty="0" smtClean="0"/>
                        <a:t>Prospect</a:t>
                      </a:r>
                      <a:endParaRPr lang="en-US" sz="1200" dirty="0"/>
                    </a:p>
                  </a:txBody>
                  <a:tcPr/>
                </a:tc>
                <a:tc>
                  <a:txBody>
                    <a:bodyPr/>
                    <a:lstStyle/>
                    <a:p>
                      <a:r>
                        <a:rPr lang="en-US" sz="1200" dirty="0" smtClean="0"/>
                        <a:t>*</a:t>
                      </a:r>
                      <a:endParaRPr lang="en-US" sz="1200" dirty="0"/>
                    </a:p>
                  </a:txBody>
                  <a:tcPr/>
                </a:tc>
                <a:tc>
                  <a:txBody>
                    <a:bodyPr/>
                    <a:lstStyle/>
                    <a:p>
                      <a:r>
                        <a:rPr lang="en-US" sz="1200" dirty="0" smtClean="0"/>
                        <a:t>0</a:t>
                      </a:r>
                      <a:endParaRPr lang="en-US" sz="1200" dirty="0"/>
                    </a:p>
                  </a:txBody>
                  <a:tcPr/>
                </a:tc>
                <a:tc>
                  <a:txBody>
                    <a:bodyPr/>
                    <a:lstStyle/>
                    <a:p>
                      <a:r>
                        <a:rPr lang="en-US" sz="1200" dirty="0" smtClean="0"/>
                        <a:t>0</a:t>
                      </a:r>
                      <a:endParaRPr lang="en-US" sz="1200" dirty="0"/>
                    </a:p>
                  </a:txBody>
                  <a:tcPr/>
                </a:tc>
                <a:tc>
                  <a:txBody>
                    <a:bodyPr/>
                    <a:lstStyle/>
                    <a:p>
                      <a:r>
                        <a:rPr lang="en-US" sz="1200" dirty="0" smtClean="0"/>
                        <a:t>0%</a:t>
                      </a:r>
                      <a:endParaRPr lang="en-US" sz="1200" dirty="0"/>
                    </a:p>
                  </a:txBody>
                  <a:tcPr/>
                </a:tc>
                <a:extLst>
                  <a:ext uri="{0D108BD9-81ED-4DB2-BD59-A6C34878D82A}">
                    <a16:rowId xmlns:a16="http://schemas.microsoft.com/office/drawing/2014/main" val="530202218"/>
                  </a:ext>
                </a:extLst>
              </a:tr>
              <a:tr h="269244">
                <a:tc>
                  <a:txBody>
                    <a:bodyPr/>
                    <a:lstStyle/>
                    <a:p>
                      <a:r>
                        <a:rPr lang="en-US" sz="1200" dirty="0" err="1" smtClean="0"/>
                        <a:t>Ruch</a:t>
                      </a:r>
                      <a:r>
                        <a:rPr lang="en-US" sz="1200" dirty="0" smtClean="0"/>
                        <a:t>  </a:t>
                      </a:r>
                      <a:endParaRPr lang="en-US" sz="1200" dirty="0"/>
                    </a:p>
                  </a:txBody>
                  <a:tcPr/>
                </a:tc>
                <a:tc>
                  <a:txBody>
                    <a:bodyPr/>
                    <a:lstStyle/>
                    <a:p>
                      <a:r>
                        <a:rPr lang="en-US" sz="1200" dirty="0" smtClean="0"/>
                        <a:t>75</a:t>
                      </a:r>
                      <a:endParaRPr lang="en-US" sz="1200" dirty="0"/>
                    </a:p>
                  </a:txBody>
                  <a:tcPr/>
                </a:tc>
                <a:tc>
                  <a:txBody>
                    <a:bodyPr/>
                    <a:lstStyle/>
                    <a:p>
                      <a:r>
                        <a:rPr lang="en-US" sz="1200" dirty="0" smtClean="0"/>
                        <a:t>0</a:t>
                      </a:r>
                      <a:endParaRPr lang="en-US" sz="1200" dirty="0"/>
                    </a:p>
                  </a:txBody>
                  <a:tcPr/>
                </a:tc>
                <a:tc>
                  <a:txBody>
                    <a:bodyPr/>
                    <a:lstStyle/>
                    <a:p>
                      <a:r>
                        <a:rPr lang="en-US" sz="1200" dirty="0" smtClean="0"/>
                        <a:t>0</a:t>
                      </a:r>
                      <a:endParaRPr lang="en-US" sz="1200" dirty="0"/>
                    </a:p>
                  </a:txBody>
                  <a:tcPr/>
                </a:tc>
                <a:tc>
                  <a:txBody>
                    <a:bodyPr/>
                    <a:lstStyle/>
                    <a:p>
                      <a:r>
                        <a:rPr lang="en-US" sz="1200" dirty="0" smtClean="0"/>
                        <a:t>0%</a:t>
                      </a:r>
                      <a:endParaRPr lang="en-US" sz="1200" dirty="0"/>
                    </a:p>
                  </a:txBody>
                  <a:tcPr/>
                </a:tc>
                <a:extLst>
                  <a:ext uri="{0D108BD9-81ED-4DB2-BD59-A6C34878D82A}">
                    <a16:rowId xmlns:a16="http://schemas.microsoft.com/office/drawing/2014/main" val="2278192591"/>
                  </a:ext>
                </a:extLst>
              </a:tr>
              <a:tr h="269244">
                <a:tc>
                  <a:txBody>
                    <a:bodyPr/>
                    <a:lstStyle/>
                    <a:p>
                      <a:r>
                        <a:rPr lang="en-US" sz="1200" dirty="0" smtClean="0"/>
                        <a:t>Shady Cove</a:t>
                      </a:r>
                      <a:endParaRPr lang="en-US" sz="1200" dirty="0"/>
                    </a:p>
                  </a:txBody>
                  <a:tcPr/>
                </a:tc>
                <a:tc>
                  <a:txBody>
                    <a:bodyPr/>
                    <a:lstStyle/>
                    <a:p>
                      <a:r>
                        <a:rPr lang="en-US" sz="1200" dirty="0" smtClean="0"/>
                        <a:t>475</a:t>
                      </a:r>
                      <a:endParaRPr lang="en-US" sz="1200" dirty="0"/>
                    </a:p>
                  </a:txBody>
                  <a:tcPr/>
                </a:tc>
                <a:tc>
                  <a:txBody>
                    <a:bodyPr/>
                    <a:lstStyle/>
                    <a:p>
                      <a:r>
                        <a:rPr lang="en-US" sz="1200" dirty="0" smtClean="0"/>
                        <a:t>0</a:t>
                      </a:r>
                      <a:endParaRPr lang="en-US" sz="1200" dirty="0"/>
                    </a:p>
                  </a:txBody>
                  <a:tcPr/>
                </a:tc>
                <a:tc>
                  <a:txBody>
                    <a:bodyPr/>
                    <a:lstStyle/>
                    <a:p>
                      <a:r>
                        <a:rPr lang="en-US" sz="1200" dirty="0" smtClean="0"/>
                        <a:t>0</a:t>
                      </a:r>
                      <a:endParaRPr lang="en-US" sz="1200" dirty="0"/>
                    </a:p>
                  </a:txBody>
                  <a:tcPr/>
                </a:tc>
                <a:tc>
                  <a:txBody>
                    <a:bodyPr/>
                    <a:lstStyle/>
                    <a:p>
                      <a:r>
                        <a:rPr lang="en-US" sz="1200" dirty="0" smtClean="0"/>
                        <a:t>0%</a:t>
                      </a:r>
                      <a:endParaRPr lang="en-US" sz="1200" dirty="0"/>
                    </a:p>
                  </a:txBody>
                  <a:tcPr/>
                </a:tc>
                <a:extLst>
                  <a:ext uri="{0D108BD9-81ED-4DB2-BD59-A6C34878D82A}">
                    <a16:rowId xmlns:a16="http://schemas.microsoft.com/office/drawing/2014/main" val="4224297543"/>
                  </a:ext>
                </a:extLst>
              </a:tr>
              <a:tr h="269244">
                <a:tc>
                  <a:txBody>
                    <a:bodyPr/>
                    <a:lstStyle/>
                    <a:p>
                      <a:r>
                        <a:rPr lang="en-US" sz="1200" dirty="0" smtClean="0"/>
                        <a:t>Trail</a:t>
                      </a:r>
                      <a:endParaRPr lang="en-US" sz="1200" dirty="0"/>
                    </a:p>
                  </a:txBody>
                  <a:tcPr/>
                </a:tc>
                <a:tc>
                  <a:txBody>
                    <a:bodyPr/>
                    <a:lstStyle/>
                    <a:p>
                      <a:r>
                        <a:rPr lang="en-US" sz="1200" dirty="0" smtClean="0"/>
                        <a:t>13</a:t>
                      </a:r>
                      <a:endParaRPr lang="en-US" sz="1200" dirty="0"/>
                    </a:p>
                  </a:txBody>
                  <a:tcPr/>
                </a:tc>
                <a:tc>
                  <a:txBody>
                    <a:bodyPr/>
                    <a:lstStyle/>
                    <a:p>
                      <a:r>
                        <a:rPr lang="en-US" sz="1200" dirty="0" smtClean="0"/>
                        <a:t>0</a:t>
                      </a:r>
                      <a:endParaRPr lang="en-US" sz="1200" dirty="0"/>
                    </a:p>
                  </a:txBody>
                  <a:tcPr/>
                </a:tc>
                <a:tc>
                  <a:txBody>
                    <a:bodyPr/>
                    <a:lstStyle/>
                    <a:p>
                      <a:r>
                        <a:rPr lang="en-US" sz="1200" dirty="0" smtClean="0"/>
                        <a:t>0</a:t>
                      </a:r>
                      <a:endParaRPr lang="en-US" sz="1200" dirty="0"/>
                    </a:p>
                  </a:txBody>
                  <a:tcPr/>
                </a:tc>
                <a:tc>
                  <a:txBody>
                    <a:bodyPr/>
                    <a:lstStyle/>
                    <a:p>
                      <a:r>
                        <a:rPr lang="en-US" sz="1200" dirty="0" smtClean="0"/>
                        <a:t>0%</a:t>
                      </a:r>
                      <a:endParaRPr lang="en-US" sz="1200" dirty="0"/>
                    </a:p>
                  </a:txBody>
                  <a:tcPr/>
                </a:tc>
                <a:extLst>
                  <a:ext uri="{0D108BD9-81ED-4DB2-BD59-A6C34878D82A}">
                    <a16:rowId xmlns:a16="http://schemas.microsoft.com/office/drawing/2014/main" val="1673011065"/>
                  </a:ext>
                </a:extLst>
              </a:tr>
              <a:tr h="269244">
                <a:tc>
                  <a:txBody>
                    <a:bodyPr/>
                    <a:lstStyle/>
                    <a:p>
                      <a:r>
                        <a:rPr lang="en-US" sz="1200" dirty="0" smtClean="0"/>
                        <a:t>Rogue River</a:t>
                      </a:r>
                      <a:endParaRPr lang="en-US" sz="1200" dirty="0"/>
                    </a:p>
                  </a:txBody>
                  <a:tcPr/>
                </a:tc>
                <a:tc>
                  <a:txBody>
                    <a:bodyPr/>
                    <a:lstStyle/>
                    <a:p>
                      <a:r>
                        <a:rPr lang="en-US" sz="1200" dirty="0" smtClean="0"/>
                        <a:t>184</a:t>
                      </a:r>
                      <a:endParaRPr lang="en-US" sz="1200" dirty="0"/>
                    </a:p>
                  </a:txBody>
                  <a:tcPr/>
                </a:tc>
                <a:tc>
                  <a:txBody>
                    <a:bodyPr/>
                    <a:lstStyle/>
                    <a:p>
                      <a:r>
                        <a:rPr lang="en-US" sz="1200" dirty="0" smtClean="0"/>
                        <a:t>19</a:t>
                      </a:r>
                      <a:endParaRPr lang="en-US" sz="1200" dirty="0"/>
                    </a:p>
                  </a:txBody>
                  <a:tcPr/>
                </a:tc>
                <a:tc>
                  <a:txBody>
                    <a:bodyPr/>
                    <a:lstStyle/>
                    <a:p>
                      <a:r>
                        <a:rPr lang="en-US" sz="1200" dirty="0" smtClean="0"/>
                        <a:t>18</a:t>
                      </a:r>
                      <a:endParaRPr lang="en-US" sz="1200" dirty="0"/>
                    </a:p>
                  </a:txBody>
                  <a:tcPr/>
                </a:tc>
                <a:tc>
                  <a:txBody>
                    <a:bodyPr/>
                    <a:lstStyle/>
                    <a:p>
                      <a:r>
                        <a:rPr lang="en-US" sz="1200" dirty="0" smtClean="0"/>
                        <a:t>10%</a:t>
                      </a:r>
                      <a:endParaRPr lang="en-US" sz="1200" dirty="0"/>
                    </a:p>
                  </a:txBody>
                  <a:tcPr/>
                </a:tc>
                <a:extLst>
                  <a:ext uri="{0D108BD9-81ED-4DB2-BD59-A6C34878D82A}">
                    <a16:rowId xmlns:a16="http://schemas.microsoft.com/office/drawing/2014/main" val="1730265301"/>
                  </a:ext>
                </a:extLst>
              </a:tr>
              <a:tr h="269244">
                <a:tc>
                  <a:txBody>
                    <a:bodyPr/>
                    <a:lstStyle/>
                    <a:p>
                      <a:r>
                        <a:rPr lang="en-US" sz="1200" dirty="0" err="1" smtClean="0"/>
                        <a:t>Sams</a:t>
                      </a:r>
                      <a:r>
                        <a:rPr lang="en-US" sz="1200" baseline="0" dirty="0" smtClean="0"/>
                        <a:t> Valley</a:t>
                      </a:r>
                      <a:endParaRPr lang="en-US" sz="1200" dirty="0"/>
                    </a:p>
                  </a:txBody>
                  <a:tcPr/>
                </a:tc>
                <a:tc>
                  <a:txBody>
                    <a:bodyPr/>
                    <a:lstStyle/>
                    <a:p>
                      <a:r>
                        <a:rPr lang="en-US" sz="1200" dirty="0" smtClean="0"/>
                        <a:t>*</a:t>
                      </a:r>
                      <a:endParaRPr lang="en-US" sz="1200" dirty="0"/>
                    </a:p>
                  </a:txBody>
                  <a:tcPr/>
                </a:tc>
                <a:tc>
                  <a:txBody>
                    <a:bodyPr/>
                    <a:lstStyle/>
                    <a:p>
                      <a:r>
                        <a:rPr lang="en-US" sz="1200" dirty="0" smtClean="0"/>
                        <a:t>19</a:t>
                      </a:r>
                      <a:endParaRPr lang="en-US" sz="1200" dirty="0"/>
                    </a:p>
                  </a:txBody>
                  <a:tcPr/>
                </a:tc>
                <a:tc>
                  <a:txBody>
                    <a:bodyPr/>
                    <a:lstStyle/>
                    <a:p>
                      <a:r>
                        <a:rPr lang="en-US" sz="1200" dirty="0" smtClean="0"/>
                        <a:t>19</a:t>
                      </a:r>
                      <a:endParaRPr lang="en-US" sz="1200" dirty="0"/>
                    </a:p>
                  </a:txBody>
                  <a:tcPr/>
                </a:tc>
                <a:tc>
                  <a:txBody>
                    <a:bodyPr/>
                    <a:lstStyle/>
                    <a:p>
                      <a:r>
                        <a:rPr lang="en-US" sz="1200" dirty="0" smtClean="0"/>
                        <a:t>NA</a:t>
                      </a:r>
                      <a:endParaRPr lang="en-US" sz="1200" dirty="0"/>
                    </a:p>
                  </a:txBody>
                  <a:tcPr/>
                </a:tc>
                <a:extLst>
                  <a:ext uri="{0D108BD9-81ED-4DB2-BD59-A6C34878D82A}">
                    <a16:rowId xmlns:a16="http://schemas.microsoft.com/office/drawing/2014/main" val="1531459398"/>
                  </a:ext>
                </a:extLst>
              </a:tr>
              <a:tr h="269244">
                <a:tc>
                  <a:txBody>
                    <a:bodyPr/>
                    <a:lstStyle/>
                    <a:p>
                      <a:r>
                        <a:rPr lang="en-US" sz="1200" dirty="0" smtClean="0"/>
                        <a:t>White City</a:t>
                      </a:r>
                      <a:endParaRPr lang="en-US" sz="1200" dirty="0"/>
                    </a:p>
                  </a:txBody>
                  <a:tcPr/>
                </a:tc>
                <a:tc>
                  <a:txBody>
                    <a:bodyPr/>
                    <a:lstStyle/>
                    <a:p>
                      <a:r>
                        <a:rPr lang="en-US" sz="1200" dirty="0" smtClean="0"/>
                        <a:t>650</a:t>
                      </a:r>
                      <a:endParaRPr lang="en-US" sz="1200" dirty="0"/>
                    </a:p>
                  </a:txBody>
                  <a:tcPr/>
                </a:tc>
                <a:tc>
                  <a:txBody>
                    <a:bodyPr/>
                    <a:lstStyle/>
                    <a:p>
                      <a:r>
                        <a:rPr lang="en-US" sz="1200" dirty="0" smtClean="0"/>
                        <a:t>99</a:t>
                      </a:r>
                      <a:endParaRPr lang="en-US" sz="1200" dirty="0"/>
                    </a:p>
                  </a:txBody>
                  <a:tcPr/>
                </a:tc>
                <a:tc>
                  <a:txBody>
                    <a:bodyPr/>
                    <a:lstStyle/>
                    <a:p>
                      <a:r>
                        <a:rPr lang="en-US" sz="1200" dirty="0" smtClean="0"/>
                        <a:t>98</a:t>
                      </a:r>
                      <a:endParaRPr lang="en-US" sz="1200" dirty="0"/>
                    </a:p>
                  </a:txBody>
                  <a:tcPr/>
                </a:tc>
                <a:tc>
                  <a:txBody>
                    <a:bodyPr/>
                    <a:lstStyle/>
                    <a:p>
                      <a:r>
                        <a:rPr lang="en-US" sz="1200" dirty="0" smtClean="0"/>
                        <a:t>15%</a:t>
                      </a:r>
                      <a:endParaRPr lang="en-US" sz="1200" dirty="0"/>
                    </a:p>
                  </a:txBody>
                  <a:tcPr/>
                </a:tc>
                <a:extLst>
                  <a:ext uri="{0D108BD9-81ED-4DB2-BD59-A6C34878D82A}">
                    <a16:rowId xmlns:a16="http://schemas.microsoft.com/office/drawing/2014/main" val="659900977"/>
                  </a:ext>
                </a:extLst>
              </a:tr>
              <a:tr h="269244">
                <a:tc>
                  <a:txBody>
                    <a:bodyPr/>
                    <a:lstStyle/>
                    <a:p>
                      <a:r>
                        <a:rPr lang="en-US" sz="1200" dirty="0" err="1" smtClean="0"/>
                        <a:t>Wimer</a:t>
                      </a:r>
                      <a:endParaRPr lang="en-US" sz="1200" dirty="0"/>
                    </a:p>
                  </a:txBody>
                  <a:tcPr/>
                </a:tc>
                <a:tc>
                  <a:txBody>
                    <a:bodyPr/>
                    <a:lstStyle/>
                    <a:p>
                      <a:r>
                        <a:rPr lang="en-US" sz="1200" dirty="0" smtClean="0"/>
                        <a:t>*</a:t>
                      </a:r>
                      <a:endParaRPr lang="en-US" sz="1200" dirty="0"/>
                    </a:p>
                  </a:txBody>
                  <a:tcPr/>
                </a:tc>
                <a:tc>
                  <a:txBody>
                    <a:bodyPr/>
                    <a:lstStyle/>
                    <a:p>
                      <a:r>
                        <a:rPr lang="en-US" sz="1200" dirty="0" smtClean="0"/>
                        <a:t>0</a:t>
                      </a:r>
                      <a:endParaRPr lang="en-US" sz="1200" dirty="0"/>
                    </a:p>
                  </a:txBody>
                  <a:tcPr/>
                </a:tc>
                <a:tc>
                  <a:txBody>
                    <a:bodyPr/>
                    <a:lstStyle/>
                    <a:p>
                      <a:r>
                        <a:rPr lang="en-US" sz="1200" dirty="0" smtClean="0"/>
                        <a:t>0</a:t>
                      </a:r>
                      <a:endParaRPr lang="en-US" sz="1200" dirty="0"/>
                    </a:p>
                  </a:txBody>
                  <a:tcPr/>
                </a:tc>
                <a:tc>
                  <a:txBody>
                    <a:bodyPr/>
                    <a:lstStyle/>
                    <a:p>
                      <a:r>
                        <a:rPr lang="en-US" sz="1200" dirty="0" smtClean="0"/>
                        <a:t>0%</a:t>
                      </a:r>
                      <a:endParaRPr lang="en-US" sz="1200" dirty="0"/>
                    </a:p>
                  </a:txBody>
                  <a:tcPr/>
                </a:tc>
                <a:extLst>
                  <a:ext uri="{0D108BD9-81ED-4DB2-BD59-A6C34878D82A}">
                    <a16:rowId xmlns:a16="http://schemas.microsoft.com/office/drawing/2014/main" val="406776094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51562939"/>
              </p:ext>
            </p:extLst>
          </p:nvPr>
        </p:nvGraphicFramePr>
        <p:xfrm>
          <a:off x="6555544" y="1690688"/>
          <a:ext cx="5405120" cy="2682240"/>
        </p:xfrm>
        <a:graphic>
          <a:graphicData uri="http://schemas.openxmlformats.org/drawingml/2006/table">
            <a:tbl>
              <a:tblPr firstRow="1" bandRow="1">
                <a:tableStyleId>{5C22544A-7EE6-4342-B048-85BDC9FD1C3A}</a:tableStyleId>
              </a:tblPr>
              <a:tblGrid>
                <a:gridCol w="1081024">
                  <a:extLst>
                    <a:ext uri="{9D8B030D-6E8A-4147-A177-3AD203B41FA5}">
                      <a16:colId xmlns:a16="http://schemas.microsoft.com/office/drawing/2014/main" val="851179056"/>
                    </a:ext>
                  </a:extLst>
                </a:gridCol>
                <a:gridCol w="1081024">
                  <a:extLst>
                    <a:ext uri="{9D8B030D-6E8A-4147-A177-3AD203B41FA5}">
                      <a16:colId xmlns:a16="http://schemas.microsoft.com/office/drawing/2014/main" val="311373412"/>
                    </a:ext>
                  </a:extLst>
                </a:gridCol>
                <a:gridCol w="1081024">
                  <a:extLst>
                    <a:ext uri="{9D8B030D-6E8A-4147-A177-3AD203B41FA5}">
                      <a16:colId xmlns:a16="http://schemas.microsoft.com/office/drawing/2014/main" val="2572390669"/>
                    </a:ext>
                  </a:extLst>
                </a:gridCol>
                <a:gridCol w="1081024">
                  <a:extLst>
                    <a:ext uri="{9D8B030D-6E8A-4147-A177-3AD203B41FA5}">
                      <a16:colId xmlns:a16="http://schemas.microsoft.com/office/drawing/2014/main" val="1051158196"/>
                    </a:ext>
                  </a:extLst>
                </a:gridCol>
                <a:gridCol w="1081024">
                  <a:extLst>
                    <a:ext uri="{9D8B030D-6E8A-4147-A177-3AD203B41FA5}">
                      <a16:colId xmlns:a16="http://schemas.microsoft.com/office/drawing/2014/main" val="426842501"/>
                    </a:ext>
                  </a:extLst>
                </a:gridCol>
              </a:tblGrid>
              <a:tr h="370840">
                <a:tc>
                  <a:txBody>
                    <a:bodyPr/>
                    <a:lstStyle/>
                    <a:p>
                      <a:r>
                        <a:rPr lang="en-US" sz="1200" dirty="0" smtClean="0"/>
                        <a:t>City</a:t>
                      </a:r>
                      <a:endParaRPr lang="en-US" sz="1200" dirty="0"/>
                    </a:p>
                  </a:txBody>
                  <a:tcPr/>
                </a:tc>
                <a:tc>
                  <a:txBody>
                    <a:bodyPr/>
                    <a:lstStyle/>
                    <a:p>
                      <a:r>
                        <a:rPr lang="en-US" sz="1200" b="0" dirty="0" smtClean="0"/>
                        <a:t>0-6 Population</a:t>
                      </a:r>
                      <a:endParaRPr lang="en-US" sz="1200" b="0" dirty="0"/>
                    </a:p>
                  </a:txBody>
                  <a:tcPr/>
                </a:tc>
                <a:tc>
                  <a:txBody>
                    <a:bodyPr/>
                    <a:lstStyle/>
                    <a:p>
                      <a:r>
                        <a:rPr lang="en-US" sz="1200" dirty="0" smtClean="0"/>
                        <a:t>Capacity</a:t>
                      </a:r>
                      <a:endParaRPr lang="en-US" sz="1200" dirty="0"/>
                    </a:p>
                  </a:txBody>
                  <a:tcPr/>
                </a:tc>
                <a:tc>
                  <a:txBody>
                    <a:bodyPr/>
                    <a:lstStyle/>
                    <a:p>
                      <a:r>
                        <a:rPr lang="en-US" sz="1200" dirty="0" smtClean="0"/>
                        <a:t>Enrollments</a:t>
                      </a:r>
                      <a:endParaRPr lang="en-US" sz="1200" dirty="0"/>
                    </a:p>
                  </a:txBody>
                  <a:tcPr/>
                </a:tc>
                <a:tc>
                  <a:txBody>
                    <a:bodyPr/>
                    <a:lstStyle/>
                    <a:p>
                      <a:r>
                        <a:rPr lang="en-US" sz="1200" dirty="0" smtClean="0"/>
                        <a:t>% 0-6 with Access</a:t>
                      </a:r>
                      <a:endParaRPr lang="en-US" sz="1200" dirty="0"/>
                    </a:p>
                  </a:txBody>
                  <a:tcPr/>
                </a:tc>
                <a:extLst>
                  <a:ext uri="{0D108BD9-81ED-4DB2-BD59-A6C34878D82A}">
                    <a16:rowId xmlns:a16="http://schemas.microsoft.com/office/drawing/2014/main" val="601750472"/>
                  </a:ext>
                </a:extLst>
              </a:tr>
              <a:tr h="370840">
                <a:tc>
                  <a:txBody>
                    <a:bodyPr/>
                    <a:lstStyle/>
                    <a:p>
                      <a:r>
                        <a:rPr lang="en-US" sz="1200" dirty="0" smtClean="0"/>
                        <a:t>Cave Junction</a:t>
                      </a:r>
                      <a:endParaRPr lang="en-US" sz="1200" dirty="0"/>
                    </a:p>
                  </a:txBody>
                  <a:tcPr/>
                </a:tc>
                <a:tc>
                  <a:txBody>
                    <a:bodyPr/>
                    <a:lstStyle/>
                    <a:p>
                      <a:r>
                        <a:rPr lang="en-US" sz="1200" dirty="0" smtClean="0"/>
                        <a:t>75</a:t>
                      </a:r>
                      <a:endParaRPr lang="en-US" sz="1200" dirty="0"/>
                    </a:p>
                  </a:txBody>
                  <a:tcPr/>
                </a:tc>
                <a:tc>
                  <a:txBody>
                    <a:bodyPr/>
                    <a:lstStyle/>
                    <a:p>
                      <a:r>
                        <a:rPr lang="en-US" sz="1200" dirty="0" smtClean="0"/>
                        <a:t>53</a:t>
                      </a:r>
                      <a:endParaRPr lang="en-US" sz="1200" dirty="0"/>
                    </a:p>
                  </a:txBody>
                  <a:tcPr/>
                </a:tc>
                <a:tc>
                  <a:txBody>
                    <a:bodyPr/>
                    <a:lstStyle/>
                    <a:p>
                      <a:r>
                        <a:rPr lang="en-US" sz="1200" dirty="0" smtClean="0"/>
                        <a:t>52</a:t>
                      </a:r>
                      <a:endParaRPr lang="en-US" sz="1200" dirty="0"/>
                    </a:p>
                  </a:txBody>
                  <a:tcPr/>
                </a:tc>
                <a:tc>
                  <a:txBody>
                    <a:bodyPr/>
                    <a:lstStyle/>
                    <a:p>
                      <a:r>
                        <a:rPr lang="en-US" sz="1200" dirty="0" smtClean="0"/>
                        <a:t>71%</a:t>
                      </a:r>
                      <a:endParaRPr lang="en-US" sz="1200" dirty="0"/>
                    </a:p>
                  </a:txBody>
                  <a:tcPr/>
                </a:tc>
                <a:extLst>
                  <a:ext uri="{0D108BD9-81ED-4DB2-BD59-A6C34878D82A}">
                    <a16:rowId xmlns:a16="http://schemas.microsoft.com/office/drawing/2014/main" val="2056685693"/>
                  </a:ext>
                </a:extLst>
              </a:tr>
              <a:tr h="370840">
                <a:tc>
                  <a:txBody>
                    <a:bodyPr/>
                    <a:lstStyle/>
                    <a:p>
                      <a:r>
                        <a:rPr lang="en-US" sz="1200" dirty="0" smtClean="0"/>
                        <a:t>Grants Pass</a:t>
                      </a:r>
                      <a:endParaRPr lang="en-US" sz="1200" dirty="0"/>
                    </a:p>
                  </a:txBody>
                  <a:tcPr/>
                </a:tc>
                <a:tc>
                  <a:txBody>
                    <a:bodyPr/>
                    <a:lstStyle/>
                    <a:p>
                      <a:r>
                        <a:rPr lang="en-US" sz="1200" dirty="0" smtClean="0"/>
                        <a:t>2,403</a:t>
                      </a:r>
                      <a:endParaRPr lang="en-US" sz="1200" dirty="0"/>
                    </a:p>
                  </a:txBody>
                  <a:tcPr/>
                </a:tc>
                <a:tc>
                  <a:txBody>
                    <a:bodyPr/>
                    <a:lstStyle/>
                    <a:p>
                      <a:r>
                        <a:rPr lang="en-US" sz="1200" dirty="0" smtClean="0"/>
                        <a:t>287</a:t>
                      </a:r>
                      <a:endParaRPr lang="en-US" sz="1200" dirty="0"/>
                    </a:p>
                  </a:txBody>
                  <a:tcPr/>
                </a:tc>
                <a:tc>
                  <a:txBody>
                    <a:bodyPr/>
                    <a:lstStyle/>
                    <a:p>
                      <a:r>
                        <a:rPr lang="en-US" sz="1200" dirty="0" smtClean="0"/>
                        <a:t>272</a:t>
                      </a:r>
                      <a:endParaRPr lang="en-US" sz="1200" dirty="0"/>
                    </a:p>
                  </a:txBody>
                  <a:tcPr/>
                </a:tc>
                <a:tc>
                  <a:txBody>
                    <a:bodyPr/>
                    <a:lstStyle/>
                    <a:p>
                      <a:r>
                        <a:rPr lang="en-US" sz="1200" dirty="0" smtClean="0"/>
                        <a:t>12%</a:t>
                      </a:r>
                      <a:endParaRPr lang="en-US" sz="1200" dirty="0"/>
                    </a:p>
                  </a:txBody>
                  <a:tcPr/>
                </a:tc>
                <a:extLst>
                  <a:ext uri="{0D108BD9-81ED-4DB2-BD59-A6C34878D82A}">
                    <a16:rowId xmlns:a16="http://schemas.microsoft.com/office/drawing/2014/main" val="1116358622"/>
                  </a:ext>
                </a:extLst>
              </a:tr>
              <a:tr h="370840">
                <a:tc>
                  <a:txBody>
                    <a:bodyPr/>
                    <a:lstStyle/>
                    <a:p>
                      <a:r>
                        <a:rPr lang="en-US" sz="1200" dirty="0" smtClean="0"/>
                        <a:t>Merlin</a:t>
                      </a:r>
                      <a:endParaRPr lang="en-US" sz="1200" dirty="0"/>
                    </a:p>
                  </a:txBody>
                  <a:tcPr/>
                </a:tc>
                <a:tc>
                  <a:txBody>
                    <a:bodyPr/>
                    <a:lstStyle/>
                    <a:p>
                      <a:r>
                        <a:rPr lang="en-US" sz="1200" dirty="0" smtClean="0"/>
                        <a:t>41</a:t>
                      </a:r>
                      <a:endParaRPr lang="en-US" sz="1200" dirty="0"/>
                    </a:p>
                  </a:txBody>
                  <a:tcPr/>
                </a:tc>
                <a:tc>
                  <a:txBody>
                    <a:bodyPr/>
                    <a:lstStyle/>
                    <a:p>
                      <a:r>
                        <a:rPr lang="en-US" sz="1200" dirty="0" smtClean="0"/>
                        <a:t>20</a:t>
                      </a:r>
                      <a:endParaRPr lang="en-US" sz="1200" dirty="0"/>
                    </a:p>
                  </a:txBody>
                  <a:tcPr/>
                </a:tc>
                <a:tc>
                  <a:txBody>
                    <a:bodyPr/>
                    <a:lstStyle/>
                    <a:p>
                      <a:r>
                        <a:rPr lang="en-US" sz="1200" dirty="0" smtClean="0"/>
                        <a:t>20</a:t>
                      </a:r>
                      <a:endParaRPr lang="en-US" sz="1200" dirty="0"/>
                    </a:p>
                  </a:txBody>
                  <a:tcPr/>
                </a:tc>
                <a:tc>
                  <a:txBody>
                    <a:bodyPr/>
                    <a:lstStyle/>
                    <a:p>
                      <a:r>
                        <a:rPr lang="en-US" sz="1200" dirty="0" smtClean="0"/>
                        <a:t>49%</a:t>
                      </a:r>
                      <a:endParaRPr lang="en-US" sz="1200" dirty="0"/>
                    </a:p>
                  </a:txBody>
                  <a:tcPr/>
                </a:tc>
                <a:extLst>
                  <a:ext uri="{0D108BD9-81ED-4DB2-BD59-A6C34878D82A}">
                    <a16:rowId xmlns:a16="http://schemas.microsoft.com/office/drawing/2014/main" val="413818777"/>
                  </a:ext>
                </a:extLst>
              </a:tr>
              <a:tr h="370840">
                <a:tc>
                  <a:txBody>
                    <a:bodyPr/>
                    <a:lstStyle/>
                    <a:p>
                      <a:r>
                        <a:rPr lang="en-US" sz="1200" dirty="0" smtClean="0"/>
                        <a:t>O’Brien</a:t>
                      </a:r>
                      <a:endParaRPr lang="en-US" sz="1200" dirty="0"/>
                    </a:p>
                  </a:txBody>
                  <a:tcPr/>
                </a:tc>
                <a:tc>
                  <a:txBody>
                    <a:bodyPr/>
                    <a:lstStyle/>
                    <a:p>
                      <a:r>
                        <a:rPr lang="en-US" sz="1200" dirty="0" smtClean="0"/>
                        <a:t>*</a:t>
                      </a:r>
                      <a:endParaRPr lang="en-US" sz="1200" dirty="0"/>
                    </a:p>
                  </a:txBody>
                  <a:tcPr/>
                </a:tc>
                <a:tc>
                  <a:txBody>
                    <a:bodyPr/>
                    <a:lstStyle/>
                    <a:p>
                      <a:r>
                        <a:rPr lang="en-US" sz="1200" dirty="0" smtClean="0"/>
                        <a:t>0</a:t>
                      </a:r>
                      <a:endParaRPr lang="en-US" sz="1200" dirty="0"/>
                    </a:p>
                  </a:txBody>
                  <a:tcPr/>
                </a:tc>
                <a:tc>
                  <a:txBody>
                    <a:bodyPr/>
                    <a:lstStyle/>
                    <a:p>
                      <a:r>
                        <a:rPr lang="en-US" sz="1200" dirty="0" smtClean="0"/>
                        <a:t>0</a:t>
                      </a:r>
                      <a:endParaRPr lang="en-US" sz="1200" dirty="0"/>
                    </a:p>
                  </a:txBody>
                  <a:tcPr/>
                </a:tc>
                <a:tc>
                  <a:txBody>
                    <a:bodyPr/>
                    <a:lstStyle/>
                    <a:p>
                      <a:r>
                        <a:rPr lang="en-US" sz="1200" dirty="0" smtClean="0"/>
                        <a:t>0</a:t>
                      </a:r>
                      <a:endParaRPr lang="en-US" sz="1200" dirty="0"/>
                    </a:p>
                  </a:txBody>
                  <a:tcPr/>
                </a:tc>
                <a:extLst>
                  <a:ext uri="{0D108BD9-81ED-4DB2-BD59-A6C34878D82A}">
                    <a16:rowId xmlns:a16="http://schemas.microsoft.com/office/drawing/2014/main" val="2424347879"/>
                  </a:ext>
                </a:extLst>
              </a:tr>
              <a:tr h="370840">
                <a:tc>
                  <a:txBody>
                    <a:bodyPr/>
                    <a:lstStyle/>
                    <a:p>
                      <a:r>
                        <a:rPr lang="en-US" sz="1200" dirty="0" smtClean="0"/>
                        <a:t>Selma</a:t>
                      </a:r>
                      <a:endParaRPr lang="en-US" sz="1200" dirty="0"/>
                    </a:p>
                  </a:txBody>
                  <a:tcPr/>
                </a:tc>
                <a:tc>
                  <a:txBody>
                    <a:bodyPr/>
                    <a:lstStyle/>
                    <a:p>
                      <a:r>
                        <a:rPr lang="en-US" sz="1200" dirty="0" smtClean="0"/>
                        <a:t>*</a:t>
                      </a:r>
                      <a:endParaRPr lang="en-US" sz="1200" dirty="0"/>
                    </a:p>
                  </a:txBody>
                  <a:tcPr/>
                </a:tc>
                <a:tc>
                  <a:txBody>
                    <a:bodyPr/>
                    <a:lstStyle/>
                    <a:p>
                      <a:r>
                        <a:rPr lang="en-US" sz="1200" dirty="0" smtClean="0"/>
                        <a:t>0</a:t>
                      </a:r>
                      <a:endParaRPr lang="en-US" sz="1200" dirty="0"/>
                    </a:p>
                  </a:txBody>
                  <a:tcPr/>
                </a:tc>
                <a:tc>
                  <a:txBody>
                    <a:bodyPr/>
                    <a:lstStyle/>
                    <a:p>
                      <a:r>
                        <a:rPr lang="en-US" sz="1200" dirty="0" smtClean="0"/>
                        <a:t>0</a:t>
                      </a:r>
                      <a:endParaRPr lang="en-US" sz="1200" dirty="0"/>
                    </a:p>
                  </a:txBody>
                  <a:tcPr/>
                </a:tc>
                <a:tc>
                  <a:txBody>
                    <a:bodyPr/>
                    <a:lstStyle/>
                    <a:p>
                      <a:r>
                        <a:rPr lang="en-US" sz="1200" dirty="0" smtClean="0"/>
                        <a:t>0</a:t>
                      </a:r>
                      <a:endParaRPr lang="en-US" sz="1200" dirty="0"/>
                    </a:p>
                  </a:txBody>
                  <a:tcPr/>
                </a:tc>
                <a:extLst>
                  <a:ext uri="{0D108BD9-81ED-4DB2-BD59-A6C34878D82A}">
                    <a16:rowId xmlns:a16="http://schemas.microsoft.com/office/drawing/2014/main" val="315960298"/>
                  </a:ext>
                </a:extLst>
              </a:tr>
              <a:tr h="370840">
                <a:tc>
                  <a:txBody>
                    <a:bodyPr/>
                    <a:lstStyle/>
                    <a:p>
                      <a:r>
                        <a:rPr lang="en-US" sz="1200" dirty="0" smtClean="0"/>
                        <a:t>Williams</a:t>
                      </a:r>
                      <a:endParaRPr lang="en-US" sz="1200" dirty="0"/>
                    </a:p>
                  </a:txBody>
                  <a:tcPr/>
                </a:tc>
                <a:tc>
                  <a:txBody>
                    <a:bodyPr/>
                    <a:lstStyle/>
                    <a:p>
                      <a:r>
                        <a:rPr lang="en-US" sz="1200" dirty="0" smtClean="0"/>
                        <a:t>108</a:t>
                      </a:r>
                      <a:endParaRPr lang="en-US" sz="1200" dirty="0"/>
                    </a:p>
                  </a:txBody>
                  <a:tcPr/>
                </a:tc>
                <a:tc>
                  <a:txBody>
                    <a:bodyPr/>
                    <a:lstStyle/>
                    <a:p>
                      <a:r>
                        <a:rPr lang="en-US" sz="1200" dirty="0" smtClean="0"/>
                        <a:t>20</a:t>
                      </a:r>
                      <a:endParaRPr lang="en-US" sz="1200" dirty="0"/>
                    </a:p>
                  </a:txBody>
                  <a:tcPr/>
                </a:tc>
                <a:tc>
                  <a:txBody>
                    <a:bodyPr/>
                    <a:lstStyle/>
                    <a:p>
                      <a:r>
                        <a:rPr lang="en-US" sz="1200" dirty="0" smtClean="0"/>
                        <a:t>20</a:t>
                      </a:r>
                      <a:endParaRPr lang="en-US" sz="1200" dirty="0"/>
                    </a:p>
                  </a:txBody>
                  <a:tcPr/>
                </a:tc>
                <a:tc>
                  <a:txBody>
                    <a:bodyPr/>
                    <a:lstStyle/>
                    <a:p>
                      <a:r>
                        <a:rPr lang="en-US" sz="1200" dirty="0" smtClean="0"/>
                        <a:t>19%</a:t>
                      </a:r>
                      <a:endParaRPr lang="en-US" sz="1200" dirty="0"/>
                    </a:p>
                  </a:txBody>
                  <a:tcPr/>
                </a:tc>
                <a:extLst>
                  <a:ext uri="{0D108BD9-81ED-4DB2-BD59-A6C34878D82A}">
                    <a16:rowId xmlns:a16="http://schemas.microsoft.com/office/drawing/2014/main" val="12514861"/>
                  </a:ext>
                </a:extLst>
              </a:tr>
            </a:tbl>
          </a:graphicData>
        </a:graphic>
      </p:graphicFrame>
      <p:sp>
        <p:nvSpPr>
          <p:cNvPr id="7" name="TextBox 6"/>
          <p:cNvSpPr txBox="1"/>
          <p:nvPr/>
        </p:nvSpPr>
        <p:spPr>
          <a:xfrm>
            <a:off x="6668086" y="4656406"/>
            <a:ext cx="4895557" cy="523220"/>
          </a:xfrm>
          <a:prstGeom prst="rect">
            <a:avLst/>
          </a:prstGeom>
          <a:noFill/>
        </p:spPr>
        <p:txBody>
          <a:bodyPr wrap="square" rtlCol="0">
            <a:spAutoFit/>
          </a:bodyPr>
          <a:lstStyle/>
          <a:p>
            <a:r>
              <a:rPr lang="en-US" sz="1400" dirty="0" smtClean="0"/>
              <a:t>Source: Southern Oregon Early Learning Hub, 2017-18 Public Preschool Data and ACS 2017</a:t>
            </a:r>
            <a:endParaRPr lang="en-US" sz="1400" dirty="0"/>
          </a:p>
        </p:txBody>
      </p:sp>
      <p:sp>
        <p:nvSpPr>
          <p:cNvPr id="8" name="Slide Number Placeholder 7"/>
          <p:cNvSpPr>
            <a:spLocks noGrp="1"/>
          </p:cNvSpPr>
          <p:nvPr>
            <p:ph type="sldNum" sz="quarter" idx="12"/>
          </p:nvPr>
        </p:nvSpPr>
        <p:spPr/>
        <p:txBody>
          <a:bodyPr/>
          <a:lstStyle/>
          <a:p>
            <a:fld id="{EA74130C-D9BC-4FCB-AB84-26572ABBBA53}" type="slidenum">
              <a:rPr lang="en-US" smtClean="0"/>
              <a:t>24</a:t>
            </a:fld>
            <a:endParaRPr lang="en-US"/>
          </a:p>
        </p:txBody>
      </p:sp>
    </p:spTree>
    <p:extLst>
      <p:ext uri="{BB962C8B-B14F-4D97-AF65-F5344CB8AC3E}">
        <p14:creationId xmlns:p14="http://schemas.microsoft.com/office/powerpoint/2010/main" val="16138465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 Quantitative Data Analysis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24149057"/>
              </p:ext>
            </p:extLst>
          </p:nvPr>
        </p:nvGraphicFramePr>
        <p:xfrm>
          <a:off x="838200" y="1825625"/>
          <a:ext cx="10515600" cy="3200400"/>
        </p:xfrm>
        <a:graphic>
          <a:graphicData uri="http://schemas.openxmlformats.org/drawingml/2006/table">
            <a:tbl>
              <a:tblPr firstRow="1" bandRow="1">
                <a:tableStyleId>{93296810-A885-4BE3-A3E7-6D5BEEA58F35}</a:tableStyleId>
              </a:tblPr>
              <a:tblGrid>
                <a:gridCol w="2103120">
                  <a:extLst>
                    <a:ext uri="{9D8B030D-6E8A-4147-A177-3AD203B41FA5}">
                      <a16:colId xmlns:a16="http://schemas.microsoft.com/office/drawing/2014/main" val="2527461973"/>
                    </a:ext>
                  </a:extLst>
                </a:gridCol>
                <a:gridCol w="2103120">
                  <a:extLst>
                    <a:ext uri="{9D8B030D-6E8A-4147-A177-3AD203B41FA5}">
                      <a16:colId xmlns:a16="http://schemas.microsoft.com/office/drawing/2014/main" val="1890889958"/>
                    </a:ext>
                  </a:extLst>
                </a:gridCol>
                <a:gridCol w="2103120">
                  <a:extLst>
                    <a:ext uri="{9D8B030D-6E8A-4147-A177-3AD203B41FA5}">
                      <a16:colId xmlns:a16="http://schemas.microsoft.com/office/drawing/2014/main" val="586235381"/>
                    </a:ext>
                  </a:extLst>
                </a:gridCol>
                <a:gridCol w="2103120">
                  <a:extLst>
                    <a:ext uri="{9D8B030D-6E8A-4147-A177-3AD203B41FA5}">
                      <a16:colId xmlns:a16="http://schemas.microsoft.com/office/drawing/2014/main" val="3308610152"/>
                    </a:ext>
                  </a:extLst>
                </a:gridCol>
                <a:gridCol w="2103120">
                  <a:extLst>
                    <a:ext uri="{9D8B030D-6E8A-4147-A177-3AD203B41FA5}">
                      <a16:colId xmlns:a16="http://schemas.microsoft.com/office/drawing/2014/main" val="763066102"/>
                    </a:ext>
                  </a:extLst>
                </a:gridCol>
              </a:tblGrid>
              <a:tr h="370840">
                <a:tc>
                  <a:txBody>
                    <a:bodyPr/>
                    <a:lstStyle/>
                    <a:p>
                      <a:r>
                        <a:rPr lang="en-US" dirty="0" smtClean="0"/>
                        <a:t>Potential Priority Populations</a:t>
                      </a:r>
                      <a:endParaRPr lang="en-US" dirty="0"/>
                    </a:p>
                  </a:txBody>
                  <a:tcPr/>
                </a:tc>
                <a:tc>
                  <a:txBody>
                    <a:bodyPr/>
                    <a:lstStyle/>
                    <a:p>
                      <a:r>
                        <a:rPr lang="en-US" dirty="0" smtClean="0"/>
                        <a:t>Quantitative Data Analysis</a:t>
                      </a:r>
                      <a:endParaRPr lang="en-US" dirty="0"/>
                    </a:p>
                  </a:txBody>
                  <a:tcPr/>
                </a:tc>
                <a:tc>
                  <a:txBody>
                    <a:bodyPr/>
                    <a:lstStyle/>
                    <a:p>
                      <a:r>
                        <a:rPr lang="en-US" dirty="0" smtClean="0"/>
                        <a:t>Geographic</a:t>
                      </a:r>
                      <a:r>
                        <a:rPr lang="en-US" baseline="0" dirty="0" smtClean="0"/>
                        <a:t> Areas</a:t>
                      </a:r>
                      <a:endParaRPr lang="en-US" dirty="0"/>
                    </a:p>
                  </a:txBody>
                  <a:tcPr/>
                </a:tc>
                <a:tc>
                  <a:txBody>
                    <a:bodyPr/>
                    <a:lstStyle/>
                    <a:p>
                      <a:r>
                        <a:rPr lang="en-US" dirty="0" smtClean="0"/>
                        <a:t>Family Engagement Efforts</a:t>
                      </a:r>
                      <a:endParaRPr lang="en-US" dirty="0"/>
                    </a:p>
                  </a:txBody>
                  <a:tcPr/>
                </a:tc>
                <a:tc>
                  <a:txBody>
                    <a:bodyPr/>
                    <a:lstStyle/>
                    <a:p>
                      <a:r>
                        <a:rPr lang="en-US" dirty="0" smtClean="0"/>
                        <a:t>Findings From Family</a:t>
                      </a:r>
                      <a:r>
                        <a:rPr lang="en-US" baseline="0" dirty="0" smtClean="0"/>
                        <a:t> Engagements</a:t>
                      </a:r>
                      <a:endParaRPr lang="en-US" dirty="0"/>
                    </a:p>
                  </a:txBody>
                  <a:tcPr/>
                </a:tc>
                <a:extLst>
                  <a:ext uri="{0D108BD9-81ED-4DB2-BD59-A6C34878D82A}">
                    <a16:rowId xmlns:a16="http://schemas.microsoft.com/office/drawing/2014/main" val="3445527877"/>
                  </a:ext>
                </a:extLst>
              </a:tr>
              <a:tr h="370840">
                <a:tc>
                  <a:txBody>
                    <a:bodyPr/>
                    <a:lstStyle/>
                    <a:p>
                      <a:r>
                        <a:rPr lang="en-US" dirty="0" smtClean="0"/>
                        <a:t>List each one identified for our region</a:t>
                      </a:r>
                      <a:endParaRPr lang="en-US" dirty="0"/>
                    </a:p>
                  </a:txBody>
                  <a:tcPr/>
                </a:tc>
                <a:tc>
                  <a:txBody>
                    <a:bodyPr/>
                    <a:lstStyle/>
                    <a:p>
                      <a:r>
                        <a:rPr lang="en-US" dirty="0" smtClean="0"/>
                        <a:t># Eligible</a:t>
                      </a:r>
                      <a:r>
                        <a:rPr lang="en-US" baseline="0" dirty="0" smtClean="0"/>
                        <a:t> Children</a:t>
                      </a:r>
                    </a:p>
                    <a:p>
                      <a:endParaRPr lang="en-US" baseline="0" dirty="0" smtClean="0"/>
                    </a:p>
                    <a:p>
                      <a:r>
                        <a:rPr lang="en-US" baseline="0" dirty="0" smtClean="0"/>
                        <a:t># Children Served</a:t>
                      </a:r>
                    </a:p>
                    <a:p>
                      <a:endParaRPr lang="en-US" baseline="0" dirty="0" smtClean="0"/>
                    </a:p>
                    <a:p>
                      <a:r>
                        <a:rPr lang="en-US" baseline="0" dirty="0" smtClean="0"/>
                        <a:t>Disparities Observed</a:t>
                      </a:r>
                      <a:endParaRPr lang="en-US" dirty="0"/>
                    </a:p>
                  </a:txBody>
                  <a:tcPr/>
                </a:tc>
                <a:tc>
                  <a:txBody>
                    <a:bodyPr/>
                    <a:lstStyle/>
                    <a:p>
                      <a:r>
                        <a:rPr lang="en-US" dirty="0" smtClean="0"/>
                        <a:t>County</a:t>
                      </a:r>
                    </a:p>
                    <a:p>
                      <a:endParaRPr lang="en-US" dirty="0" smtClean="0"/>
                    </a:p>
                    <a:p>
                      <a:r>
                        <a:rPr lang="en-US" dirty="0" smtClean="0"/>
                        <a:t>City</a:t>
                      </a:r>
                    </a:p>
                    <a:p>
                      <a:endParaRPr lang="en-US" dirty="0" smtClean="0"/>
                    </a:p>
                    <a:p>
                      <a:r>
                        <a:rPr lang="en-US" dirty="0" smtClean="0"/>
                        <a:t>Elementary</a:t>
                      </a:r>
                      <a:r>
                        <a:rPr lang="en-US" baseline="0" dirty="0" smtClean="0"/>
                        <a:t> School Catchment Area</a:t>
                      </a:r>
                      <a:endParaRPr lang="en-US" dirty="0"/>
                    </a:p>
                  </a:txBody>
                  <a:tcPr/>
                </a:tc>
                <a:tc>
                  <a:txBody>
                    <a:bodyPr/>
                    <a:lstStyle/>
                    <a:p>
                      <a:r>
                        <a:rPr lang="en-US" dirty="0" smtClean="0"/>
                        <a:t>Surveys</a:t>
                      </a:r>
                    </a:p>
                    <a:p>
                      <a:endParaRPr lang="en-US" dirty="0" smtClean="0"/>
                    </a:p>
                    <a:p>
                      <a:r>
                        <a:rPr lang="en-US" dirty="0" smtClean="0"/>
                        <a:t>Listening</a:t>
                      </a:r>
                      <a:r>
                        <a:rPr lang="en-US" baseline="0" dirty="0" smtClean="0"/>
                        <a:t> Sessions</a:t>
                      </a:r>
                    </a:p>
                    <a:p>
                      <a:endParaRPr lang="en-US" baseline="0" dirty="0" smtClean="0"/>
                    </a:p>
                    <a:p>
                      <a:r>
                        <a:rPr lang="en-US" baseline="0" dirty="0" smtClean="0"/>
                        <a:t>Other</a:t>
                      </a:r>
                      <a:endParaRPr lang="en-US" dirty="0"/>
                    </a:p>
                  </a:txBody>
                  <a:tcPr/>
                </a:tc>
                <a:tc>
                  <a:txBody>
                    <a:bodyPr/>
                    <a:lstStyle/>
                    <a:p>
                      <a:r>
                        <a:rPr lang="en-US" dirty="0" smtClean="0"/>
                        <a:t>What</a:t>
                      </a:r>
                      <a:r>
                        <a:rPr lang="en-US" baseline="0" dirty="0" smtClean="0"/>
                        <a:t> are their child care needs?</a:t>
                      </a:r>
                    </a:p>
                    <a:p>
                      <a:r>
                        <a:rPr lang="en-US" baseline="0" dirty="0" smtClean="0"/>
                        <a:t>What are the most important aspects of a child care program?</a:t>
                      </a:r>
                    </a:p>
                    <a:p>
                      <a:r>
                        <a:rPr lang="en-US" baseline="0" dirty="0" smtClean="0"/>
                        <a:t>How do they need to be served?</a:t>
                      </a:r>
                      <a:endParaRPr lang="en-US" dirty="0"/>
                    </a:p>
                  </a:txBody>
                  <a:tcPr/>
                </a:tc>
                <a:extLst>
                  <a:ext uri="{0D108BD9-81ED-4DB2-BD59-A6C34878D82A}">
                    <a16:rowId xmlns:a16="http://schemas.microsoft.com/office/drawing/2014/main" val="3808930850"/>
                  </a:ext>
                </a:extLst>
              </a:tr>
            </a:tbl>
          </a:graphicData>
        </a:graphic>
      </p:graphicFrame>
      <p:sp>
        <p:nvSpPr>
          <p:cNvPr id="4" name="Slide Number Placeholder 3"/>
          <p:cNvSpPr>
            <a:spLocks noGrp="1"/>
          </p:cNvSpPr>
          <p:nvPr>
            <p:ph type="sldNum" sz="quarter" idx="12"/>
          </p:nvPr>
        </p:nvSpPr>
        <p:spPr/>
        <p:txBody>
          <a:bodyPr/>
          <a:lstStyle/>
          <a:p>
            <a:fld id="{EA74130C-D9BC-4FCB-AB84-26572ABBBA53}" type="slidenum">
              <a:rPr lang="en-US" smtClean="0"/>
              <a:t>25</a:t>
            </a:fld>
            <a:endParaRPr lang="en-US"/>
          </a:p>
        </p:txBody>
      </p:sp>
      <p:sp>
        <p:nvSpPr>
          <p:cNvPr id="6" name="TextBox 5"/>
          <p:cNvSpPr txBox="1"/>
          <p:nvPr/>
        </p:nvSpPr>
        <p:spPr>
          <a:xfrm>
            <a:off x="838200" y="5160962"/>
            <a:ext cx="10515600"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Hub will put this together based upon today’s data, our identification of disparities, and any other data suggested by the Committee.  </a:t>
            </a:r>
          </a:p>
          <a:p>
            <a:pPr marL="285750" indent="-285750">
              <a:buFont typeface="Arial" panose="020B0604020202020204" pitchFamily="34" charset="0"/>
              <a:buChar char="•"/>
            </a:pPr>
            <a:r>
              <a:rPr lang="en-US" dirty="0" smtClean="0"/>
              <a:t>We will ask you to help us access your families or connect us to other programs with these families so we can hear what they need.</a:t>
            </a:r>
          </a:p>
          <a:p>
            <a:pPr marL="285750" indent="-285750">
              <a:buFont typeface="Arial" panose="020B0604020202020204" pitchFamily="34" charset="0"/>
              <a:buChar char="•"/>
            </a:pPr>
            <a:r>
              <a:rPr lang="en-US" dirty="0" smtClean="0"/>
              <a:t>We will share the completed grid with you and ask that you individually select the top 4 priority populations, based upon all available data.</a:t>
            </a:r>
            <a:endParaRPr lang="en-US" dirty="0"/>
          </a:p>
        </p:txBody>
      </p:sp>
    </p:spTree>
    <p:extLst>
      <p:ext uri="{BB962C8B-B14F-4D97-AF65-F5344CB8AC3E}">
        <p14:creationId xmlns:p14="http://schemas.microsoft.com/office/powerpoint/2010/main" val="2642520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Engagement</a:t>
            </a:r>
            <a:endParaRPr lang="en-US" dirty="0"/>
          </a:p>
        </p:txBody>
      </p:sp>
      <p:sp>
        <p:nvSpPr>
          <p:cNvPr id="3" name="Content Placeholder 2"/>
          <p:cNvSpPr>
            <a:spLocks noGrp="1"/>
          </p:cNvSpPr>
          <p:nvPr>
            <p:ph idx="1"/>
          </p:nvPr>
        </p:nvSpPr>
        <p:spPr>
          <a:solidFill>
            <a:schemeClr val="accent6">
              <a:lumMod val="20000"/>
              <a:lumOff val="80000"/>
            </a:schemeClr>
          </a:solidFill>
        </p:spPr>
        <p:txBody>
          <a:bodyPr/>
          <a:lstStyle/>
          <a:p>
            <a:r>
              <a:rPr lang="en-US" dirty="0" smtClean="0"/>
              <a:t>Review our Priority Populations.</a:t>
            </a:r>
          </a:p>
          <a:p>
            <a:r>
              <a:rPr lang="en-US" dirty="0" smtClean="0"/>
              <a:t>Share your suggestions for where these families are to be found.</a:t>
            </a:r>
            <a:endParaRPr lang="en-US" dirty="0"/>
          </a:p>
          <a:p>
            <a:r>
              <a:rPr lang="en-US" dirty="0" smtClean="0"/>
              <a:t>Do you have personal or professional connections to any of them?</a:t>
            </a:r>
          </a:p>
          <a:p>
            <a:r>
              <a:rPr lang="en-US" dirty="0" smtClean="0"/>
              <a:t>Are you part of any rural communities where families are needing more support?</a:t>
            </a:r>
          </a:p>
          <a:p>
            <a:r>
              <a:rPr lang="en-US" dirty="0" smtClean="0"/>
              <a:t>Hub staff will be finalizing a short survey to distribute to parents to understand what their child care needs are. The results of the survey will shape how new funding gets distributed in our regions.</a:t>
            </a:r>
          </a:p>
        </p:txBody>
      </p:sp>
      <p:sp>
        <p:nvSpPr>
          <p:cNvPr id="4" name="Slide Number Placeholder 3"/>
          <p:cNvSpPr>
            <a:spLocks noGrp="1"/>
          </p:cNvSpPr>
          <p:nvPr>
            <p:ph type="sldNum" sz="quarter" idx="12"/>
          </p:nvPr>
        </p:nvSpPr>
        <p:spPr/>
        <p:txBody>
          <a:bodyPr/>
          <a:lstStyle/>
          <a:p>
            <a:fld id="{EA74130C-D9BC-4FCB-AB84-26572ABBBA53}" type="slidenum">
              <a:rPr lang="en-US" smtClean="0"/>
              <a:t>26</a:t>
            </a:fld>
            <a:endParaRPr lang="en-US"/>
          </a:p>
        </p:txBody>
      </p:sp>
    </p:spTree>
    <p:extLst>
      <p:ext uri="{BB962C8B-B14F-4D97-AF65-F5344CB8AC3E}">
        <p14:creationId xmlns:p14="http://schemas.microsoft.com/office/powerpoint/2010/main" val="14226328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Meeting</a:t>
            </a:r>
            <a:endParaRPr lang="en-US" dirty="0"/>
          </a:p>
        </p:txBody>
      </p:sp>
      <p:sp>
        <p:nvSpPr>
          <p:cNvPr id="3" name="Content Placeholder 2"/>
          <p:cNvSpPr>
            <a:spLocks noGrp="1"/>
          </p:cNvSpPr>
          <p:nvPr>
            <p:ph idx="1"/>
          </p:nvPr>
        </p:nvSpPr>
        <p:spPr>
          <a:solidFill>
            <a:schemeClr val="accent6">
              <a:lumMod val="20000"/>
              <a:lumOff val="80000"/>
            </a:schemeClr>
          </a:solidFill>
        </p:spPr>
        <p:txBody>
          <a:bodyPr/>
          <a:lstStyle/>
          <a:p>
            <a:r>
              <a:rPr lang="en-US" dirty="0" smtClean="0"/>
              <a:t>We will shift from family and child focus on the early learning providers in our region.</a:t>
            </a:r>
          </a:p>
          <a:p>
            <a:r>
              <a:rPr lang="en-US" dirty="0" smtClean="0"/>
              <a:t>We will review data on capacity, location, types of care, and how this aligns with what families need.</a:t>
            </a:r>
          </a:p>
          <a:p>
            <a:r>
              <a:rPr lang="en-US" dirty="0" smtClean="0"/>
              <a:t>We will look at elementary school Oregon Kindergarten Assessment scores in each school catchment area to determine where more child care is needed to meet the needs of the children in those areas.</a:t>
            </a:r>
            <a:endParaRPr lang="en-US" dirty="0"/>
          </a:p>
        </p:txBody>
      </p:sp>
      <p:sp>
        <p:nvSpPr>
          <p:cNvPr id="4" name="Slide Number Placeholder 3"/>
          <p:cNvSpPr>
            <a:spLocks noGrp="1"/>
          </p:cNvSpPr>
          <p:nvPr>
            <p:ph type="sldNum" sz="quarter" idx="12"/>
          </p:nvPr>
        </p:nvSpPr>
        <p:spPr/>
        <p:txBody>
          <a:bodyPr/>
          <a:lstStyle/>
          <a:p>
            <a:fld id="{EA74130C-D9BC-4FCB-AB84-26572ABBBA53}" type="slidenum">
              <a:rPr lang="en-US" smtClean="0"/>
              <a:t>27</a:t>
            </a:fld>
            <a:endParaRPr lang="en-US"/>
          </a:p>
        </p:txBody>
      </p:sp>
    </p:spTree>
    <p:extLst>
      <p:ext uri="{BB962C8B-B14F-4D97-AF65-F5344CB8AC3E}">
        <p14:creationId xmlns:p14="http://schemas.microsoft.com/office/powerpoint/2010/main" val="20526955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6">
              <a:lumMod val="20000"/>
              <a:lumOff val="80000"/>
            </a:schemeClr>
          </a:solidFill>
        </p:spPr>
        <p:txBody>
          <a:bodyPr/>
          <a:lstStyle/>
          <a:p>
            <a:r>
              <a:rPr lang="en-US" dirty="0" smtClean="0"/>
              <a:t>SOELS Regional Stewardship Committee</a:t>
            </a:r>
            <a:endParaRPr lang="en-US" dirty="0"/>
          </a:p>
        </p:txBody>
      </p:sp>
      <p:sp>
        <p:nvSpPr>
          <p:cNvPr id="3" name="Subtitle 2"/>
          <p:cNvSpPr>
            <a:spLocks noGrp="1"/>
          </p:cNvSpPr>
          <p:nvPr>
            <p:ph type="subTitle" idx="1"/>
          </p:nvPr>
        </p:nvSpPr>
        <p:spPr/>
        <p:txBody>
          <a:bodyPr/>
          <a:lstStyle/>
          <a:p>
            <a:r>
              <a:rPr lang="en-US" dirty="0" smtClean="0"/>
              <a:t>November 8, </a:t>
            </a:r>
            <a:r>
              <a:rPr lang="en-US" dirty="0" smtClean="0"/>
              <a:t>2019</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7925" y="4269825"/>
            <a:ext cx="3216150" cy="2160100"/>
          </a:xfrm>
          <a:prstGeom prst="rect">
            <a:avLst/>
          </a:prstGeom>
        </p:spPr>
      </p:pic>
      <p:sp>
        <p:nvSpPr>
          <p:cNvPr id="5" name="Slide Number Placeholder 4"/>
          <p:cNvSpPr>
            <a:spLocks noGrp="1"/>
          </p:cNvSpPr>
          <p:nvPr>
            <p:ph type="sldNum" sz="quarter" idx="12"/>
          </p:nvPr>
        </p:nvSpPr>
        <p:spPr/>
        <p:txBody>
          <a:bodyPr/>
          <a:lstStyle/>
          <a:p>
            <a:fld id="{EA74130C-D9BC-4FCB-AB84-26572ABBBA53}" type="slidenum">
              <a:rPr lang="en-US" smtClean="0"/>
              <a:t>28</a:t>
            </a:fld>
            <a:endParaRPr lang="en-US"/>
          </a:p>
        </p:txBody>
      </p:sp>
    </p:spTree>
    <p:extLst>
      <p:ext uri="{BB962C8B-B14F-4D97-AF65-F5344CB8AC3E}">
        <p14:creationId xmlns:p14="http://schemas.microsoft.com/office/powerpoint/2010/main" val="13351546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Committee Timeline:</a:t>
            </a:r>
            <a:endParaRPr lang="en-US" dirty="0"/>
          </a:p>
        </p:txBody>
      </p:sp>
      <p:sp>
        <p:nvSpPr>
          <p:cNvPr id="5" name="Content Placeholder 4"/>
          <p:cNvSpPr>
            <a:spLocks noGrp="1"/>
          </p:cNvSpPr>
          <p:nvPr>
            <p:ph idx="1"/>
          </p:nvPr>
        </p:nvSpPr>
        <p:spPr>
          <a:xfrm>
            <a:off x="736169" y="1825625"/>
            <a:ext cx="10740325" cy="4660900"/>
          </a:xfrm>
        </p:spPr>
        <p:txBody>
          <a:bodyPr>
            <a:normAutofit lnSpcReduction="10000"/>
          </a:bodyPr>
          <a:lstStyle/>
          <a:p>
            <a:pPr marL="0" indent="0">
              <a:buNone/>
            </a:pPr>
            <a:r>
              <a:rPr lang="en-US" sz="1800" b="1" dirty="0" smtClean="0"/>
              <a:t>Nov 8</a:t>
            </a:r>
          </a:p>
          <a:p>
            <a:pPr>
              <a:lnSpc>
                <a:spcPct val="100000"/>
              </a:lnSpc>
              <a:spcBef>
                <a:spcPts val="600"/>
              </a:spcBef>
            </a:pPr>
            <a:r>
              <a:rPr lang="en-US" sz="1400" dirty="0"/>
              <a:t>Get familiar with Oregon Kindergarten Assessment 2018-19 for the region</a:t>
            </a:r>
          </a:p>
          <a:p>
            <a:pPr>
              <a:lnSpc>
                <a:spcPct val="100000"/>
              </a:lnSpc>
              <a:spcBef>
                <a:spcPts val="600"/>
              </a:spcBef>
            </a:pPr>
            <a:r>
              <a:rPr lang="en-US" sz="1400" dirty="0"/>
              <a:t>Walk Through a city-level data analysis of OKA </a:t>
            </a:r>
            <a:r>
              <a:rPr lang="en-US" sz="1400" dirty="0" smtClean="0"/>
              <a:t>scores, </a:t>
            </a:r>
            <a:r>
              <a:rPr lang="en-US" sz="1400" dirty="0"/>
              <a:t>disability rates, poverty </a:t>
            </a:r>
            <a:r>
              <a:rPr lang="en-US" sz="1400" dirty="0" smtClean="0"/>
              <a:t>rates, and Spanish home language needs </a:t>
            </a:r>
            <a:r>
              <a:rPr lang="en-US" sz="1400" dirty="0"/>
              <a:t>for priority populations</a:t>
            </a:r>
            <a:endParaRPr lang="en-US" sz="1400" dirty="0" smtClean="0"/>
          </a:p>
          <a:p>
            <a:pPr>
              <a:lnSpc>
                <a:spcPct val="100000"/>
              </a:lnSpc>
              <a:spcBef>
                <a:spcPts val="600"/>
              </a:spcBef>
            </a:pPr>
            <a:r>
              <a:rPr lang="en-US" sz="1400" dirty="0" smtClean="0"/>
              <a:t>Identify </a:t>
            </a:r>
            <a:r>
              <a:rPr lang="en-US" sz="1400" dirty="0"/>
              <a:t>disparities we see in the data we analyze </a:t>
            </a:r>
            <a:r>
              <a:rPr lang="en-US" sz="1400" dirty="0" smtClean="0"/>
              <a:t>together &amp; Identify </a:t>
            </a:r>
            <a:r>
              <a:rPr lang="en-US" sz="1400" dirty="0"/>
              <a:t>questions we may have about some of the data </a:t>
            </a:r>
            <a:r>
              <a:rPr lang="en-US" sz="1400" dirty="0" smtClean="0"/>
              <a:t>provided</a:t>
            </a:r>
          </a:p>
          <a:p>
            <a:pPr>
              <a:lnSpc>
                <a:spcPct val="100000"/>
              </a:lnSpc>
              <a:spcBef>
                <a:spcPts val="600"/>
              </a:spcBef>
            </a:pPr>
            <a:r>
              <a:rPr lang="en-US" sz="1400" dirty="0" smtClean="0"/>
              <a:t>Update: parent surveys are out &amp; survey ends 11/11; finalizing provider survey questions today &amp; sending out via CCRN today, 11/8 and ending Thursday, 11/14.</a:t>
            </a:r>
          </a:p>
          <a:p>
            <a:pPr marL="0" indent="0">
              <a:buNone/>
            </a:pPr>
            <a:r>
              <a:rPr lang="en-US" sz="1800" b="1" dirty="0" smtClean="0"/>
              <a:t>Nov 15</a:t>
            </a:r>
          </a:p>
          <a:p>
            <a:pPr>
              <a:lnSpc>
                <a:spcPct val="100000"/>
              </a:lnSpc>
              <a:spcBef>
                <a:spcPts val="600"/>
              </a:spcBef>
            </a:pPr>
            <a:r>
              <a:rPr lang="en-US" sz="1400" dirty="0" smtClean="0"/>
              <a:t>Review Family Needs and Preferences Survey results – confirm themes</a:t>
            </a:r>
          </a:p>
          <a:p>
            <a:pPr>
              <a:lnSpc>
                <a:spcPct val="100000"/>
              </a:lnSpc>
              <a:spcBef>
                <a:spcPts val="600"/>
              </a:spcBef>
            </a:pPr>
            <a:r>
              <a:rPr lang="en-US" sz="1400" dirty="0" smtClean="0"/>
              <a:t>Review Quantitative Data Analysis of everything we have reviewed (Deliverable 1)</a:t>
            </a:r>
          </a:p>
          <a:p>
            <a:pPr>
              <a:lnSpc>
                <a:spcPct val="100000"/>
              </a:lnSpc>
              <a:spcBef>
                <a:spcPts val="600"/>
              </a:spcBef>
            </a:pPr>
            <a:r>
              <a:rPr lang="en-US" sz="1400" dirty="0" smtClean="0"/>
              <a:t>Ranking: </a:t>
            </a:r>
            <a:r>
              <a:rPr lang="en-US" sz="1400" dirty="0"/>
              <a:t>c</a:t>
            </a:r>
            <a:r>
              <a:rPr lang="en-US" sz="1400" dirty="0" smtClean="0"/>
              <a:t>ommittee will identify top 4 priority populations &amp; identify geographic areas </a:t>
            </a:r>
            <a:r>
              <a:rPr lang="en-US" sz="1400" dirty="0"/>
              <a:t>of need, based upon the available data </a:t>
            </a:r>
            <a:r>
              <a:rPr lang="en-US" sz="1400" dirty="0" smtClean="0"/>
              <a:t>reviewed (Deliverable 1)</a:t>
            </a:r>
          </a:p>
          <a:p>
            <a:pPr marL="0" indent="0">
              <a:buNone/>
            </a:pPr>
            <a:r>
              <a:rPr lang="en-US" sz="1600" b="1" dirty="0" smtClean="0"/>
              <a:t>Nov 21 &amp; Dec 3 (if needed)</a:t>
            </a:r>
          </a:p>
          <a:p>
            <a:pPr>
              <a:lnSpc>
                <a:spcPct val="100000"/>
              </a:lnSpc>
              <a:spcBef>
                <a:spcPts val="600"/>
              </a:spcBef>
            </a:pPr>
            <a:r>
              <a:rPr lang="en-US" sz="1400" dirty="0"/>
              <a:t>Review Provider Survey results – confirm interest for expansion and what is needed for successful expansion</a:t>
            </a:r>
          </a:p>
          <a:p>
            <a:pPr>
              <a:lnSpc>
                <a:spcPct val="100000"/>
              </a:lnSpc>
              <a:spcBef>
                <a:spcPts val="600"/>
              </a:spcBef>
            </a:pPr>
            <a:r>
              <a:rPr lang="en-US" sz="1400" dirty="0" smtClean="0"/>
              <a:t>Review Draft of Regional Mixed Delivery Profile (Deliverable 2)</a:t>
            </a:r>
          </a:p>
          <a:p>
            <a:pPr>
              <a:lnSpc>
                <a:spcPct val="100000"/>
              </a:lnSpc>
              <a:spcBef>
                <a:spcPts val="600"/>
              </a:spcBef>
            </a:pPr>
            <a:r>
              <a:rPr lang="en-US" sz="1400" dirty="0" smtClean="0"/>
              <a:t>Discuss ideas, opportunities, existing efforts for engaging K-12, philanthropic organizations, and private sector businesses in ECE expansion (Deliverable 3)</a:t>
            </a:r>
          </a:p>
          <a:p>
            <a:pPr>
              <a:lnSpc>
                <a:spcPct val="100000"/>
              </a:lnSpc>
              <a:spcBef>
                <a:spcPts val="600"/>
              </a:spcBef>
            </a:pPr>
            <a:r>
              <a:rPr lang="en-US" sz="1400" dirty="0" smtClean="0"/>
              <a:t>Celebrate!</a:t>
            </a:r>
          </a:p>
          <a:p>
            <a:endParaRPr lang="en-US" sz="1400" dirty="0" smtClean="0"/>
          </a:p>
          <a:p>
            <a:endParaRPr lang="en-US" sz="1400" dirty="0" smtClean="0"/>
          </a:p>
          <a:p>
            <a:endParaRPr lang="en-US" sz="1800" b="1" dirty="0"/>
          </a:p>
          <a:p>
            <a:endParaRPr lang="en-US" dirty="0"/>
          </a:p>
        </p:txBody>
      </p:sp>
      <p:sp>
        <p:nvSpPr>
          <p:cNvPr id="4" name="Slide Number Placeholder 3"/>
          <p:cNvSpPr>
            <a:spLocks noGrp="1"/>
          </p:cNvSpPr>
          <p:nvPr>
            <p:ph type="sldNum" sz="quarter" idx="12"/>
          </p:nvPr>
        </p:nvSpPr>
        <p:spPr/>
        <p:txBody>
          <a:bodyPr/>
          <a:lstStyle/>
          <a:p>
            <a:fld id="{EA74130C-D9BC-4FCB-AB84-26572ABBBA53}" type="slidenum">
              <a:rPr lang="en-US" smtClean="0"/>
              <a:t>29</a:t>
            </a:fld>
            <a:endParaRPr lang="en-US"/>
          </a:p>
        </p:txBody>
      </p:sp>
    </p:spTree>
    <p:extLst>
      <p:ext uri="{BB962C8B-B14F-4D97-AF65-F5344CB8AC3E}">
        <p14:creationId xmlns:p14="http://schemas.microsoft.com/office/powerpoint/2010/main" val="1466657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Population 0-5</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00700866"/>
              </p:ext>
            </p:extLst>
          </p:nvPr>
        </p:nvGraphicFramePr>
        <p:xfrm>
          <a:off x="2645410" y="1561514"/>
          <a:ext cx="6901180" cy="5332730"/>
        </p:xfrm>
        <a:graphic>
          <a:graphicData uri="http://schemas.openxmlformats.org/presentationml/2006/ole">
            <mc:AlternateContent xmlns:mc="http://schemas.openxmlformats.org/markup-compatibility/2006">
              <mc:Choice xmlns:v="urn:schemas-microsoft-com:vml" Requires="v">
                <p:oleObj spid="_x0000_s1115" name="Acrobat Document" r:id="rId4" imgW="7543710" imgH="5829060" progId="AcroExch.Document.DC">
                  <p:embed/>
                </p:oleObj>
              </mc:Choice>
              <mc:Fallback>
                <p:oleObj name="Acrobat Document" r:id="rId4" imgW="7543710" imgH="5829060" progId="AcroExch.Document.DC">
                  <p:embed/>
                  <p:pic>
                    <p:nvPicPr>
                      <p:cNvPr id="0" name=""/>
                      <p:cNvPicPr/>
                      <p:nvPr/>
                    </p:nvPicPr>
                    <p:blipFill>
                      <a:blip r:embed="rId5"/>
                      <a:stretch>
                        <a:fillRect/>
                      </a:stretch>
                    </p:blipFill>
                    <p:spPr>
                      <a:xfrm>
                        <a:off x="2645410" y="1561514"/>
                        <a:ext cx="6901180" cy="5332730"/>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A74130C-D9BC-4FCB-AB84-26572ABBBA53}" type="slidenum">
              <a:rPr lang="en-US" smtClean="0"/>
              <a:t>3</a:t>
            </a:fld>
            <a:endParaRPr lang="en-US"/>
          </a:p>
        </p:txBody>
      </p:sp>
    </p:spTree>
    <p:extLst>
      <p:ext uri="{BB962C8B-B14F-4D97-AF65-F5344CB8AC3E}">
        <p14:creationId xmlns:p14="http://schemas.microsoft.com/office/powerpoint/2010/main" val="1546335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Southern Oregon Priority Populations</a:t>
            </a:r>
            <a:endParaRPr lang="en-US" dirty="0"/>
          </a:p>
        </p:txBody>
      </p:sp>
      <p:sp>
        <p:nvSpPr>
          <p:cNvPr id="3" name="Content Placeholder 2"/>
          <p:cNvSpPr>
            <a:spLocks noGrp="1"/>
          </p:cNvSpPr>
          <p:nvPr>
            <p:ph idx="1"/>
          </p:nvPr>
        </p:nvSpPr>
        <p:spPr>
          <a:solidFill>
            <a:schemeClr val="accent6">
              <a:lumMod val="20000"/>
              <a:lumOff val="80000"/>
            </a:schemeClr>
          </a:solidFill>
          <a:ln>
            <a:solidFill>
              <a:srgbClr val="FFFF00"/>
            </a:solidFill>
          </a:ln>
        </p:spPr>
        <p:txBody>
          <a:bodyPr>
            <a:normAutofit fontScale="77500" lnSpcReduction="20000"/>
          </a:bodyPr>
          <a:lstStyle/>
          <a:p>
            <a:r>
              <a:rPr lang="en-US" dirty="0" smtClean="0"/>
              <a:t>Children under age 3</a:t>
            </a:r>
          </a:p>
          <a:p>
            <a:r>
              <a:rPr lang="en-US" dirty="0" smtClean="0"/>
              <a:t>Children without early learning opportunities prior to kindergarten</a:t>
            </a:r>
          </a:p>
          <a:p>
            <a:r>
              <a:rPr lang="en-US" dirty="0" smtClean="0"/>
              <a:t>Children experiencing a delay or disability</a:t>
            </a:r>
          </a:p>
          <a:p>
            <a:pPr lvl="1"/>
            <a:r>
              <a:rPr lang="en-US" dirty="0" smtClean="0"/>
              <a:t>Children experiencing mental health condition</a:t>
            </a:r>
          </a:p>
          <a:p>
            <a:r>
              <a:rPr lang="en-US" dirty="0" smtClean="0"/>
              <a:t>Rural communities</a:t>
            </a:r>
          </a:p>
          <a:p>
            <a:r>
              <a:rPr lang="en-US" dirty="0" smtClean="0"/>
              <a:t>Spanish-speaking </a:t>
            </a:r>
            <a:r>
              <a:rPr lang="en-US" dirty="0" smtClean="0"/>
              <a:t>families</a:t>
            </a:r>
          </a:p>
          <a:p>
            <a:r>
              <a:rPr lang="en-US" dirty="0" smtClean="0"/>
              <a:t>Families under 200% of FPL</a:t>
            </a:r>
            <a:endParaRPr lang="en-US" dirty="0" smtClean="0"/>
          </a:p>
          <a:p>
            <a:r>
              <a:rPr lang="en-US" dirty="0" smtClean="0"/>
              <a:t>Families making over 200% of FPL (not qualifying for HS or PSP)</a:t>
            </a:r>
          </a:p>
          <a:p>
            <a:r>
              <a:rPr lang="en-US" dirty="0" smtClean="0"/>
              <a:t>Teen Parents</a:t>
            </a:r>
          </a:p>
          <a:p>
            <a:r>
              <a:rPr lang="en-US" dirty="0" smtClean="0"/>
              <a:t>Foster Families</a:t>
            </a:r>
          </a:p>
          <a:p>
            <a:r>
              <a:rPr lang="en-US" dirty="0" smtClean="0"/>
              <a:t>Families in recovery from substance use disorder (SUD)</a:t>
            </a:r>
          </a:p>
          <a:p>
            <a:r>
              <a:rPr lang="en-US" dirty="0" smtClean="0"/>
              <a:t>Homeless Families</a:t>
            </a:r>
          </a:p>
          <a:p>
            <a:endParaRPr lang="en-US" dirty="0"/>
          </a:p>
        </p:txBody>
      </p:sp>
      <p:sp>
        <p:nvSpPr>
          <p:cNvPr id="7" name="Slide Number Placeholder 6"/>
          <p:cNvSpPr>
            <a:spLocks noGrp="1"/>
          </p:cNvSpPr>
          <p:nvPr>
            <p:ph type="sldNum" sz="quarter" idx="12"/>
          </p:nvPr>
        </p:nvSpPr>
        <p:spPr/>
        <p:txBody>
          <a:bodyPr/>
          <a:lstStyle/>
          <a:p>
            <a:fld id="{EA74130C-D9BC-4FCB-AB84-26572ABBBA53}" type="slidenum">
              <a:rPr lang="en-US" smtClean="0"/>
              <a:t>30</a:t>
            </a:fld>
            <a:endParaRPr lang="en-US"/>
          </a:p>
        </p:txBody>
      </p:sp>
    </p:spTree>
    <p:extLst>
      <p:ext uri="{BB962C8B-B14F-4D97-AF65-F5344CB8AC3E}">
        <p14:creationId xmlns:p14="http://schemas.microsoft.com/office/powerpoint/2010/main" val="1751482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 0-5 in Concentrated Areas of Poverty</a:t>
            </a:r>
            <a:endParaRPr lang="en-US" dirty="0"/>
          </a:p>
        </p:txBody>
      </p:sp>
      <p:sp>
        <p:nvSpPr>
          <p:cNvPr id="4" name="Slide Number Placeholder 3"/>
          <p:cNvSpPr>
            <a:spLocks noGrp="1"/>
          </p:cNvSpPr>
          <p:nvPr>
            <p:ph type="sldNum" sz="quarter" idx="12"/>
          </p:nvPr>
        </p:nvSpPr>
        <p:spPr/>
        <p:txBody>
          <a:bodyPr/>
          <a:lstStyle/>
          <a:p>
            <a:fld id="{EA74130C-D9BC-4FCB-AB84-26572ABBBA53}" type="slidenum">
              <a:rPr lang="en-US" smtClean="0"/>
              <a:t>4</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719122998"/>
              </p:ext>
            </p:extLst>
          </p:nvPr>
        </p:nvGraphicFramePr>
        <p:xfrm>
          <a:off x="2610727" y="1597573"/>
          <a:ext cx="6970546" cy="5386332"/>
        </p:xfrm>
        <a:graphic>
          <a:graphicData uri="http://schemas.openxmlformats.org/presentationml/2006/ole">
            <mc:AlternateContent xmlns:mc="http://schemas.openxmlformats.org/markup-compatibility/2006">
              <mc:Choice xmlns:v="urn:schemas-microsoft-com:vml" Requires="v">
                <p:oleObj spid="_x0000_s4127" name="Acrobat Document" r:id="rId3" imgW="5029036" imgH="3886200" progId="AcroExch.Document.DC">
                  <p:embed/>
                </p:oleObj>
              </mc:Choice>
              <mc:Fallback>
                <p:oleObj name="Acrobat Document" r:id="rId3" imgW="5029036" imgH="3886200" progId="AcroExch.Document.DC">
                  <p:embed/>
                  <p:pic>
                    <p:nvPicPr>
                      <p:cNvPr id="0" name=""/>
                      <p:cNvPicPr/>
                      <p:nvPr/>
                    </p:nvPicPr>
                    <p:blipFill>
                      <a:blip r:embed="rId4"/>
                      <a:stretch>
                        <a:fillRect/>
                      </a:stretch>
                    </p:blipFill>
                    <p:spPr>
                      <a:xfrm>
                        <a:off x="2610727" y="1597573"/>
                        <a:ext cx="6970546" cy="5386332"/>
                      </a:xfrm>
                      <a:prstGeom prst="rect">
                        <a:avLst/>
                      </a:prstGeom>
                    </p:spPr>
                  </p:pic>
                </p:oleObj>
              </mc:Fallback>
            </mc:AlternateContent>
          </a:graphicData>
        </a:graphic>
      </p:graphicFrame>
    </p:spTree>
    <p:extLst>
      <p:ext uri="{BB962C8B-B14F-4D97-AF65-F5344CB8AC3E}">
        <p14:creationId xmlns:p14="http://schemas.microsoft.com/office/powerpoint/2010/main" val="3461045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 0-5 Below 200% FPL</a:t>
            </a:r>
            <a:endParaRPr lang="en-US" dirty="0"/>
          </a:p>
        </p:txBody>
      </p:sp>
      <p:sp>
        <p:nvSpPr>
          <p:cNvPr id="4" name="Slide Number Placeholder 3"/>
          <p:cNvSpPr>
            <a:spLocks noGrp="1"/>
          </p:cNvSpPr>
          <p:nvPr>
            <p:ph type="sldNum" sz="quarter" idx="12"/>
          </p:nvPr>
        </p:nvSpPr>
        <p:spPr/>
        <p:txBody>
          <a:bodyPr/>
          <a:lstStyle/>
          <a:p>
            <a:fld id="{EA74130C-D9BC-4FCB-AB84-26572ABBBA53}" type="slidenum">
              <a:rPr lang="en-US" smtClean="0"/>
              <a:t>5</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12216993"/>
              </p:ext>
            </p:extLst>
          </p:nvPr>
        </p:nvGraphicFramePr>
        <p:xfrm>
          <a:off x="2509398" y="1566041"/>
          <a:ext cx="7173204" cy="5542930"/>
        </p:xfrm>
        <a:graphic>
          <a:graphicData uri="http://schemas.openxmlformats.org/presentationml/2006/ole">
            <mc:AlternateContent xmlns:mc="http://schemas.openxmlformats.org/markup-compatibility/2006">
              <mc:Choice xmlns:v="urn:schemas-microsoft-com:vml" Requires="v">
                <p:oleObj spid="_x0000_s6174" name="Acrobat Document" r:id="rId3" imgW="5029036" imgH="3886200" progId="AcroExch.Document.DC">
                  <p:embed/>
                </p:oleObj>
              </mc:Choice>
              <mc:Fallback>
                <p:oleObj name="Acrobat Document" r:id="rId3" imgW="5029036" imgH="3886200" progId="AcroExch.Document.DC">
                  <p:embed/>
                  <p:pic>
                    <p:nvPicPr>
                      <p:cNvPr id="0" name=""/>
                      <p:cNvPicPr/>
                      <p:nvPr/>
                    </p:nvPicPr>
                    <p:blipFill>
                      <a:blip r:embed="rId4"/>
                      <a:stretch>
                        <a:fillRect/>
                      </a:stretch>
                    </p:blipFill>
                    <p:spPr>
                      <a:xfrm>
                        <a:off x="2509398" y="1566041"/>
                        <a:ext cx="7173204" cy="5542930"/>
                      </a:xfrm>
                      <a:prstGeom prst="rect">
                        <a:avLst/>
                      </a:prstGeom>
                    </p:spPr>
                  </p:pic>
                </p:oleObj>
              </mc:Fallback>
            </mc:AlternateContent>
          </a:graphicData>
        </a:graphic>
      </p:graphicFrame>
    </p:spTree>
    <p:extLst>
      <p:ext uri="{BB962C8B-B14F-4D97-AF65-F5344CB8AC3E}">
        <p14:creationId xmlns:p14="http://schemas.microsoft.com/office/powerpoint/2010/main" val="3361112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 0-5 Below 100% FPL</a:t>
            </a:r>
            <a:endParaRPr lang="en-US" dirty="0"/>
          </a:p>
        </p:txBody>
      </p:sp>
      <p:sp>
        <p:nvSpPr>
          <p:cNvPr id="4" name="Slide Number Placeholder 3"/>
          <p:cNvSpPr>
            <a:spLocks noGrp="1"/>
          </p:cNvSpPr>
          <p:nvPr>
            <p:ph type="sldNum" sz="quarter" idx="12"/>
          </p:nvPr>
        </p:nvSpPr>
        <p:spPr/>
        <p:txBody>
          <a:bodyPr/>
          <a:lstStyle/>
          <a:p>
            <a:fld id="{EA74130C-D9BC-4FCB-AB84-26572ABBBA53}" type="slidenum">
              <a:rPr lang="en-US" smtClean="0"/>
              <a:t>6</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187453441"/>
              </p:ext>
            </p:extLst>
          </p:nvPr>
        </p:nvGraphicFramePr>
        <p:xfrm>
          <a:off x="2686597" y="1588922"/>
          <a:ext cx="6818806" cy="5269078"/>
        </p:xfrm>
        <a:graphic>
          <a:graphicData uri="http://schemas.openxmlformats.org/presentationml/2006/ole">
            <mc:AlternateContent xmlns:mc="http://schemas.openxmlformats.org/markup-compatibility/2006">
              <mc:Choice xmlns:v="urn:schemas-microsoft-com:vml" Requires="v">
                <p:oleObj spid="_x0000_s5151" name="Acrobat Document" r:id="rId3" imgW="5029036" imgH="3886200" progId="AcroExch.Document.DC">
                  <p:embed/>
                </p:oleObj>
              </mc:Choice>
              <mc:Fallback>
                <p:oleObj name="Acrobat Document" r:id="rId3" imgW="5029036" imgH="3886200" progId="AcroExch.Document.DC">
                  <p:embed/>
                  <p:pic>
                    <p:nvPicPr>
                      <p:cNvPr id="0" name=""/>
                      <p:cNvPicPr/>
                      <p:nvPr/>
                    </p:nvPicPr>
                    <p:blipFill>
                      <a:blip r:embed="rId4"/>
                      <a:stretch>
                        <a:fillRect/>
                      </a:stretch>
                    </p:blipFill>
                    <p:spPr>
                      <a:xfrm>
                        <a:off x="2686597" y="1588922"/>
                        <a:ext cx="6818806" cy="5269078"/>
                      </a:xfrm>
                      <a:prstGeom prst="rect">
                        <a:avLst/>
                      </a:prstGeom>
                    </p:spPr>
                  </p:pic>
                </p:oleObj>
              </mc:Fallback>
            </mc:AlternateContent>
          </a:graphicData>
        </a:graphic>
      </p:graphicFrame>
    </p:spTree>
    <p:extLst>
      <p:ext uri="{BB962C8B-B14F-4D97-AF65-F5344CB8AC3E}">
        <p14:creationId xmlns:p14="http://schemas.microsoft.com/office/powerpoint/2010/main" val="213684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 0-5 Between 101-200% FPL</a:t>
            </a:r>
            <a:endParaRPr lang="en-US" dirty="0"/>
          </a:p>
        </p:txBody>
      </p:sp>
      <p:sp>
        <p:nvSpPr>
          <p:cNvPr id="4" name="Slide Number Placeholder 3"/>
          <p:cNvSpPr>
            <a:spLocks noGrp="1"/>
          </p:cNvSpPr>
          <p:nvPr>
            <p:ph type="sldNum" sz="quarter" idx="12"/>
          </p:nvPr>
        </p:nvSpPr>
        <p:spPr/>
        <p:txBody>
          <a:bodyPr/>
          <a:lstStyle/>
          <a:p>
            <a:fld id="{EA74130C-D9BC-4FCB-AB84-26572ABBBA53}" type="slidenum">
              <a:rPr lang="en-US" smtClean="0"/>
              <a:t>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33051303"/>
              </p:ext>
            </p:extLst>
          </p:nvPr>
        </p:nvGraphicFramePr>
        <p:xfrm>
          <a:off x="2606566" y="1577279"/>
          <a:ext cx="6978868" cy="5392762"/>
        </p:xfrm>
        <a:graphic>
          <a:graphicData uri="http://schemas.openxmlformats.org/presentationml/2006/ole">
            <mc:AlternateContent xmlns:mc="http://schemas.openxmlformats.org/markup-compatibility/2006">
              <mc:Choice xmlns:v="urn:schemas-microsoft-com:vml" Requires="v">
                <p:oleObj spid="_x0000_s7198" name="Acrobat Document" r:id="rId3" imgW="5029036" imgH="3886200" progId="AcroExch.Document.DC">
                  <p:embed/>
                </p:oleObj>
              </mc:Choice>
              <mc:Fallback>
                <p:oleObj name="Acrobat Document" r:id="rId3" imgW="5029036" imgH="3886200" progId="AcroExch.Document.DC">
                  <p:embed/>
                  <p:pic>
                    <p:nvPicPr>
                      <p:cNvPr id="0" name=""/>
                      <p:cNvPicPr/>
                      <p:nvPr/>
                    </p:nvPicPr>
                    <p:blipFill>
                      <a:blip r:embed="rId4"/>
                      <a:stretch>
                        <a:fillRect/>
                      </a:stretch>
                    </p:blipFill>
                    <p:spPr>
                      <a:xfrm>
                        <a:off x="2606566" y="1577279"/>
                        <a:ext cx="6978868" cy="5392762"/>
                      </a:xfrm>
                      <a:prstGeom prst="rect">
                        <a:avLst/>
                      </a:prstGeom>
                    </p:spPr>
                  </p:pic>
                </p:oleObj>
              </mc:Fallback>
            </mc:AlternateContent>
          </a:graphicData>
        </a:graphic>
      </p:graphicFrame>
    </p:spTree>
    <p:extLst>
      <p:ext uri="{BB962C8B-B14F-4D97-AF65-F5344CB8AC3E}">
        <p14:creationId xmlns:p14="http://schemas.microsoft.com/office/powerpoint/2010/main" val="3141654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Parent Households with Children 0-5</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555081016"/>
              </p:ext>
            </p:extLst>
          </p:nvPr>
        </p:nvGraphicFramePr>
        <p:xfrm>
          <a:off x="2440815" y="1387366"/>
          <a:ext cx="7310370" cy="5648920"/>
        </p:xfrm>
        <a:graphic>
          <a:graphicData uri="http://schemas.openxmlformats.org/presentationml/2006/ole">
            <mc:AlternateContent xmlns:mc="http://schemas.openxmlformats.org/markup-compatibility/2006">
              <mc:Choice xmlns:v="urn:schemas-microsoft-com:vml" Requires="v">
                <p:oleObj spid="_x0000_s2139" name="Acrobat Document" r:id="rId4" imgW="7543710" imgH="5829060" progId="AcroExch.Document.DC">
                  <p:embed/>
                </p:oleObj>
              </mc:Choice>
              <mc:Fallback>
                <p:oleObj name="Acrobat Document" r:id="rId4" imgW="7543710" imgH="5829060" progId="AcroExch.Document.DC">
                  <p:embed/>
                  <p:pic>
                    <p:nvPicPr>
                      <p:cNvPr id="0" name=""/>
                      <p:cNvPicPr/>
                      <p:nvPr/>
                    </p:nvPicPr>
                    <p:blipFill>
                      <a:blip r:embed="rId5"/>
                      <a:stretch>
                        <a:fillRect/>
                      </a:stretch>
                    </p:blipFill>
                    <p:spPr>
                      <a:xfrm>
                        <a:off x="2440815" y="1387366"/>
                        <a:ext cx="7310370" cy="5648920"/>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A74130C-D9BC-4FCB-AB84-26572ABBBA53}" type="slidenum">
              <a:rPr lang="en-US" smtClean="0"/>
              <a:t>8</a:t>
            </a:fld>
            <a:endParaRPr lang="en-US"/>
          </a:p>
        </p:txBody>
      </p:sp>
    </p:spTree>
    <p:extLst>
      <p:ext uri="{BB962C8B-B14F-4D97-AF65-F5344CB8AC3E}">
        <p14:creationId xmlns:p14="http://schemas.microsoft.com/office/powerpoint/2010/main" val="1183287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Homeless Students 5-18</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164413510"/>
              </p:ext>
            </p:extLst>
          </p:nvPr>
        </p:nvGraphicFramePr>
        <p:xfrm>
          <a:off x="2490953" y="1292077"/>
          <a:ext cx="7210094" cy="5571436"/>
        </p:xfrm>
        <a:graphic>
          <a:graphicData uri="http://schemas.openxmlformats.org/presentationml/2006/ole">
            <mc:AlternateContent xmlns:mc="http://schemas.openxmlformats.org/markup-compatibility/2006">
              <mc:Choice xmlns:v="urn:schemas-microsoft-com:vml" Requires="v">
                <p:oleObj spid="_x0000_s3162" name="Acrobat Document" r:id="rId4" imgW="7543710" imgH="5829060" progId="AcroExch.Document.DC">
                  <p:embed/>
                </p:oleObj>
              </mc:Choice>
              <mc:Fallback>
                <p:oleObj name="Acrobat Document" r:id="rId4" imgW="7543710" imgH="5829060" progId="AcroExch.Document.DC">
                  <p:embed/>
                  <p:pic>
                    <p:nvPicPr>
                      <p:cNvPr id="0" name=""/>
                      <p:cNvPicPr/>
                      <p:nvPr/>
                    </p:nvPicPr>
                    <p:blipFill>
                      <a:blip r:embed="rId5"/>
                      <a:stretch>
                        <a:fillRect/>
                      </a:stretch>
                    </p:blipFill>
                    <p:spPr>
                      <a:xfrm>
                        <a:off x="2490953" y="1292077"/>
                        <a:ext cx="7210094" cy="5571436"/>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A74130C-D9BC-4FCB-AB84-26572ABBBA53}" type="slidenum">
              <a:rPr lang="en-US" smtClean="0"/>
              <a:t>9</a:t>
            </a:fld>
            <a:endParaRPr lang="en-US"/>
          </a:p>
        </p:txBody>
      </p:sp>
    </p:spTree>
    <p:extLst>
      <p:ext uri="{BB962C8B-B14F-4D97-AF65-F5344CB8AC3E}">
        <p14:creationId xmlns:p14="http://schemas.microsoft.com/office/powerpoint/2010/main" val="1900993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6483</TotalTime>
  <Words>2412</Words>
  <Application>Microsoft Office PowerPoint</Application>
  <PresentationFormat>Widescreen</PresentationFormat>
  <Paragraphs>932</Paragraphs>
  <Slides>30</Slides>
  <Notes>24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5" baseType="lpstr">
      <vt:lpstr>Arial</vt:lpstr>
      <vt:lpstr>Calibri</vt:lpstr>
      <vt:lpstr>Calibri Light</vt:lpstr>
      <vt:lpstr>Office Theme</vt:lpstr>
      <vt:lpstr>Acrobat Document</vt:lpstr>
      <vt:lpstr>SOELS Regional Stewardship Committee</vt:lpstr>
      <vt:lpstr>Today’s Goals:</vt:lpstr>
      <vt:lpstr>Child Population 0-5</vt:lpstr>
      <vt:lpstr>Children 0-5 in Concentrated Areas of Poverty</vt:lpstr>
      <vt:lpstr>Children 0-5 Below 200% FPL</vt:lpstr>
      <vt:lpstr>Children 0-5 Below 100% FPL</vt:lpstr>
      <vt:lpstr>Children 0-5 Between 101-200% FPL</vt:lpstr>
      <vt:lpstr>Single Parent Households with Children 0-5</vt:lpstr>
      <vt:lpstr>Homeless Students 5-18</vt:lpstr>
      <vt:lpstr>Southern Oregon Families Need More Support</vt:lpstr>
      <vt:lpstr>Child Population 0-5</vt:lpstr>
      <vt:lpstr>Child Population 0-5</vt:lpstr>
      <vt:lpstr> Family Income of Children 0-2 </vt:lpstr>
      <vt:lpstr> Family Income for 3-5 </vt:lpstr>
      <vt:lpstr> Publicly-Funded Preschool Slots by Program </vt:lpstr>
      <vt:lpstr>  Race/Ethnicity of Children     0-18 </vt:lpstr>
      <vt:lpstr>Children 5-17 Home Language Not English</vt:lpstr>
      <vt:lpstr>Primary Language &amp; Publicly-Funded Slots by Program </vt:lpstr>
      <vt:lpstr>Children Accessing Early Intervention/ Early Childhood Special Education</vt:lpstr>
      <vt:lpstr>Children Experiencing Disability Served in Public-funded Early Learning Programs </vt:lpstr>
      <vt:lpstr>Children in Foster Care 0-18</vt:lpstr>
      <vt:lpstr>Single Parent Households with under 6</vt:lpstr>
      <vt:lpstr>Homeless Families in K-12 System</vt:lpstr>
      <vt:lpstr>Access in Rural Communities to Public-Funded Preschool in 2017-2018</vt:lpstr>
      <vt:lpstr>Next Step: Quantitative Data Analysis</vt:lpstr>
      <vt:lpstr>Family Engagement</vt:lpstr>
      <vt:lpstr>Next Meeting</vt:lpstr>
      <vt:lpstr>SOELS Regional Stewardship Committee</vt:lpstr>
      <vt:lpstr>Committee Timeline:</vt:lpstr>
      <vt:lpstr>Southern Oregon Priority Populations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SOELS Regional Stewardship Committee</dc:title>
  <dc:creator>Rene Brandon</dc:creator>
  <cp:lastModifiedBy>Rene Brandon</cp:lastModifiedBy>
  <cp:revision>179</cp:revision>
  <cp:lastPrinted>2019-10-28T23:55:15Z</cp:lastPrinted>
  <dcterms:created xsi:type="dcterms:W3CDTF">2019-10-24T16:17:59Z</dcterms:created>
  <dcterms:modified xsi:type="dcterms:W3CDTF">2019-11-07T21:16:11Z</dcterms:modified>
</cp:coreProperties>
</file>