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2" r:id="rId1"/>
    <p:sldMasterId id="2147483703" r:id="rId2"/>
    <p:sldMasterId id="2147483704" r:id="rId3"/>
    <p:sldMasterId id="2147483705" r:id="rId4"/>
    <p:sldMasterId id="2147483706" r:id="rId5"/>
    <p:sldMasterId id="2147483707" r:id="rId6"/>
  </p:sldMasterIdLst>
  <p:notesMasterIdLst>
    <p:notesMasterId r:id="rId82"/>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897D43-F8BB-4375-B3B8-20243CE3FD24}">
  <a:tblStyle styleId="{8B897D43-F8BB-4375-B3B8-20243CE3FD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832190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rive.google.com/file/d/1W2CqXZM5oGrnp-djW9wOJ2rhzB9dakzi/view?usp=shar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rive.google.com/file/d/1W2CqXZM5oGrnp-djW9wOJ2rhzB9dakzi/view?usp=shari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rive.google.com/file/d/1W2CqXZM5oGrnp-djW9wOJ2rhzB9dakzi/view?usp=shar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rive.google.com/file/d/1W2CqXZM5oGrnp-djW9wOJ2rhzB9dakzi/view?usp=sharin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nationalequityproject.org/wp-content/uploads/social-emotional-learning-pitfalls-recs.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nationalequityproject.org/wp-content/uploads/social-emotional-learning-pitfalls-recs.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attachment.eab.com/wp-content/uploads/2020/05/Return-to-Learn-Webinar-May-28.pd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drive.google.com/file/d/1W2CqXZM5oGrnp-djW9wOJ2rhzB9dakzi/view?usp=sharing"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drive.google.com/file/d/1W2CqXZM5oGrnp-djW9wOJ2rhzB9dakzi/view?usp=sharing"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drive.google.com/file/d/1W2CqXZM5oGrnp-djW9wOJ2rhzB9dakzi/view?usp=sharing"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a9761114c_1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a9761114c_15_0:notes"/>
          <p:cNvSpPr txBox="1">
            <a:spLocks noGrp="1"/>
          </p:cNvSpPr>
          <p:nvPr>
            <p:ph type="body" idx="1"/>
          </p:nvPr>
        </p:nvSpPr>
        <p:spPr>
          <a:xfrm>
            <a:off x="685802" y="4400550"/>
            <a:ext cx="5486700" cy="360060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endParaRPr sz="1400"/>
          </a:p>
        </p:txBody>
      </p:sp>
      <p:sp>
        <p:nvSpPr>
          <p:cNvPr id="330" name="Google Shape;330;g8a9761114c_15_0: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a:t>
            </a:fld>
            <a:endParaRPr sz="1400"/>
          </a:p>
        </p:txBody>
      </p:sp>
    </p:spTree>
    <p:extLst>
      <p:ext uri="{BB962C8B-B14F-4D97-AF65-F5344CB8AC3E}">
        <p14:creationId xmlns:p14="http://schemas.microsoft.com/office/powerpoint/2010/main" val="3207341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8a87774f0a_2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8a87774f0a_2_84:notes"/>
          <p:cNvSpPr txBox="1">
            <a:spLocks noGrp="1"/>
          </p:cNvSpPr>
          <p:nvPr>
            <p:ph type="body" idx="1"/>
          </p:nvPr>
        </p:nvSpPr>
        <p:spPr>
          <a:xfrm>
            <a:off x="685802" y="4400550"/>
            <a:ext cx="5486700" cy="360060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400"/>
              <a:buNone/>
            </a:pPr>
            <a:r>
              <a:rPr lang="en" sz="1400"/>
              <a:t>To get started, there are a few key considerations for students being on campus.  Once you have established these guardrails, the planning becomes easier for each area.  We recomend starting with these six points as decision markers.  Once district leaders have established key points for these six, school buidlings can more easily make plans for other logistical operations.  </a:t>
            </a:r>
            <a:endParaRPr sz="1400"/>
          </a:p>
          <a:p>
            <a:pPr marL="0" lvl="0" indent="0" algn="l" rtl="0">
              <a:lnSpc>
                <a:spcPct val="100000"/>
              </a:lnSpc>
              <a:spcBef>
                <a:spcPts val="0"/>
              </a:spcBef>
              <a:spcAft>
                <a:spcPts val="0"/>
              </a:spcAft>
              <a:buSzPts val="1400"/>
              <a:buNone/>
            </a:pPr>
            <a:endParaRPr sz="1400"/>
          </a:p>
        </p:txBody>
      </p:sp>
      <p:sp>
        <p:nvSpPr>
          <p:cNvPr id="402" name="Google Shape;402;g8a87774f0a_2_84:notes"/>
          <p:cNvSpPr txBox="1">
            <a:spLocks noGrp="1"/>
          </p:cNvSpPr>
          <p:nvPr>
            <p:ph type="sldNum" idx="12"/>
          </p:nvPr>
        </p:nvSpPr>
        <p:spPr>
          <a:xfrm>
            <a:off x="3884620" y="8685214"/>
            <a:ext cx="2971800" cy="459000"/>
          </a:xfrm>
          <a:prstGeom prst="rect">
            <a:avLst/>
          </a:prstGeom>
          <a:noFill/>
          <a:ln>
            <a:noFill/>
          </a:ln>
        </p:spPr>
        <p:txBody>
          <a:bodyPr spcFirstLastPara="1" wrap="square" lIns="91700" tIns="45850" rIns="91700" bIns="45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10</a:t>
            </a:fld>
            <a:endParaRPr sz="1400"/>
          </a:p>
        </p:txBody>
      </p:sp>
    </p:spTree>
    <p:extLst>
      <p:ext uri="{BB962C8B-B14F-4D97-AF65-F5344CB8AC3E}">
        <p14:creationId xmlns:p14="http://schemas.microsoft.com/office/powerpoint/2010/main" val="186099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a87774f0a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8a87774f0a_7_0:notes"/>
          <p:cNvSpPr txBox="1">
            <a:spLocks noGrp="1"/>
          </p:cNvSpPr>
          <p:nvPr>
            <p:ph type="body" idx="1"/>
          </p:nvPr>
        </p:nvSpPr>
        <p:spPr>
          <a:xfrm>
            <a:off x="685802" y="4400550"/>
            <a:ext cx="5486559" cy="360059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Clr>
                <a:schemeClr val="dk1"/>
              </a:buClr>
              <a:buSzPts val="1100"/>
              <a:buFont typeface="Arial"/>
              <a:buNone/>
            </a:pPr>
            <a:r>
              <a:rPr lang="en" sz="1400"/>
              <a:t>Understanding the virus</a:t>
            </a:r>
            <a:endParaRPr sz="1400"/>
          </a:p>
          <a:p>
            <a:pPr marL="457200" lvl="0" indent="-317500" algn="l" rtl="0">
              <a:spcBef>
                <a:spcPts val="0"/>
              </a:spcBef>
              <a:spcAft>
                <a:spcPts val="0"/>
              </a:spcAft>
              <a:buClr>
                <a:schemeClr val="dk1"/>
              </a:buClr>
              <a:buSzPts val="1400"/>
              <a:buFont typeface="Calibri"/>
              <a:buChar char="-"/>
            </a:pPr>
            <a:r>
              <a:rPr lang="en" sz="1400"/>
              <a:t>like cigar smoke in a room</a:t>
            </a:r>
            <a:endParaRPr sz="1400"/>
          </a:p>
          <a:p>
            <a:pPr marL="457200" lvl="0" indent="-317500" algn="l" rtl="0">
              <a:spcBef>
                <a:spcPts val="0"/>
              </a:spcBef>
              <a:spcAft>
                <a:spcPts val="0"/>
              </a:spcAft>
              <a:buClr>
                <a:schemeClr val="dk1"/>
              </a:buClr>
              <a:buSzPts val="1400"/>
              <a:buFont typeface="Calibri"/>
              <a:buChar char="-"/>
            </a:pPr>
            <a:r>
              <a:rPr lang="en" sz="1400"/>
              <a:t>not strong on surfaces, easily cleaned </a:t>
            </a:r>
            <a:endParaRPr sz="1400"/>
          </a:p>
          <a:p>
            <a:pPr marL="457200" lvl="0" indent="-317500" algn="l" rtl="0">
              <a:spcBef>
                <a:spcPts val="0"/>
              </a:spcBef>
              <a:spcAft>
                <a:spcPts val="0"/>
              </a:spcAft>
              <a:buClr>
                <a:schemeClr val="dk1"/>
              </a:buClr>
              <a:buSzPts val="1400"/>
              <a:buFont typeface="Calibri"/>
              <a:buChar char="-"/>
            </a:pPr>
            <a:endParaRPr sz="1400"/>
          </a:p>
          <a:p>
            <a:pPr marL="0" lvl="0" indent="0" algn="l" rtl="0">
              <a:spcBef>
                <a:spcPts val="0"/>
              </a:spcBef>
              <a:spcAft>
                <a:spcPts val="0"/>
              </a:spcAft>
              <a:buClr>
                <a:schemeClr val="dk1"/>
              </a:buClr>
              <a:buSzPts val="1100"/>
              <a:buFont typeface="Arial"/>
              <a:buNone/>
            </a:pPr>
            <a:r>
              <a:rPr lang="en" sz="1400"/>
              <a:t>navigating the guidance</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en" sz="1400"/>
              <a:t>Continuum of risk</a:t>
            </a:r>
            <a:endParaRPr sz="1400"/>
          </a:p>
        </p:txBody>
      </p:sp>
      <p:sp>
        <p:nvSpPr>
          <p:cNvPr id="410" name="Google Shape;410;g8a87774f0a_7_0:notes"/>
          <p:cNvSpPr txBox="1">
            <a:spLocks noGrp="1"/>
          </p:cNvSpPr>
          <p:nvPr>
            <p:ph type="sldNum" idx="12"/>
          </p:nvPr>
        </p:nvSpPr>
        <p:spPr>
          <a:xfrm>
            <a:off x="3884620" y="8685214"/>
            <a:ext cx="2971687" cy="458852"/>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11</a:t>
            </a:fld>
            <a:endParaRPr sz="1400"/>
          </a:p>
        </p:txBody>
      </p:sp>
    </p:spTree>
    <p:extLst>
      <p:ext uri="{BB962C8B-B14F-4D97-AF65-F5344CB8AC3E}">
        <p14:creationId xmlns:p14="http://schemas.microsoft.com/office/powerpoint/2010/main" val="1604514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8a87774f0a_2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8a87774f0a_2_91:notes"/>
          <p:cNvSpPr txBox="1">
            <a:spLocks noGrp="1"/>
          </p:cNvSpPr>
          <p:nvPr>
            <p:ph type="body" idx="1"/>
          </p:nvPr>
        </p:nvSpPr>
        <p:spPr>
          <a:xfrm>
            <a:off x="685802" y="4400550"/>
            <a:ext cx="5486559" cy="360059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endParaRPr sz="1400"/>
          </a:p>
        </p:txBody>
      </p:sp>
      <p:sp>
        <p:nvSpPr>
          <p:cNvPr id="418" name="Google Shape;418;g8a87774f0a_2_91:notes"/>
          <p:cNvSpPr txBox="1">
            <a:spLocks noGrp="1"/>
          </p:cNvSpPr>
          <p:nvPr>
            <p:ph type="sldNum" idx="12"/>
          </p:nvPr>
        </p:nvSpPr>
        <p:spPr>
          <a:xfrm>
            <a:off x="3884620" y="8685214"/>
            <a:ext cx="2971687" cy="458852"/>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12</a:t>
            </a:fld>
            <a:endParaRPr sz="1400"/>
          </a:p>
        </p:txBody>
      </p:sp>
    </p:spTree>
    <p:extLst>
      <p:ext uri="{BB962C8B-B14F-4D97-AF65-F5344CB8AC3E}">
        <p14:creationId xmlns:p14="http://schemas.microsoft.com/office/powerpoint/2010/main" val="346499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8a9761114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8a9761114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457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891e3c21c2_2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891e3c21c2_2_168: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400"/>
              <a:buNone/>
            </a:pPr>
            <a:r>
              <a:rPr lang="en" sz="1400"/>
              <a:t>Notice each section has different elements </a:t>
            </a:r>
            <a:endParaRPr sz="1400"/>
          </a:p>
          <a:p>
            <a:pPr marL="0" lvl="0" indent="0" algn="l" rtl="0">
              <a:lnSpc>
                <a:spcPct val="100000"/>
              </a:lnSpc>
              <a:spcBef>
                <a:spcPts val="0"/>
              </a:spcBef>
              <a:spcAft>
                <a:spcPts val="0"/>
              </a:spcAft>
              <a:buSzPts val="1400"/>
              <a:buNone/>
            </a:pPr>
            <a:r>
              <a:rPr lang="en" sz="1400"/>
              <a:t>required, required and where feasible and when possible </a:t>
            </a:r>
            <a:endParaRPr sz="1400"/>
          </a:p>
          <a:p>
            <a:pPr marL="0" lvl="0" indent="0" algn="l" rtl="0">
              <a:lnSpc>
                <a:spcPct val="100000"/>
              </a:lnSpc>
              <a:spcBef>
                <a:spcPts val="0"/>
              </a:spcBef>
              <a:spcAft>
                <a:spcPts val="0"/>
              </a:spcAft>
              <a:buSzPts val="1400"/>
              <a:buNone/>
            </a:pPr>
            <a:r>
              <a:rPr lang="en" sz="1400"/>
              <a:t>and recommendations </a:t>
            </a:r>
            <a:endParaRPr sz="1400"/>
          </a:p>
          <a:p>
            <a:pPr marL="0" lvl="0" indent="0" algn="l" rtl="0">
              <a:lnSpc>
                <a:spcPct val="100000"/>
              </a:lnSpc>
              <a:spcBef>
                <a:spcPts val="0"/>
              </a:spcBef>
              <a:spcAft>
                <a:spcPts val="0"/>
              </a:spcAft>
              <a:buSzPts val="1400"/>
              <a:buNone/>
            </a:pPr>
            <a:endParaRPr sz="1400"/>
          </a:p>
        </p:txBody>
      </p:sp>
      <p:sp>
        <p:nvSpPr>
          <p:cNvPr id="432" name="Google Shape;432;g891e3c21c2_2_168: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14</a:t>
            </a:fld>
            <a:endParaRPr sz="1400"/>
          </a:p>
        </p:txBody>
      </p:sp>
    </p:spTree>
    <p:extLst>
      <p:ext uri="{BB962C8B-B14F-4D97-AF65-F5344CB8AC3E}">
        <p14:creationId xmlns:p14="http://schemas.microsoft.com/office/powerpoint/2010/main" val="3764850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8a87774f0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8a87774f0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8488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8a9761114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8a9761114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7902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89e4f4866e_6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89e4f4866e_6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617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89e4f4866e_6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89e4f4866e_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6750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89e4f4866e_6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89e4f4866e_6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81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91e3c21c2_2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891e3c21c2_2_36:notes"/>
          <p:cNvSpPr txBox="1">
            <a:spLocks noGrp="1"/>
          </p:cNvSpPr>
          <p:nvPr>
            <p:ph type="body" idx="1"/>
          </p:nvPr>
        </p:nvSpPr>
        <p:spPr>
          <a:xfrm>
            <a:off x="685802" y="4400550"/>
            <a:ext cx="5486410" cy="360045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400"/>
              <a:buNone/>
            </a:pPr>
            <a:endParaRPr sz="1400"/>
          </a:p>
        </p:txBody>
      </p:sp>
    </p:spTree>
    <p:extLst>
      <p:ext uri="{BB962C8B-B14F-4D97-AF65-F5344CB8AC3E}">
        <p14:creationId xmlns:p14="http://schemas.microsoft.com/office/powerpoint/2010/main" val="2574851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9e4f4866e_6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9e4f4866e_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1683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8a87774f0a_17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8a87774f0a_17_26: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lvl="0" indent="0" algn="l" rtl="0">
              <a:lnSpc>
                <a:spcPct val="115000"/>
              </a:lnSpc>
              <a:spcBef>
                <a:spcPts val="1200"/>
              </a:spcBef>
              <a:spcAft>
                <a:spcPts val="0"/>
              </a:spcAft>
              <a:buClr>
                <a:schemeClr val="dk1"/>
              </a:buClr>
              <a:buSzPts val="1100"/>
              <a:buFont typeface="Arial"/>
              <a:buNone/>
            </a:pPr>
            <a:endParaRPr sz="1400" b="1"/>
          </a:p>
          <a:p>
            <a:pPr marL="457200" marR="38100" lvl="0" indent="-317500" algn="l" rtl="0">
              <a:lnSpc>
                <a:spcPct val="115000"/>
              </a:lnSpc>
              <a:spcBef>
                <a:spcPts val="1200"/>
              </a:spcBef>
              <a:spcAft>
                <a:spcPts val="0"/>
              </a:spcAft>
              <a:buSzPts val="1400"/>
              <a:buFont typeface="Arial"/>
              <a:buChar char="❏"/>
            </a:pPr>
            <a:r>
              <a:rPr lang="en" sz="1400">
                <a:latin typeface="Arial"/>
                <a:ea typeface="Arial"/>
                <a:cs typeface="Arial"/>
                <a:sym typeface="Arial"/>
              </a:rPr>
              <a:t>35 square feet per student room capacity excluding unusable space (countertops, etc.)</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Strive to maintain at least 6 feet between individuals at all times</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Utilize strategies such as tape on flooring, or spray paint on grass to help students maintain distances</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Plan for additional adult support</a:t>
            </a:r>
            <a:endParaRPr sz="1400">
              <a:latin typeface="Arial"/>
              <a:ea typeface="Arial"/>
              <a:cs typeface="Arial"/>
              <a:sym typeface="Arial"/>
            </a:endParaRPr>
          </a:p>
          <a:p>
            <a:pPr marL="457200" marR="38100" lvl="0" indent="0" algn="l" rtl="0">
              <a:lnSpc>
                <a:spcPct val="115000"/>
              </a:lnSpc>
              <a:spcBef>
                <a:spcPts val="0"/>
              </a:spcBef>
              <a:spcAft>
                <a:spcPts val="0"/>
              </a:spcAft>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481" name="Google Shape;481;g8a87774f0a_17_26: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9018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8a9761114c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g8a9761114c_0_50:notes"/>
          <p:cNvSpPr txBox="1">
            <a:spLocks noGrp="1"/>
          </p:cNvSpPr>
          <p:nvPr>
            <p:ph type="body" idx="1"/>
          </p:nvPr>
        </p:nvSpPr>
        <p:spPr>
          <a:xfrm>
            <a:off x="685802" y="4400550"/>
            <a:ext cx="5486700" cy="3600600"/>
          </a:xfrm>
          <a:prstGeom prst="rect">
            <a:avLst/>
          </a:prstGeom>
          <a:noFill/>
          <a:ln>
            <a:noFill/>
          </a:ln>
        </p:spPr>
        <p:txBody>
          <a:bodyPr spcFirstLastPara="1" wrap="square" lIns="91700" tIns="45850" rIns="91700" bIns="45850" anchor="t" anchorCtr="0">
            <a:noAutofit/>
          </a:bodyPr>
          <a:lstStyle/>
          <a:p>
            <a:pPr marL="0" lvl="0" indent="0" algn="l" rtl="0">
              <a:lnSpc>
                <a:spcPct val="115000"/>
              </a:lnSpc>
              <a:spcBef>
                <a:spcPts val="1200"/>
              </a:spcBef>
              <a:spcAft>
                <a:spcPts val="0"/>
              </a:spcAft>
              <a:buClr>
                <a:schemeClr val="dk1"/>
              </a:buClr>
              <a:buSzPts val="1100"/>
              <a:buFont typeface="Arial"/>
              <a:buNone/>
            </a:pPr>
            <a:endParaRPr sz="1400" b="1"/>
          </a:p>
          <a:p>
            <a:pPr marL="457200" marR="38100" lvl="0" indent="-317500" algn="l" rtl="0">
              <a:lnSpc>
                <a:spcPct val="115000"/>
              </a:lnSpc>
              <a:spcBef>
                <a:spcPts val="1200"/>
              </a:spcBef>
              <a:spcAft>
                <a:spcPts val="0"/>
              </a:spcAft>
              <a:buSzPts val="1400"/>
              <a:buFont typeface="Arial"/>
              <a:buChar char="❏"/>
            </a:pPr>
            <a:r>
              <a:rPr lang="en" sz="1400">
                <a:latin typeface="Arial"/>
                <a:ea typeface="Arial"/>
                <a:cs typeface="Arial"/>
                <a:sym typeface="Arial"/>
              </a:rPr>
              <a:t>35 square feet per student room capacity excluding unusable space (countertops, etc.)</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Strive to maintain at least 6 feet between individuals at all times</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Utilize strategies such as tape on flooring, or spray paint on grass to help students maintain distances</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Plan for additional adult support</a:t>
            </a:r>
            <a:endParaRPr sz="1400">
              <a:latin typeface="Arial"/>
              <a:ea typeface="Arial"/>
              <a:cs typeface="Arial"/>
              <a:sym typeface="Arial"/>
            </a:endParaRPr>
          </a:p>
          <a:p>
            <a:pPr marL="457200" marR="38100" lvl="0" indent="0" algn="l" rtl="0">
              <a:lnSpc>
                <a:spcPct val="115000"/>
              </a:lnSpc>
              <a:spcBef>
                <a:spcPts val="0"/>
              </a:spcBef>
              <a:spcAft>
                <a:spcPts val="0"/>
              </a:spcAft>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489" name="Google Shape;489;g8a9761114c_0_50:notes"/>
          <p:cNvSpPr txBox="1">
            <a:spLocks noGrp="1"/>
          </p:cNvSpPr>
          <p:nvPr>
            <p:ph type="sldNum" idx="12"/>
          </p:nvPr>
        </p:nvSpPr>
        <p:spPr>
          <a:xfrm>
            <a:off x="3884620" y="8685214"/>
            <a:ext cx="2971800" cy="4590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3855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a9761114c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g8a9761114c_2_0:notes"/>
          <p:cNvSpPr txBox="1">
            <a:spLocks noGrp="1"/>
          </p:cNvSpPr>
          <p:nvPr>
            <p:ph type="body" idx="1"/>
          </p:nvPr>
        </p:nvSpPr>
        <p:spPr>
          <a:xfrm>
            <a:off x="685802" y="4400550"/>
            <a:ext cx="5486410" cy="3600450"/>
          </a:xfrm>
          <a:prstGeom prst="rect">
            <a:avLst/>
          </a:prstGeom>
          <a:noFill/>
          <a:ln>
            <a:noFill/>
          </a:ln>
        </p:spPr>
        <p:txBody>
          <a:bodyPr spcFirstLastPara="1" wrap="square" lIns="91700" tIns="45850" rIns="91700" bIns="458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sz="1400" b="0"/>
              <a:t>Operational Blueprint has four sections-</a:t>
            </a:r>
            <a:endParaRPr sz="1400"/>
          </a:p>
          <a:p>
            <a:pPr marL="457200" marR="0" lvl="0" indent="-228600" algn="l" rtl="0">
              <a:lnSpc>
                <a:spcPct val="100000"/>
              </a:lnSpc>
              <a:spcBef>
                <a:spcPts val="0"/>
              </a:spcBef>
              <a:spcAft>
                <a:spcPts val="0"/>
              </a:spcAft>
              <a:buClr>
                <a:srgbClr val="000000"/>
              </a:buClr>
              <a:buSzPts val="1400"/>
              <a:buFont typeface="Arial"/>
              <a:buNone/>
            </a:pPr>
            <a:endParaRPr sz="1400" b="0"/>
          </a:p>
          <a:p>
            <a:pPr marL="457200" marR="0" lvl="0" indent="-228600" algn="l" rtl="0">
              <a:lnSpc>
                <a:spcPct val="100000"/>
              </a:lnSpc>
              <a:spcBef>
                <a:spcPts val="0"/>
              </a:spcBef>
              <a:spcAft>
                <a:spcPts val="0"/>
              </a:spcAft>
              <a:buClr>
                <a:srgbClr val="000000"/>
              </a:buClr>
              <a:buSzPts val="1400"/>
              <a:buFont typeface="Arial"/>
              <a:buNone/>
            </a:pPr>
            <a:r>
              <a:rPr lang="en" sz="1400" b="0"/>
              <a:t>Sections 1-3:</a:t>
            </a:r>
            <a:endParaRPr sz="1400"/>
          </a:p>
          <a:p>
            <a:pPr marL="457200" marR="0" lvl="0" indent="-228600" algn="l" rtl="0">
              <a:lnSpc>
                <a:spcPct val="100000"/>
              </a:lnSpc>
              <a:spcBef>
                <a:spcPts val="0"/>
              </a:spcBef>
              <a:spcAft>
                <a:spcPts val="0"/>
              </a:spcAft>
              <a:buClr>
                <a:srgbClr val="000000"/>
              </a:buClr>
              <a:buSzPts val="1400"/>
              <a:buFont typeface="Arial"/>
              <a:buChar char="•"/>
            </a:pPr>
            <a:r>
              <a:rPr lang="en" sz="1200" b="0" i="0" u="none" strike="noStrike" cap="none">
                <a:solidFill>
                  <a:schemeClr val="dk1"/>
                </a:solidFill>
                <a:latin typeface="Calibri"/>
                <a:ea typeface="Calibri"/>
                <a:cs typeface="Calibri"/>
                <a:sym typeface="Calibri"/>
              </a:rPr>
              <a:t>Public Health related implementation</a:t>
            </a:r>
            <a:endParaRPr sz="1400"/>
          </a:p>
          <a:p>
            <a:pPr marL="4572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228600" marR="0" lvl="0" indent="0" algn="l" rtl="0">
              <a:lnSpc>
                <a:spcPct val="100000"/>
              </a:lnSpc>
              <a:spcBef>
                <a:spcPts val="0"/>
              </a:spcBef>
              <a:spcAft>
                <a:spcPts val="0"/>
              </a:spcAft>
              <a:buClr>
                <a:srgbClr val="000000"/>
              </a:buClr>
              <a:buSzPts val="1400"/>
              <a:buFont typeface="Arial"/>
              <a:buNone/>
            </a:pPr>
            <a:r>
              <a:rPr lang="en" sz="1200" b="0" i="0" u="none" strike="noStrike" cap="none">
                <a:solidFill>
                  <a:schemeClr val="dk1"/>
                </a:solidFill>
                <a:latin typeface="Calibri"/>
                <a:ea typeface="Calibri"/>
                <a:cs typeface="Calibri"/>
                <a:sym typeface="Calibri"/>
              </a:rPr>
              <a:t>Sections 4-8:</a:t>
            </a:r>
            <a:endParaRPr sz="1400"/>
          </a:p>
          <a:p>
            <a:pPr marL="393700" marR="0" lvl="0" indent="-165100" algn="l" rtl="0">
              <a:lnSpc>
                <a:spcPct val="100000"/>
              </a:lnSpc>
              <a:spcBef>
                <a:spcPts val="0"/>
              </a:spcBef>
              <a:spcAft>
                <a:spcPts val="0"/>
              </a:spcAft>
              <a:buClr>
                <a:srgbClr val="000000"/>
              </a:buClr>
              <a:buSzPts val="1400"/>
              <a:buFont typeface="Arial"/>
              <a:buChar char="•"/>
            </a:pPr>
            <a:r>
              <a:rPr lang="en" sz="1200" b="0" i="0" u="none" strike="noStrike" cap="none">
                <a:solidFill>
                  <a:schemeClr val="dk1"/>
                </a:solidFill>
                <a:latin typeface="Calibri"/>
                <a:ea typeface="Calibri"/>
                <a:cs typeface="Calibri"/>
                <a:sym typeface="Calibri"/>
              </a:rPr>
              <a:t>Assurance that you are planning for equity, instruction, engagement, social/emotional/mental health, and staffing and personnel</a:t>
            </a:r>
            <a:endParaRPr sz="1200" b="0" i="0" u="none" strike="noStrike" cap="none">
              <a:solidFill>
                <a:schemeClr val="dk1"/>
              </a:solidFill>
              <a:latin typeface="Calibri"/>
              <a:ea typeface="Calibri"/>
              <a:cs typeface="Calibri"/>
              <a:sym typeface="Calibri"/>
            </a:endParaRPr>
          </a:p>
        </p:txBody>
      </p:sp>
      <p:sp>
        <p:nvSpPr>
          <p:cNvPr id="497" name="Google Shape;497;g8a9761114c_2_0:notes"/>
          <p:cNvSpPr txBox="1">
            <a:spLocks noGrp="1"/>
          </p:cNvSpPr>
          <p:nvPr>
            <p:ph type="sldNum" idx="12"/>
          </p:nvPr>
        </p:nvSpPr>
        <p:spPr>
          <a:xfrm>
            <a:off x="3884620" y="8685214"/>
            <a:ext cx="2971806" cy="458787"/>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752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89e4f4866e_6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89e4f4866e_6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5624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8a87774f0a_17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g8a87774f0a_17_42: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marR="38100" lvl="0" indent="0" algn="l" rtl="0">
              <a:lnSpc>
                <a:spcPct val="115000"/>
              </a:lnSpc>
              <a:spcBef>
                <a:spcPts val="0"/>
              </a:spcBef>
              <a:spcAft>
                <a:spcPts val="0"/>
              </a:spcAft>
              <a:buSzPts val="1400"/>
              <a:buNone/>
            </a:pPr>
            <a:r>
              <a:rPr lang="en" sz="1800" b="1"/>
              <a:t>TALKING POINTS  - THE HOW?....</a:t>
            </a:r>
            <a:r>
              <a:rPr lang="en" sz="1100"/>
              <a:t>  </a:t>
            </a:r>
            <a:r>
              <a:rPr lang="en" sz="1400"/>
              <a:t>*</a:t>
            </a:r>
            <a:r>
              <a:rPr lang="en" sz="1600" b="1" u="sng">
                <a:solidFill>
                  <a:schemeClr val="accent1"/>
                </a:solidFill>
                <a:hlinkClick r:id="rId3"/>
              </a:rPr>
              <a:t>See pp.39-40</a:t>
            </a:r>
            <a:r>
              <a:rPr lang="en" sz="1600" b="1"/>
              <a:t> </a:t>
            </a:r>
            <a:endParaRPr sz="1400"/>
          </a:p>
          <a:p>
            <a:pPr marL="0" lvl="0" indent="0" algn="l" rtl="0">
              <a:lnSpc>
                <a:spcPct val="115000"/>
              </a:lnSpc>
              <a:spcBef>
                <a:spcPts val="1200"/>
              </a:spcBef>
              <a:spcAft>
                <a:spcPts val="0"/>
              </a:spcAft>
              <a:buClr>
                <a:schemeClr val="dk1"/>
              </a:buClr>
              <a:buSzPts val="1100"/>
              <a:buFont typeface="Arial"/>
              <a:buNone/>
            </a:pPr>
            <a:r>
              <a:rPr lang="en" sz="1400" b="1"/>
              <a:t>Consider… </a:t>
            </a:r>
            <a:endParaRPr sz="1400" b="1"/>
          </a:p>
          <a:p>
            <a:pPr marL="901700" marR="38100" lvl="0" indent="-304800" algn="l" rtl="0">
              <a:lnSpc>
                <a:spcPct val="115000"/>
              </a:lnSpc>
              <a:spcBef>
                <a:spcPts val="1200"/>
              </a:spcBef>
              <a:spcAft>
                <a:spcPts val="0"/>
              </a:spcAft>
              <a:buClr>
                <a:schemeClr val="dk1"/>
              </a:buClr>
              <a:buSzPts val="1400"/>
              <a:buChar char="❏"/>
            </a:pPr>
            <a:r>
              <a:rPr lang="en" sz="1400">
                <a:latin typeface="Arial"/>
                <a:ea typeface="Arial"/>
                <a:cs typeface="Arial"/>
                <a:sym typeface="Arial"/>
              </a:rPr>
              <a:t>Collaborate with students, families, community-based organizations in planning. </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latin typeface="Arial"/>
                <a:ea typeface="Arial"/>
                <a:cs typeface="Arial"/>
                <a:sym typeface="Arial"/>
              </a:rPr>
              <a:t>Engage early in the process, build a collaborative partnership for moving forward, and plan for additional engagement opportunities to support the iterative development.</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t>Elevate student voice in designing the educational spaces/experiences; inform decisions based on their voices and expertise as people very intimately involved in and familiar with the education process. </a:t>
            </a: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511" name="Google Shape;511;g8a87774f0a_17_42: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568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89e4f4866e_6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89e4f4866e_6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980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89e4f4866e_6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89e4f4866e_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 COLTON ELEMENTARY COHORTS</a:t>
            </a:r>
            <a:endParaRPr/>
          </a:p>
        </p:txBody>
      </p:sp>
    </p:spTree>
    <p:extLst>
      <p:ext uri="{BB962C8B-B14F-4D97-AF65-F5344CB8AC3E}">
        <p14:creationId xmlns:p14="http://schemas.microsoft.com/office/powerpoint/2010/main" val="2459143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8a9761114c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8a9761114c_0_58:notes"/>
          <p:cNvSpPr txBox="1">
            <a:spLocks noGrp="1"/>
          </p:cNvSpPr>
          <p:nvPr>
            <p:ph type="body" idx="1"/>
          </p:nvPr>
        </p:nvSpPr>
        <p:spPr>
          <a:xfrm>
            <a:off x="685802" y="4400550"/>
            <a:ext cx="5486700" cy="3600600"/>
          </a:xfrm>
          <a:prstGeom prst="rect">
            <a:avLst/>
          </a:prstGeom>
          <a:noFill/>
          <a:ln>
            <a:noFill/>
          </a:ln>
        </p:spPr>
        <p:txBody>
          <a:bodyPr spcFirstLastPara="1" wrap="square" lIns="91700" tIns="45850" rIns="91700" bIns="45850" anchor="t" anchorCtr="0">
            <a:noAutofit/>
          </a:bodyPr>
          <a:lstStyle/>
          <a:p>
            <a:pPr marL="0" marR="38100" lvl="0" indent="0" algn="l" rtl="0">
              <a:lnSpc>
                <a:spcPct val="115000"/>
              </a:lnSpc>
              <a:spcBef>
                <a:spcPts val="0"/>
              </a:spcBef>
              <a:spcAft>
                <a:spcPts val="0"/>
              </a:spcAft>
              <a:buSzPts val="1400"/>
              <a:buNone/>
            </a:pPr>
            <a:r>
              <a:rPr lang="en" sz="1800" b="1"/>
              <a:t>TALKING POINTS  - THE HOW?....</a:t>
            </a:r>
            <a:r>
              <a:rPr lang="en" sz="1100"/>
              <a:t>  </a:t>
            </a:r>
            <a:r>
              <a:rPr lang="en" sz="1400"/>
              <a:t>*</a:t>
            </a:r>
            <a:r>
              <a:rPr lang="en" sz="1600" b="1" u="sng">
                <a:solidFill>
                  <a:schemeClr val="accent1"/>
                </a:solidFill>
                <a:hlinkClick r:id="rId3"/>
              </a:rPr>
              <a:t>See pp.39-40</a:t>
            </a:r>
            <a:r>
              <a:rPr lang="en" sz="1600" b="1"/>
              <a:t> </a:t>
            </a:r>
            <a:endParaRPr sz="1400"/>
          </a:p>
          <a:p>
            <a:pPr marL="0" lvl="0" indent="0" algn="l" rtl="0">
              <a:lnSpc>
                <a:spcPct val="115000"/>
              </a:lnSpc>
              <a:spcBef>
                <a:spcPts val="1200"/>
              </a:spcBef>
              <a:spcAft>
                <a:spcPts val="0"/>
              </a:spcAft>
              <a:buClr>
                <a:schemeClr val="dk1"/>
              </a:buClr>
              <a:buSzPts val="1100"/>
              <a:buFont typeface="Arial"/>
              <a:buNone/>
            </a:pPr>
            <a:r>
              <a:rPr lang="en" sz="1400" b="1"/>
              <a:t>Consider… </a:t>
            </a:r>
            <a:endParaRPr sz="1400" b="1"/>
          </a:p>
          <a:p>
            <a:pPr marL="901700" marR="38100" lvl="0" indent="-304800" algn="l" rtl="0">
              <a:lnSpc>
                <a:spcPct val="115000"/>
              </a:lnSpc>
              <a:spcBef>
                <a:spcPts val="1200"/>
              </a:spcBef>
              <a:spcAft>
                <a:spcPts val="0"/>
              </a:spcAft>
              <a:buClr>
                <a:schemeClr val="dk1"/>
              </a:buClr>
              <a:buSzPts val="1400"/>
              <a:buChar char="❏"/>
            </a:pPr>
            <a:r>
              <a:rPr lang="en" sz="1400">
                <a:latin typeface="Arial"/>
                <a:ea typeface="Arial"/>
                <a:cs typeface="Arial"/>
                <a:sym typeface="Arial"/>
              </a:rPr>
              <a:t>Collaborate with students, families, community-based organizations in planning. </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latin typeface="Arial"/>
                <a:ea typeface="Arial"/>
                <a:cs typeface="Arial"/>
                <a:sym typeface="Arial"/>
              </a:rPr>
              <a:t>Engage early in the process, build a collaborative partnership for moving forward, and plan for additional engagement opportunities to support the iterative development.</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t>Elevate student voice in designing the educational spaces/experiences; inform decisions based on their voices and expertise as people very intimately involved in and familiar with the education process. </a:t>
            </a: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533" name="Google Shape;533;g8a9761114c_0_58:notes"/>
          <p:cNvSpPr txBox="1">
            <a:spLocks noGrp="1"/>
          </p:cNvSpPr>
          <p:nvPr>
            <p:ph type="sldNum" idx="12"/>
          </p:nvPr>
        </p:nvSpPr>
        <p:spPr>
          <a:xfrm>
            <a:off x="3884620" y="8685214"/>
            <a:ext cx="2971800" cy="4590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6605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a87774f0a_17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8a87774f0a_17_9: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marR="38100" lvl="0" indent="0" algn="l" rtl="0">
              <a:lnSpc>
                <a:spcPct val="115000"/>
              </a:lnSpc>
              <a:spcBef>
                <a:spcPts val="0"/>
              </a:spcBef>
              <a:spcAft>
                <a:spcPts val="0"/>
              </a:spcAft>
              <a:buSzPts val="1400"/>
              <a:buNone/>
            </a:pPr>
            <a:r>
              <a:rPr lang="en" sz="1800" b="1"/>
              <a:t>TALKING POINTS  - THE HOW?....</a:t>
            </a:r>
            <a:r>
              <a:rPr lang="en" sz="1100"/>
              <a:t>  </a:t>
            </a:r>
            <a:r>
              <a:rPr lang="en" sz="1400"/>
              <a:t>*</a:t>
            </a:r>
            <a:r>
              <a:rPr lang="en" sz="1600" b="1" u="sng">
                <a:solidFill>
                  <a:schemeClr val="accent1"/>
                </a:solidFill>
                <a:hlinkClick r:id="rId3"/>
              </a:rPr>
              <a:t>See pp.39-40</a:t>
            </a:r>
            <a:r>
              <a:rPr lang="en" sz="1600" b="1"/>
              <a:t> </a:t>
            </a:r>
            <a:endParaRPr sz="1400"/>
          </a:p>
          <a:p>
            <a:pPr marL="0" lvl="0" indent="0" algn="l" rtl="0">
              <a:lnSpc>
                <a:spcPct val="115000"/>
              </a:lnSpc>
              <a:spcBef>
                <a:spcPts val="1200"/>
              </a:spcBef>
              <a:spcAft>
                <a:spcPts val="0"/>
              </a:spcAft>
              <a:buClr>
                <a:schemeClr val="dk1"/>
              </a:buClr>
              <a:buSzPts val="1100"/>
              <a:buFont typeface="Arial"/>
              <a:buNone/>
            </a:pPr>
            <a:r>
              <a:rPr lang="en" sz="1400" b="1"/>
              <a:t>Consider… </a:t>
            </a:r>
            <a:endParaRPr sz="1400" b="1"/>
          </a:p>
          <a:p>
            <a:pPr marL="901700" marR="38100" lvl="0" indent="-304800" algn="l" rtl="0">
              <a:lnSpc>
                <a:spcPct val="115000"/>
              </a:lnSpc>
              <a:spcBef>
                <a:spcPts val="1200"/>
              </a:spcBef>
              <a:spcAft>
                <a:spcPts val="0"/>
              </a:spcAft>
              <a:buClr>
                <a:schemeClr val="dk1"/>
              </a:buClr>
              <a:buSzPts val="1400"/>
              <a:buChar char="❏"/>
            </a:pPr>
            <a:r>
              <a:rPr lang="en" sz="1400">
                <a:latin typeface="Arial"/>
                <a:ea typeface="Arial"/>
                <a:cs typeface="Arial"/>
                <a:sym typeface="Arial"/>
              </a:rPr>
              <a:t>Collaborate with students, families, community-based organizations in planning. </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latin typeface="Arial"/>
                <a:ea typeface="Arial"/>
                <a:cs typeface="Arial"/>
                <a:sym typeface="Arial"/>
              </a:rPr>
              <a:t>Engage early in the process, build a collaborative partnership for moving forward, and plan for additional engagement opportunities to support the iterative development.</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t>Elevate student voice in designing the educational spaces/experiences; inform decisions based on their voices and expertise as people very intimately involved in and familiar with the education process. </a:t>
            </a: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542" name="Google Shape;542;g8a87774f0a_17_9: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090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91e3c21c2_2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891e3c21c2_2_88:notes"/>
          <p:cNvSpPr txBox="1">
            <a:spLocks noGrp="1"/>
          </p:cNvSpPr>
          <p:nvPr>
            <p:ph type="body" idx="1"/>
          </p:nvPr>
        </p:nvSpPr>
        <p:spPr>
          <a:xfrm>
            <a:off x="685802" y="4400550"/>
            <a:ext cx="5486700" cy="360060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400"/>
              <a:buNone/>
            </a:pPr>
            <a:r>
              <a:rPr lang="en" sz="1400"/>
              <a:t>This will take time to learn for adults and especially for children. Be patient, read and plan, listen to families and your community, and seek support when needed. No one is expected to know all parts of this guidance or how it will shape and unfold in each school.  The job of your partners, COSA, ODE, ESDs are to support you as you strive to safely bring students back to campuses.  </a:t>
            </a:r>
            <a:endParaRPr sz="1400"/>
          </a:p>
        </p:txBody>
      </p:sp>
      <p:sp>
        <p:nvSpPr>
          <p:cNvPr id="348" name="Google Shape;348;g891e3c21c2_2_88:notes"/>
          <p:cNvSpPr txBox="1">
            <a:spLocks noGrp="1"/>
          </p:cNvSpPr>
          <p:nvPr>
            <p:ph type="sldNum" idx="12"/>
          </p:nvPr>
        </p:nvSpPr>
        <p:spPr>
          <a:xfrm>
            <a:off x="3884620" y="8685214"/>
            <a:ext cx="2971800" cy="459000"/>
          </a:xfrm>
          <a:prstGeom prst="rect">
            <a:avLst/>
          </a:prstGeom>
          <a:noFill/>
          <a:ln>
            <a:noFill/>
          </a:ln>
        </p:spPr>
        <p:txBody>
          <a:bodyPr spcFirstLastPara="1" wrap="square" lIns="91700" tIns="45850" rIns="91700" bIns="45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3</a:t>
            </a:fld>
            <a:endParaRPr sz="1400"/>
          </a:p>
        </p:txBody>
      </p:sp>
    </p:spTree>
    <p:extLst>
      <p:ext uri="{BB962C8B-B14F-4D97-AF65-F5344CB8AC3E}">
        <p14:creationId xmlns:p14="http://schemas.microsoft.com/office/powerpoint/2010/main" val="3673847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a9761114c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8a9761114c_0_75:notes"/>
          <p:cNvSpPr txBox="1">
            <a:spLocks noGrp="1"/>
          </p:cNvSpPr>
          <p:nvPr>
            <p:ph type="body" idx="1"/>
          </p:nvPr>
        </p:nvSpPr>
        <p:spPr>
          <a:xfrm>
            <a:off x="685802" y="4400550"/>
            <a:ext cx="5486700" cy="3600600"/>
          </a:xfrm>
          <a:prstGeom prst="rect">
            <a:avLst/>
          </a:prstGeom>
          <a:noFill/>
          <a:ln>
            <a:noFill/>
          </a:ln>
        </p:spPr>
        <p:txBody>
          <a:bodyPr spcFirstLastPara="1" wrap="square" lIns="91700" tIns="45850" rIns="91700" bIns="45850" anchor="t" anchorCtr="0">
            <a:noAutofit/>
          </a:bodyPr>
          <a:lstStyle/>
          <a:p>
            <a:pPr marL="0" marR="38100" lvl="0" indent="0" algn="l" rtl="0">
              <a:lnSpc>
                <a:spcPct val="115000"/>
              </a:lnSpc>
              <a:spcBef>
                <a:spcPts val="0"/>
              </a:spcBef>
              <a:spcAft>
                <a:spcPts val="0"/>
              </a:spcAft>
              <a:buSzPts val="1400"/>
              <a:buNone/>
            </a:pPr>
            <a:r>
              <a:rPr lang="en" sz="1800" b="1"/>
              <a:t>TALKING POINTS  - THE HOW?....</a:t>
            </a:r>
            <a:r>
              <a:rPr lang="en" sz="1100"/>
              <a:t>  </a:t>
            </a:r>
            <a:r>
              <a:rPr lang="en" sz="1400"/>
              <a:t>*</a:t>
            </a:r>
            <a:r>
              <a:rPr lang="en" sz="1600" b="1" u="sng">
                <a:solidFill>
                  <a:schemeClr val="accent1"/>
                </a:solidFill>
                <a:hlinkClick r:id="rId3"/>
              </a:rPr>
              <a:t>See pp.39-40</a:t>
            </a:r>
            <a:r>
              <a:rPr lang="en" sz="1600" b="1"/>
              <a:t> </a:t>
            </a:r>
            <a:endParaRPr sz="1400"/>
          </a:p>
          <a:p>
            <a:pPr marL="0" lvl="0" indent="0" algn="l" rtl="0">
              <a:lnSpc>
                <a:spcPct val="115000"/>
              </a:lnSpc>
              <a:spcBef>
                <a:spcPts val="1200"/>
              </a:spcBef>
              <a:spcAft>
                <a:spcPts val="0"/>
              </a:spcAft>
              <a:buClr>
                <a:schemeClr val="dk1"/>
              </a:buClr>
              <a:buSzPts val="1100"/>
              <a:buFont typeface="Arial"/>
              <a:buNone/>
            </a:pPr>
            <a:r>
              <a:rPr lang="en" sz="1400" b="1"/>
              <a:t>Consider… </a:t>
            </a:r>
            <a:endParaRPr sz="1400" b="1"/>
          </a:p>
          <a:p>
            <a:pPr marL="901700" marR="38100" lvl="0" indent="-304800" algn="l" rtl="0">
              <a:lnSpc>
                <a:spcPct val="115000"/>
              </a:lnSpc>
              <a:spcBef>
                <a:spcPts val="1200"/>
              </a:spcBef>
              <a:spcAft>
                <a:spcPts val="0"/>
              </a:spcAft>
              <a:buClr>
                <a:schemeClr val="dk1"/>
              </a:buClr>
              <a:buSzPts val="1400"/>
              <a:buChar char="❏"/>
            </a:pPr>
            <a:r>
              <a:rPr lang="en" sz="1400">
                <a:latin typeface="Arial"/>
                <a:ea typeface="Arial"/>
                <a:cs typeface="Arial"/>
                <a:sym typeface="Arial"/>
              </a:rPr>
              <a:t>Collaborate with students, families, community-based organizations in planning. </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latin typeface="Arial"/>
                <a:ea typeface="Arial"/>
                <a:cs typeface="Arial"/>
                <a:sym typeface="Arial"/>
              </a:rPr>
              <a:t>Engage early in the process, build a collaborative partnership for moving forward, and plan for additional engagement opportunities to support the iterative development.</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t>Elevate student voice in designing the educational spaces/experiences; inform decisions based on their voices and expertise as people very intimately involved in and familiar with the education process. </a:t>
            </a: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550" name="Google Shape;550;g8a9761114c_0_75:notes"/>
          <p:cNvSpPr txBox="1">
            <a:spLocks noGrp="1"/>
          </p:cNvSpPr>
          <p:nvPr>
            <p:ph type="sldNum" idx="12"/>
          </p:nvPr>
        </p:nvSpPr>
        <p:spPr>
          <a:xfrm>
            <a:off x="3884620" y="8685214"/>
            <a:ext cx="2971800" cy="4590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9624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89e4f4866e_6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89e4f4866e_6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991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8a9761114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8000"/>
              </a:lnSpc>
              <a:spcBef>
                <a:spcPts val="1200"/>
              </a:spcBef>
              <a:spcAft>
                <a:spcPts val="0"/>
              </a:spcAft>
              <a:buNone/>
            </a:pPr>
            <a:r>
              <a:rPr lang="en" sz="1400">
                <a:latin typeface="Arial"/>
                <a:ea typeface="Arial"/>
                <a:cs typeface="Arial"/>
                <a:sym typeface="Arial"/>
              </a:rPr>
              <a:t>Consider the resources below…</a:t>
            </a:r>
            <a:endParaRPr sz="1400">
              <a:latin typeface="Arial"/>
              <a:ea typeface="Arial"/>
              <a:cs typeface="Arial"/>
              <a:sym typeface="Arial"/>
            </a:endParaRPr>
          </a:p>
          <a:p>
            <a:pPr marL="0" lvl="0" indent="0" algn="l" rtl="0">
              <a:lnSpc>
                <a:spcPct val="138000"/>
              </a:lnSpc>
              <a:spcBef>
                <a:spcPts val="1200"/>
              </a:spcBef>
              <a:spcAft>
                <a:spcPts val="0"/>
              </a:spcAft>
              <a:buClr>
                <a:schemeClr val="dk1"/>
              </a:buClr>
              <a:buSzPts val="1100"/>
              <a:buFont typeface="Arial"/>
              <a:buNone/>
            </a:pPr>
            <a:r>
              <a:rPr lang="en" sz="1400">
                <a:latin typeface="Arial"/>
                <a:ea typeface="Arial"/>
                <a:cs typeface="Arial"/>
                <a:sym typeface="Arial"/>
              </a:rPr>
              <a:t>The table below highlights several pitfalls and recommendations for educators seeking to implement SEL to make progress on equity and inclusion </a:t>
            </a:r>
            <a:endParaRPr sz="1400">
              <a:latin typeface="Arial"/>
              <a:ea typeface="Arial"/>
              <a:cs typeface="Arial"/>
              <a:sym typeface="Arial"/>
            </a:endParaRPr>
          </a:p>
          <a:p>
            <a:pPr marL="0" lvl="0" indent="0" algn="l" rtl="0">
              <a:lnSpc>
                <a:spcPct val="138000"/>
              </a:lnSpc>
              <a:spcBef>
                <a:spcPts val="1200"/>
              </a:spcBef>
              <a:spcAft>
                <a:spcPts val="0"/>
              </a:spcAft>
              <a:buClr>
                <a:schemeClr val="dk1"/>
              </a:buClr>
              <a:buSzPts val="1100"/>
              <a:buFont typeface="Arial"/>
              <a:buNone/>
            </a:pPr>
            <a:r>
              <a:rPr lang="en" sz="1400" u="sng">
                <a:solidFill>
                  <a:srgbClr val="1155CC"/>
                </a:solidFill>
                <a:latin typeface="Arial"/>
                <a:ea typeface="Arial"/>
                <a:cs typeface="Arial"/>
                <a:sym typeface="Arial"/>
                <a:hlinkClick r:id="rId3"/>
              </a:rPr>
              <a:t>Click here to download this chart as a reference tool.</a:t>
            </a:r>
            <a:endParaRPr sz="1400" u="sng">
              <a:solidFill>
                <a:srgbClr val="1155CC"/>
              </a:solidFill>
              <a:latin typeface="Arial"/>
              <a:ea typeface="Arial"/>
              <a:cs typeface="Arial"/>
              <a:sym typeface="Arial"/>
            </a:endParaRPr>
          </a:p>
          <a:p>
            <a:pPr marL="0" lvl="0" indent="0" algn="l" rtl="0">
              <a:lnSpc>
                <a:spcPct val="138000"/>
              </a:lnSpc>
              <a:spcBef>
                <a:spcPts val="1200"/>
              </a:spcBef>
              <a:spcAft>
                <a:spcPts val="0"/>
              </a:spcAft>
              <a:buClr>
                <a:schemeClr val="dk1"/>
              </a:buClr>
              <a:buSzPts val="1100"/>
              <a:buFont typeface="Arial"/>
              <a:buNone/>
            </a:pPr>
            <a:r>
              <a:rPr lang="en" sz="1400">
                <a:latin typeface="Arial"/>
                <a:ea typeface="Arial"/>
                <a:cs typeface="Arial"/>
                <a:sym typeface="Arial"/>
              </a:rPr>
              <a:t>In order for efforts aimed at developing the social emotional and academic development (SEAD) of students to advance educational equity, we must:</a:t>
            </a:r>
            <a:endParaRPr sz="140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AutoNum type="arabicPeriod"/>
            </a:pPr>
            <a:r>
              <a:rPr lang="en" sz="1400">
                <a:latin typeface="Arial"/>
                <a:ea typeface="Arial"/>
                <a:cs typeface="Arial"/>
                <a:sym typeface="Arial"/>
              </a:rPr>
              <a:t>Situate our efforts in the historical, socio-political, and racialized context (white supremacy) of education in the United States.</a:t>
            </a:r>
            <a:endParaRPr sz="140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 sz="1400">
                <a:latin typeface="Arial"/>
                <a:ea typeface="Arial"/>
                <a:cs typeface="Arial"/>
                <a:sym typeface="Arial"/>
              </a:rPr>
              <a:t>Approach SEL work with the </a:t>
            </a:r>
            <a:r>
              <a:rPr lang="en" sz="1400" b="1">
                <a:latin typeface="Arial"/>
                <a:ea typeface="Arial"/>
                <a:cs typeface="Arial"/>
                <a:sym typeface="Arial"/>
              </a:rPr>
              <a:t>explicitly stated purpose</a:t>
            </a:r>
            <a:r>
              <a:rPr lang="en" sz="1400">
                <a:latin typeface="Arial"/>
                <a:ea typeface="Arial"/>
                <a:cs typeface="Arial"/>
                <a:sym typeface="Arial"/>
              </a:rPr>
              <a:t> of creating more equitable learning environments and outcomes (not as an afterthought or add-on).</a:t>
            </a:r>
            <a:endParaRPr sz="140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 sz="1400" b="1">
                <a:latin typeface="Arial"/>
                <a:ea typeface="Arial"/>
                <a:cs typeface="Arial"/>
                <a:sym typeface="Arial"/>
              </a:rPr>
              <a:t>Ensure that educators begin by developing their own self-awareness, social-emotional intelligence and cultural competence; understanding the cultural reference through which they understand themselves and their students, and surfacing and confronting the ways in which they may be, consciously or unconsciously, contributing to the racial vulnerability of their students.</a:t>
            </a:r>
            <a:endParaRPr sz="1400" b="1">
              <a:latin typeface="Arial"/>
              <a:ea typeface="Arial"/>
              <a:cs typeface="Arial"/>
              <a:sym typeface="Arial"/>
            </a:endParaRPr>
          </a:p>
          <a:p>
            <a:pPr marL="0" lvl="0" indent="0" algn="l" rtl="0">
              <a:spcBef>
                <a:spcPts val="0"/>
              </a:spcBef>
              <a:spcAft>
                <a:spcPts val="0"/>
              </a:spcAft>
              <a:buNone/>
            </a:pPr>
            <a:endParaRPr sz="1400"/>
          </a:p>
        </p:txBody>
      </p:sp>
      <p:sp>
        <p:nvSpPr>
          <p:cNvPr id="565" name="Google Shape;565;g8a9761114c_0_27:notes"/>
          <p:cNvSpPr>
            <a:spLocks noGrp="1" noRot="1" noChangeAspect="1"/>
          </p:cNvSpPr>
          <p:nvPr>
            <p:ph type="sldImg" idx="2"/>
          </p:nvPr>
        </p:nvSpPr>
        <p:spPr>
          <a:xfrm>
            <a:off x="33813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3073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81fec4ec4f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81fec4ec4f_1_12:notes"/>
          <p:cNvSpPr txBox="1">
            <a:spLocks noGrp="1"/>
          </p:cNvSpPr>
          <p:nvPr>
            <p:ph type="body" idx="1"/>
          </p:nvPr>
        </p:nvSpPr>
        <p:spPr>
          <a:xfrm>
            <a:off x="685802" y="4400550"/>
            <a:ext cx="5486700" cy="3600600"/>
          </a:xfrm>
          <a:prstGeom prst="rect">
            <a:avLst/>
          </a:prstGeom>
          <a:noFill/>
          <a:ln>
            <a:noFill/>
          </a:ln>
        </p:spPr>
        <p:txBody>
          <a:bodyPr spcFirstLastPara="1" wrap="square" lIns="91700" tIns="45850" rIns="91700" bIns="45850" anchor="t" anchorCtr="0">
            <a:noAutofit/>
          </a:bodyPr>
          <a:lstStyle/>
          <a:p>
            <a:pPr marL="0" lvl="0" indent="0" algn="l" rtl="0">
              <a:lnSpc>
                <a:spcPct val="115000"/>
              </a:lnSpc>
              <a:spcBef>
                <a:spcPts val="1200"/>
              </a:spcBef>
              <a:spcAft>
                <a:spcPts val="0"/>
              </a:spcAft>
              <a:buClr>
                <a:schemeClr val="dk1"/>
              </a:buClr>
              <a:buSzPts val="1100"/>
              <a:buFont typeface="Arial"/>
              <a:buNone/>
            </a:pPr>
            <a:endParaRPr sz="1400" b="1"/>
          </a:p>
          <a:p>
            <a:pPr marL="457200" marR="38100" lvl="0" indent="-317500" algn="l" rtl="0">
              <a:lnSpc>
                <a:spcPct val="115000"/>
              </a:lnSpc>
              <a:spcBef>
                <a:spcPts val="1200"/>
              </a:spcBef>
              <a:spcAft>
                <a:spcPts val="0"/>
              </a:spcAft>
              <a:buSzPts val="1400"/>
              <a:buFont typeface="Arial"/>
              <a:buChar char="❏"/>
            </a:pPr>
            <a:r>
              <a:rPr lang="en" sz="1400">
                <a:latin typeface="Arial"/>
                <a:ea typeface="Arial"/>
                <a:cs typeface="Arial"/>
                <a:sym typeface="Arial"/>
              </a:rPr>
              <a:t>35 square feet per student room capacity excluding unusable space (countertops, etc.)</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Strive to maintain at least 6 feet between individuals at all times</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Utilize strategies such as tape on flooring, or spray paint on grass to help students maintain distances</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Plan for additional adult support</a:t>
            </a:r>
            <a:endParaRPr sz="1400">
              <a:latin typeface="Arial"/>
              <a:ea typeface="Arial"/>
              <a:cs typeface="Arial"/>
              <a:sym typeface="Arial"/>
            </a:endParaRPr>
          </a:p>
          <a:p>
            <a:pPr marL="457200" marR="38100" lvl="0" indent="0" algn="l" rtl="0">
              <a:lnSpc>
                <a:spcPct val="115000"/>
              </a:lnSpc>
              <a:spcBef>
                <a:spcPts val="0"/>
              </a:spcBef>
              <a:spcAft>
                <a:spcPts val="0"/>
              </a:spcAft>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574" name="Google Shape;574;g81fec4ec4f_1_12:notes"/>
          <p:cNvSpPr txBox="1">
            <a:spLocks noGrp="1"/>
          </p:cNvSpPr>
          <p:nvPr>
            <p:ph type="sldNum" idx="12"/>
          </p:nvPr>
        </p:nvSpPr>
        <p:spPr>
          <a:xfrm>
            <a:off x="3884620" y="8685214"/>
            <a:ext cx="2971800" cy="4590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9199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89e4f4866e_6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89e4f4866e_6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82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81fec4ec4f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81fec4ec4f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816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8a87774f0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8a87774f0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72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81fec4ec4f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81fec4ec4f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0818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1fec4ec4f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1fec4ec4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456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89e4f4866e_9_0:notes"/>
          <p:cNvSpPr txBox="1">
            <a:spLocks noGrp="1"/>
          </p:cNvSpPr>
          <p:nvPr>
            <p:ph type="body" idx="1"/>
          </p:nvPr>
        </p:nvSpPr>
        <p:spPr>
          <a:xfrm>
            <a:off x="685800" y="4343400"/>
            <a:ext cx="5486260" cy="4114918"/>
          </a:xfrm>
          <a:prstGeom prst="rect">
            <a:avLst/>
          </a:prstGeom>
        </p:spPr>
        <p:txBody>
          <a:bodyPr spcFirstLastPara="1" wrap="square" lIns="91425" tIns="91425" rIns="91425" bIns="91425" anchor="t" anchorCtr="0">
            <a:noAutofit/>
          </a:bodyPr>
          <a:lstStyle/>
          <a:p>
            <a:pPr marL="0" lvl="0" indent="0" algn="l" rtl="0">
              <a:lnSpc>
                <a:spcPct val="138000"/>
              </a:lnSpc>
              <a:spcBef>
                <a:spcPts val="1200"/>
              </a:spcBef>
              <a:spcAft>
                <a:spcPts val="0"/>
              </a:spcAft>
              <a:buNone/>
            </a:pPr>
            <a:r>
              <a:rPr lang="en" sz="1400">
                <a:latin typeface="Arial"/>
                <a:ea typeface="Arial"/>
                <a:cs typeface="Arial"/>
                <a:sym typeface="Arial"/>
              </a:rPr>
              <a:t>Consider the resources below…</a:t>
            </a:r>
            <a:endParaRPr sz="1400">
              <a:latin typeface="Arial"/>
              <a:ea typeface="Arial"/>
              <a:cs typeface="Arial"/>
              <a:sym typeface="Arial"/>
            </a:endParaRPr>
          </a:p>
          <a:p>
            <a:pPr marL="0" lvl="0" indent="0" algn="l" rtl="0">
              <a:lnSpc>
                <a:spcPct val="138000"/>
              </a:lnSpc>
              <a:spcBef>
                <a:spcPts val="1200"/>
              </a:spcBef>
              <a:spcAft>
                <a:spcPts val="0"/>
              </a:spcAft>
              <a:buClr>
                <a:schemeClr val="dk1"/>
              </a:buClr>
              <a:buSzPts val="1100"/>
              <a:buFont typeface="Arial"/>
              <a:buNone/>
            </a:pPr>
            <a:r>
              <a:rPr lang="en" sz="1400">
                <a:latin typeface="Arial"/>
                <a:ea typeface="Arial"/>
                <a:cs typeface="Arial"/>
                <a:sym typeface="Arial"/>
              </a:rPr>
              <a:t>The table below highlights several pitfalls and recommendations for educators seeking to implement SEL to make progress on equity and inclusion </a:t>
            </a:r>
            <a:endParaRPr sz="1400">
              <a:latin typeface="Arial"/>
              <a:ea typeface="Arial"/>
              <a:cs typeface="Arial"/>
              <a:sym typeface="Arial"/>
            </a:endParaRPr>
          </a:p>
          <a:p>
            <a:pPr marL="0" lvl="0" indent="0" algn="l" rtl="0">
              <a:lnSpc>
                <a:spcPct val="138000"/>
              </a:lnSpc>
              <a:spcBef>
                <a:spcPts val="1200"/>
              </a:spcBef>
              <a:spcAft>
                <a:spcPts val="0"/>
              </a:spcAft>
              <a:buClr>
                <a:schemeClr val="dk1"/>
              </a:buClr>
              <a:buSzPts val="1100"/>
              <a:buFont typeface="Arial"/>
              <a:buNone/>
            </a:pPr>
            <a:r>
              <a:rPr lang="en" sz="1400" u="sng">
                <a:solidFill>
                  <a:srgbClr val="1155CC"/>
                </a:solidFill>
                <a:latin typeface="Arial"/>
                <a:ea typeface="Arial"/>
                <a:cs typeface="Arial"/>
                <a:sym typeface="Arial"/>
                <a:hlinkClick r:id="rId3"/>
              </a:rPr>
              <a:t>Click here to download this chart as a reference tool.</a:t>
            </a:r>
            <a:endParaRPr sz="1400" u="sng">
              <a:solidFill>
                <a:srgbClr val="1155CC"/>
              </a:solidFill>
              <a:latin typeface="Arial"/>
              <a:ea typeface="Arial"/>
              <a:cs typeface="Arial"/>
              <a:sym typeface="Arial"/>
            </a:endParaRPr>
          </a:p>
          <a:p>
            <a:pPr marL="0" lvl="0" indent="0" algn="l" rtl="0">
              <a:lnSpc>
                <a:spcPct val="138000"/>
              </a:lnSpc>
              <a:spcBef>
                <a:spcPts val="1200"/>
              </a:spcBef>
              <a:spcAft>
                <a:spcPts val="0"/>
              </a:spcAft>
              <a:buClr>
                <a:schemeClr val="dk1"/>
              </a:buClr>
              <a:buSzPts val="1100"/>
              <a:buFont typeface="Arial"/>
              <a:buNone/>
            </a:pPr>
            <a:r>
              <a:rPr lang="en" sz="1400">
                <a:latin typeface="Arial"/>
                <a:ea typeface="Arial"/>
                <a:cs typeface="Arial"/>
                <a:sym typeface="Arial"/>
              </a:rPr>
              <a:t>In order for efforts aimed at developing the social emotional and academic development (SEAD) of students to advance educational equity, we must:</a:t>
            </a:r>
            <a:endParaRPr sz="140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AutoNum type="arabicPeriod"/>
            </a:pPr>
            <a:r>
              <a:rPr lang="en" sz="1400">
                <a:latin typeface="Arial"/>
                <a:ea typeface="Arial"/>
                <a:cs typeface="Arial"/>
                <a:sym typeface="Arial"/>
              </a:rPr>
              <a:t>Situate our efforts in the historical, socio-political, and racialized context (white supremacy) of education in the United States.</a:t>
            </a:r>
            <a:endParaRPr sz="140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 sz="1400">
                <a:latin typeface="Arial"/>
                <a:ea typeface="Arial"/>
                <a:cs typeface="Arial"/>
                <a:sym typeface="Arial"/>
              </a:rPr>
              <a:t>Approach SEL work with the </a:t>
            </a:r>
            <a:r>
              <a:rPr lang="en" sz="1400" b="1">
                <a:latin typeface="Arial"/>
                <a:ea typeface="Arial"/>
                <a:cs typeface="Arial"/>
                <a:sym typeface="Arial"/>
              </a:rPr>
              <a:t>explicitly stated purpose</a:t>
            </a:r>
            <a:r>
              <a:rPr lang="en" sz="1400">
                <a:latin typeface="Arial"/>
                <a:ea typeface="Arial"/>
                <a:cs typeface="Arial"/>
                <a:sym typeface="Arial"/>
              </a:rPr>
              <a:t> of creating more equitable learning environments and outcomes (not as an afterthought or add-on).</a:t>
            </a:r>
            <a:endParaRPr sz="140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 sz="1400" b="1">
                <a:latin typeface="Arial"/>
                <a:ea typeface="Arial"/>
                <a:cs typeface="Arial"/>
                <a:sym typeface="Arial"/>
              </a:rPr>
              <a:t>Ensure that educators begin by developing their own self-awareness, social-emotional intelligence and cultural competence; understanding the cultural reference through which they understand themselves and their students, and surfacing and confronting the ways in which they may be, consciously or unconsciously, contributing to the racial vulnerability of their students.</a:t>
            </a:r>
            <a:endParaRPr sz="1400" b="1">
              <a:latin typeface="Arial"/>
              <a:ea typeface="Arial"/>
              <a:cs typeface="Arial"/>
              <a:sym typeface="Arial"/>
            </a:endParaRPr>
          </a:p>
          <a:p>
            <a:pPr marL="0" lvl="0" indent="0" algn="l" rtl="0">
              <a:spcBef>
                <a:spcPts val="0"/>
              </a:spcBef>
              <a:spcAft>
                <a:spcPts val="0"/>
              </a:spcAft>
              <a:buNone/>
            </a:pPr>
            <a:endParaRPr sz="1400"/>
          </a:p>
        </p:txBody>
      </p:sp>
      <p:sp>
        <p:nvSpPr>
          <p:cNvPr id="619" name="Google Shape;619;g89e4f4866e_9_0:notes"/>
          <p:cNvSpPr>
            <a:spLocks noGrp="1" noRot="1" noChangeAspect="1"/>
          </p:cNvSpPr>
          <p:nvPr>
            <p:ph type="sldImg" idx="2"/>
          </p:nvPr>
        </p:nvSpPr>
        <p:spPr>
          <a:xfrm>
            <a:off x="33813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532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91e3c21c2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891e3c21c2_2_136: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400"/>
              <a:buNone/>
            </a:pPr>
            <a:endParaRPr sz="1400"/>
          </a:p>
        </p:txBody>
      </p:sp>
      <p:sp>
        <p:nvSpPr>
          <p:cNvPr id="354" name="Google Shape;354;g891e3c21c2_2_136: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4</a:t>
            </a:fld>
            <a:endParaRPr sz="1400"/>
          </a:p>
        </p:txBody>
      </p:sp>
    </p:spTree>
    <p:extLst>
      <p:ext uri="{BB962C8B-B14F-4D97-AF65-F5344CB8AC3E}">
        <p14:creationId xmlns:p14="http://schemas.microsoft.com/office/powerpoint/2010/main" val="156197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8a87774f0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8a87774f0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686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81fec4ec4f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81fec4ec4f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43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81fec4ec4f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81fec4ec4f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Draft for High School Presentation</a:t>
            </a:r>
            <a:endParaRPr/>
          </a:p>
        </p:txBody>
      </p:sp>
    </p:spTree>
    <p:extLst>
      <p:ext uri="{BB962C8B-B14F-4D97-AF65-F5344CB8AC3E}">
        <p14:creationId xmlns:p14="http://schemas.microsoft.com/office/powerpoint/2010/main" val="424872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1fec4ec4f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1fec4ec4f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549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a6bb624f_2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a6bb624f_2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610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8aa6bb624f_31_8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g8aa6bb624f_31_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g8aa6bb624f_31_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45</a:t>
            </a:fld>
            <a:endParaRPr/>
          </a:p>
        </p:txBody>
      </p:sp>
    </p:spTree>
    <p:extLst>
      <p:ext uri="{BB962C8B-B14F-4D97-AF65-F5344CB8AC3E}">
        <p14:creationId xmlns:p14="http://schemas.microsoft.com/office/powerpoint/2010/main" val="40007268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8aa6bb624f_31_9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0" name="Google Shape;670;g8aa6bb624f_31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05776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8aa6bb624f_31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g8aa6bb624f_31_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g8aa6bb624f_31_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47</a:t>
            </a:fld>
            <a:endParaRPr/>
          </a:p>
        </p:txBody>
      </p:sp>
    </p:spTree>
    <p:extLst>
      <p:ext uri="{BB962C8B-B14F-4D97-AF65-F5344CB8AC3E}">
        <p14:creationId xmlns:p14="http://schemas.microsoft.com/office/powerpoint/2010/main" val="2816995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8aa6bb624f_31_10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g8aa6bb624f_31_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CONSIDER GOING FAST AND LINKING RESOURCE</a:t>
            </a:r>
            <a:endParaRPr/>
          </a:p>
        </p:txBody>
      </p:sp>
      <p:sp>
        <p:nvSpPr>
          <p:cNvPr id="688" name="Google Shape;688;g8aa6bb624f_31_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48</a:t>
            </a:fld>
            <a:endParaRPr/>
          </a:p>
        </p:txBody>
      </p:sp>
    </p:spTree>
    <p:extLst>
      <p:ext uri="{BB962C8B-B14F-4D97-AF65-F5344CB8AC3E}">
        <p14:creationId xmlns:p14="http://schemas.microsoft.com/office/powerpoint/2010/main" val="2060586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8aa6bb624f_31_1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g8aa6bb624f_31_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g8aa6bb624f_31_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49</a:t>
            </a:fld>
            <a:endParaRPr/>
          </a:p>
        </p:txBody>
      </p:sp>
    </p:spTree>
    <p:extLst>
      <p:ext uri="{BB962C8B-B14F-4D97-AF65-F5344CB8AC3E}">
        <p14:creationId xmlns:p14="http://schemas.microsoft.com/office/powerpoint/2010/main" val="2336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91e3c21c2_2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891e3c21c2_2_142:notes"/>
          <p:cNvSpPr txBox="1">
            <a:spLocks noGrp="1"/>
          </p:cNvSpPr>
          <p:nvPr>
            <p:ph type="body" idx="1"/>
          </p:nvPr>
        </p:nvSpPr>
        <p:spPr>
          <a:xfrm>
            <a:off x="685802" y="4400550"/>
            <a:ext cx="5486700" cy="360060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endParaRPr sz="1400"/>
          </a:p>
        </p:txBody>
      </p:sp>
      <p:sp>
        <p:nvSpPr>
          <p:cNvPr id="364" name="Google Shape;364;g891e3c21c2_2_142: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5</a:t>
            </a:fld>
            <a:endParaRPr sz="1400"/>
          </a:p>
        </p:txBody>
      </p:sp>
    </p:spTree>
    <p:extLst>
      <p:ext uri="{BB962C8B-B14F-4D97-AF65-F5344CB8AC3E}">
        <p14:creationId xmlns:p14="http://schemas.microsoft.com/office/powerpoint/2010/main" val="6316536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8aa6bb624f_31_14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6" name="Google Shape;726;g8aa6bb624f_31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8625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8aa6bb624f_31_14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g8aa6bb624f_31_1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g8aa6bb624f_31_1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51</a:t>
            </a:fld>
            <a:endParaRPr/>
          </a:p>
        </p:txBody>
      </p:sp>
    </p:spTree>
    <p:extLst>
      <p:ext uri="{BB962C8B-B14F-4D97-AF65-F5344CB8AC3E}">
        <p14:creationId xmlns:p14="http://schemas.microsoft.com/office/powerpoint/2010/main" val="12385164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8aa6bb624f_31_1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1" name="Google Shape;751;g8aa6bb624f_31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17615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8aa6bb624f_31_17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g8aa6bb624f_31_1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8" name="Google Shape;758;g8aa6bb624f_31_1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53</a:t>
            </a:fld>
            <a:endParaRPr/>
          </a:p>
        </p:txBody>
      </p:sp>
    </p:spTree>
    <p:extLst>
      <p:ext uri="{BB962C8B-B14F-4D97-AF65-F5344CB8AC3E}">
        <p14:creationId xmlns:p14="http://schemas.microsoft.com/office/powerpoint/2010/main" val="29539992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8aa6bb624f_31_18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6" name="Google Shape;776;g8aa6bb624f_31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8344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8aa6bb624f_31_1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g8aa6bb624f_31_1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4" name="Google Shape;784;g8aa6bb624f_31_1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55</a:t>
            </a:fld>
            <a:endParaRPr/>
          </a:p>
        </p:txBody>
      </p:sp>
    </p:spTree>
    <p:extLst>
      <p:ext uri="{BB962C8B-B14F-4D97-AF65-F5344CB8AC3E}">
        <p14:creationId xmlns:p14="http://schemas.microsoft.com/office/powerpoint/2010/main" val="38038882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8aa6bb624f_31_2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2" name="Google Shape;802;g8aa6bb624f_31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1333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8aa6bb624f_31_2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g8aa6bb624f_31_2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9" name="Google Shape;809;g8aa6bb624f_31_2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57</a:t>
            </a:fld>
            <a:endParaRPr/>
          </a:p>
        </p:txBody>
      </p:sp>
    </p:spTree>
    <p:extLst>
      <p:ext uri="{BB962C8B-B14F-4D97-AF65-F5344CB8AC3E}">
        <p14:creationId xmlns:p14="http://schemas.microsoft.com/office/powerpoint/2010/main" val="31584530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8aa6bb624f_31_25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3" name="Google Shape;843;g8aa6bb624f_31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5391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8aa6bb624f_26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8aa6bb624f_2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following info was taken from PA opening schools.  It describes scenarios for HS and simulated models that are important to consider in balancing opening and instruction with health and safety. Scenario A is the baseline without reopening schools, the next scenarios describe schedules with simulated rates for each choice for high school schedule.  </a:t>
            </a:r>
            <a:endParaRPr/>
          </a:p>
        </p:txBody>
      </p:sp>
    </p:spTree>
    <p:extLst>
      <p:ext uri="{BB962C8B-B14F-4D97-AF65-F5344CB8AC3E}">
        <p14:creationId xmlns:p14="http://schemas.microsoft.com/office/powerpoint/2010/main" val="316426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91e3c21c2_2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891e3c21c2_2_161:notes"/>
          <p:cNvSpPr txBox="1">
            <a:spLocks noGrp="1"/>
          </p:cNvSpPr>
          <p:nvPr>
            <p:ph type="body" idx="1"/>
          </p:nvPr>
        </p:nvSpPr>
        <p:spPr>
          <a:xfrm>
            <a:off x="685802" y="4400550"/>
            <a:ext cx="5486410" cy="3600450"/>
          </a:xfrm>
          <a:prstGeom prst="rect">
            <a:avLst/>
          </a:prstGeom>
          <a:noFill/>
          <a:ln>
            <a:noFill/>
          </a:ln>
        </p:spPr>
        <p:txBody>
          <a:bodyPr spcFirstLastPara="1" wrap="square" lIns="91700" tIns="45850" rIns="91700" bIns="45850" anchor="t" anchorCtr="0">
            <a:noAutofit/>
          </a:bodyPr>
          <a:lstStyle/>
          <a:p>
            <a:pPr marL="457200" lvl="0" indent="-228600" algn="l" rtl="0">
              <a:lnSpc>
                <a:spcPct val="100000"/>
              </a:lnSpc>
              <a:spcBef>
                <a:spcPts val="0"/>
              </a:spcBef>
              <a:spcAft>
                <a:spcPts val="0"/>
              </a:spcAft>
              <a:buClr>
                <a:srgbClr val="000000"/>
              </a:buClr>
              <a:buSzPts val="1400"/>
              <a:buFont typeface="Arial"/>
              <a:buNone/>
            </a:pPr>
            <a:r>
              <a:rPr lang="en" sz="1400"/>
              <a:t>left side tied to the operational blueprint plan required for each school</a:t>
            </a: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372" name="Google Shape;372;g891e3c21c2_2_161:notes"/>
          <p:cNvSpPr txBox="1">
            <a:spLocks noGrp="1"/>
          </p:cNvSpPr>
          <p:nvPr>
            <p:ph type="sldNum" idx="12"/>
          </p:nvPr>
        </p:nvSpPr>
        <p:spPr>
          <a:xfrm>
            <a:off x="3884620" y="8685214"/>
            <a:ext cx="2971806" cy="458787"/>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88338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8aa6bb624f_2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8aa6bb624f_2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 A is baseline</a:t>
            </a:r>
            <a:endParaRPr/>
          </a:p>
        </p:txBody>
      </p:sp>
    </p:spTree>
    <p:extLst>
      <p:ext uri="{BB962C8B-B14F-4D97-AF65-F5344CB8AC3E}">
        <p14:creationId xmlns:p14="http://schemas.microsoft.com/office/powerpoint/2010/main" val="40974553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8a125c4328_3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8a125c4328_3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 A is baseline</a:t>
            </a:r>
            <a:endParaRPr/>
          </a:p>
        </p:txBody>
      </p:sp>
    </p:spTree>
    <p:extLst>
      <p:ext uri="{BB962C8B-B14F-4D97-AF65-F5344CB8AC3E}">
        <p14:creationId xmlns:p14="http://schemas.microsoft.com/office/powerpoint/2010/main" val="17650506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8a125c4328_35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8a125c4328_3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3308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8aa6bb624f_2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8aa6bb624f_2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scenario model shows infection rates simulated for each HS model </a:t>
            </a:r>
            <a:endParaRPr/>
          </a:p>
        </p:txBody>
      </p:sp>
    </p:spTree>
    <p:extLst>
      <p:ext uri="{BB962C8B-B14F-4D97-AF65-F5344CB8AC3E}">
        <p14:creationId xmlns:p14="http://schemas.microsoft.com/office/powerpoint/2010/main" val="38912798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8aa6bb624f_26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8aa6bb624f_26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7486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8a87774f0a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8a87774f0a_0_35:notes"/>
          <p:cNvSpPr txBox="1">
            <a:spLocks noGrp="1"/>
          </p:cNvSpPr>
          <p:nvPr>
            <p:ph type="body" idx="1"/>
          </p:nvPr>
        </p:nvSpPr>
        <p:spPr>
          <a:xfrm>
            <a:off x="685802" y="4400550"/>
            <a:ext cx="5486700" cy="360060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endParaRPr sz="1400"/>
          </a:p>
        </p:txBody>
      </p:sp>
      <p:sp>
        <p:nvSpPr>
          <p:cNvPr id="895" name="Google Shape;895;g8a87774f0a_0_35: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None/>
            </a:pPr>
            <a:fld id="{00000000-1234-1234-1234-123412341234}" type="slidenum">
              <a:rPr lang="en" sz="1400"/>
              <a:t>65</a:t>
            </a:fld>
            <a:endParaRPr sz="1400"/>
          </a:p>
        </p:txBody>
      </p:sp>
    </p:spTree>
    <p:extLst>
      <p:ext uri="{BB962C8B-B14F-4D97-AF65-F5344CB8AC3E}">
        <p14:creationId xmlns:p14="http://schemas.microsoft.com/office/powerpoint/2010/main" val="33009155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8aa6bb624f_26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8aa6bb624f_26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https://attachment.eab.com/wp-content/uploads/2020/05/Return-to-Learn-Webinar-May-28.pdf</a:t>
            </a:r>
            <a:endParaRPr/>
          </a:p>
        </p:txBody>
      </p:sp>
    </p:spTree>
    <p:extLst>
      <p:ext uri="{BB962C8B-B14F-4D97-AF65-F5344CB8AC3E}">
        <p14:creationId xmlns:p14="http://schemas.microsoft.com/office/powerpoint/2010/main" val="21812869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8aa6bb624f_26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8aa6bb624f_2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7899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8aa6bb624f_26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8aa6bb624f_26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2058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8aa6bb624f_26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8aa6bb624f_26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5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891e3c21c2_2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891e3c21c2_2_174:notes"/>
          <p:cNvSpPr txBox="1">
            <a:spLocks noGrp="1"/>
          </p:cNvSpPr>
          <p:nvPr>
            <p:ph type="body" idx="1"/>
          </p:nvPr>
        </p:nvSpPr>
        <p:spPr>
          <a:xfrm>
            <a:off x="685802" y="4400550"/>
            <a:ext cx="5486700" cy="360060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endParaRPr sz="1400"/>
          </a:p>
        </p:txBody>
      </p:sp>
      <p:sp>
        <p:nvSpPr>
          <p:cNvPr id="380" name="Google Shape;380;g891e3c21c2_2_174: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7</a:t>
            </a:fld>
            <a:endParaRPr sz="1400"/>
          </a:p>
        </p:txBody>
      </p:sp>
    </p:spTree>
    <p:extLst>
      <p:ext uri="{BB962C8B-B14F-4D97-AF65-F5344CB8AC3E}">
        <p14:creationId xmlns:p14="http://schemas.microsoft.com/office/powerpoint/2010/main" val="24459927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8a87774f0a_17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g8a87774f0a_17_50: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marR="38100" lvl="0" indent="0" algn="l" rtl="0">
              <a:lnSpc>
                <a:spcPct val="115000"/>
              </a:lnSpc>
              <a:spcBef>
                <a:spcPts val="0"/>
              </a:spcBef>
              <a:spcAft>
                <a:spcPts val="0"/>
              </a:spcAft>
              <a:buSzPts val="1400"/>
              <a:buNone/>
            </a:pPr>
            <a:r>
              <a:rPr lang="en" sz="1800" b="1"/>
              <a:t>TALKING POINTS  - THE HOW?....</a:t>
            </a:r>
            <a:r>
              <a:rPr lang="en" sz="1100"/>
              <a:t>  </a:t>
            </a:r>
            <a:r>
              <a:rPr lang="en" sz="1400"/>
              <a:t>*</a:t>
            </a:r>
            <a:r>
              <a:rPr lang="en" sz="1600" b="1" u="sng">
                <a:solidFill>
                  <a:schemeClr val="accent1"/>
                </a:solidFill>
                <a:hlinkClick r:id="rId3"/>
              </a:rPr>
              <a:t>See pp.39-40</a:t>
            </a:r>
            <a:r>
              <a:rPr lang="en" sz="1600" b="1"/>
              <a:t> </a:t>
            </a:r>
            <a:endParaRPr sz="1400"/>
          </a:p>
          <a:p>
            <a:pPr marL="0" lvl="0" indent="0" algn="l" rtl="0">
              <a:lnSpc>
                <a:spcPct val="115000"/>
              </a:lnSpc>
              <a:spcBef>
                <a:spcPts val="1200"/>
              </a:spcBef>
              <a:spcAft>
                <a:spcPts val="0"/>
              </a:spcAft>
              <a:buClr>
                <a:schemeClr val="dk1"/>
              </a:buClr>
              <a:buSzPts val="1100"/>
              <a:buFont typeface="Arial"/>
              <a:buNone/>
            </a:pPr>
            <a:r>
              <a:rPr lang="en" sz="1400" b="1"/>
              <a:t>Consider… </a:t>
            </a:r>
            <a:endParaRPr sz="1400" b="1"/>
          </a:p>
          <a:p>
            <a:pPr marL="901700" marR="38100" lvl="0" indent="-304800" algn="l" rtl="0">
              <a:lnSpc>
                <a:spcPct val="115000"/>
              </a:lnSpc>
              <a:spcBef>
                <a:spcPts val="1200"/>
              </a:spcBef>
              <a:spcAft>
                <a:spcPts val="0"/>
              </a:spcAft>
              <a:buClr>
                <a:schemeClr val="dk1"/>
              </a:buClr>
              <a:buSzPts val="1400"/>
              <a:buChar char="❏"/>
            </a:pPr>
            <a:r>
              <a:rPr lang="en" sz="1400">
                <a:latin typeface="Arial"/>
                <a:ea typeface="Arial"/>
                <a:cs typeface="Arial"/>
                <a:sym typeface="Arial"/>
              </a:rPr>
              <a:t>Collaborate with students, families, community-based organizations in planning. </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latin typeface="Arial"/>
                <a:ea typeface="Arial"/>
                <a:cs typeface="Arial"/>
                <a:sym typeface="Arial"/>
              </a:rPr>
              <a:t>Engage early in the process, build a collaborative partnership for moving forward, and plan for additional engagement opportunities to support the iterative development.</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t>Elevate student voice in designing the educational spaces/experiences; inform decisions based on their voices and expertise as people very intimately involved in and familiar with the education process. </a:t>
            </a: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921" name="Google Shape;921;g8a87774f0a_17_50: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70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20706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81fec4ec4f_3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g81fec4ec4f_3_11:notes"/>
          <p:cNvSpPr txBox="1">
            <a:spLocks noGrp="1"/>
          </p:cNvSpPr>
          <p:nvPr>
            <p:ph type="body" idx="1"/>
          </p:nvPr>
        </p:nvSpPr>
        <p:spPr>
          <a:xfrm>
            <a:off x="685802" y="4400550"/>
            <a:ext cx="5486700" cy="3600600"/>
          </a:xfrm>
          <a:prstGeom prst="rect">
            <a:avLst/>
          </a:prstGeom>
          <a:noFill/>
          <a:ln>
            <a:noFill/>
          </a:ln>
        </p:spPr>
        <p:txBody>
          <a:bodyPr spcFirstLastPara="1" wrap="square" lIns="91700" tIns="45850" rIns="91700" bIns="45850" anchor="t" anchorCtr="0">
            <a:noAutofit/>
          </a:bodyPr>
          <a:lstStyle/>
          <a:p>
            <a:pPr marL="0" marR="38100" lvl="0" indent="0" algn="l" rtl="0">
              <a:lnSpc>
                <a:spcPct val="115000"/>
              </a:lnSpc>
              <a:spcBef>
                <a:spcPts val="0"/>
              </a:spcBef>
              <a:spcAft>
                <a:spcPts val="0"/>
              </a:spcAft>
              <a:buSzPts val="1400"/>
              <a:buNone/>
            </a:pPr>
            <a:r>
              <a:rPr lang="en" sz="1800" b="1"/>
              <a:t>TALKING POINTS  - THE HOW?....</a:t>
            </a:r>
            <a:r>
              <a:rPr lang="en" sz="1100"/>
              <a:t>  </a:t>
            </a:r>
            <a:r>
              <a:rPr lang="en" sz="1400"/>
              <a:t>*</a:t>
            </a:r>
            <a:r>
              <a:rPr lang="en" sz="1600" b="1" u="sng">
                <a:solidFill>
                  <a:schemeClr val="accent1"/>
                </a:solidFill>
                <a:hlinkClick r:id="rId3"/>
              </a:rPr>
              <a:t>See pp.39-40</a:t>
            </a:r>
            <a:r>
              <a:rPr lang="en" sz="1600" b="1"/>
              <a:t> </a:t>
            </a:r>
            <a:endParaRPr sz="1400"/>
          </a:p>
          <a:p>
            <a:pPr marL="0" lvl="0" indent="0" algn="l" rtl="0">
              <a:lnSpc>
                <a:spcPct val="115000"/>
              </a:lnSpc>
              <a:spcBef>
                <a:spcPts val="1200"/>
              </a:spcBef>
              <a:spcAft>
                <a:spcPts val="0"/>
              </a:spcAft>
              <a:buClr>
                <a:schemeClr val="dk1"/>
              </a:buClr>
              <a:buSzPts val="1100"/>
              <a:buFont typeface="Arial"/>
              <a:buNone/>
            </a:pPr>
            <a:r>
              <a:rPr lang="en" sz="1400" b="1"/>
              <a:t>Consider… </a:t>
            </a:r>
            <a:endParaRPr sz="1400" b="1"/>
          </a:p>
          <a:p>
            <a:pPr marL="901700" marR="38100" lvl="0" indent="-304800" algn="l" rtl="0">
              <a:lnSpc>
                <a:spcPct val="115000"/>
              </a:lnSpc>
              <a:spcBef>
                <a:spcPts val="1200"/>
              </a:spcBef>
              <a:spcAft>
                <a:spcPts val="0"/>
              </a:spcAft>
              <a:buClr>
                <a:schemeClr val="dk1"/>
              </a:buClr>
              <a:buSzPts val="1400"/>
              <a:buChar char="❏"/>
            </a:pPr>
            <a:r>
              <a:rPr lang="en" sz="1400">
                <a:latin typeface="Arial"/>
                <a:ea typeface="Arial"/>
                <a:cs typeface="Arial"/>
                <a:sym typeface="Arial"/>
              </a:rPr>
              <a:t>Collaborate with students, families, community-based organizations in planning. </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latin typeface="Arial"/>
                <a:ea typeface="Arial"/>
                <a:cs typeface="Arial"/>
                <a:sym typeface="Arial"/>
              </a:rPr>
              <a:t>Engage early in the process, build a collaborative partnership for moving forward, and plan for additional engagement opportunities to support the iterative development.</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t>Elevate student voice in designing the educational spaces/experiences; inform decisions based on their voices and expertise as people very intimately involved in and familiar with the education process. </a:t>
            </a: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929" name="Google Shape;929;g81fec4ec4f_3_11:notes"/>
          <p:cNvSpPr txBox="1">
            <a:spLocks noGrp="1"/>
          </p:cNvSpPr>
          <p:nvPr>
            <p:ph type="sldNum" idx="12"/>
          </p:nvPr>
        </p:nvSpPr>
        <p:spPr>
          <a:xfrm>
            <a:off x="3884620" y="8685214"/>
            <a:ext cx="2971800" cy="4590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71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68178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81fec4ec4f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g81fec4ec4f_1_54:notes"/>
          <p:cNvSpPr txBox="1">
            <a:spLocks noGrp="1"/>
          </p:cNvSpPr>
          <p:nvPr>
            <p:ph type="body" idx="1"/>
          </p:nvPr>
        </p:nvSpPr>
        <p:spPr>
          <a:xfrm>
            <a:off x="685802" y="4400550"/>
            <a:ext cx="5486700" cy="3600600"/>
          </a:xfrm>
          <a:prstGeom prst="rect">
            <a:avLst/>
          </a:prstGeom>
          <a:noFill/>
          <a:ln>
            <a:noFill/>
          </a:ln>
        </p:spPr>
        <p:txBody>
          <a:bodyPr spcFirstLastPara="1" wrap="square" lIns="91700" tIns="45850" rIns="91700" bIns="45850" anchor="t" anchorCtr="0">
            <a:noAutofit/>
          </a:bodyPr>
          <a:lstStyle/>
          <a:p>
            <a:pPr marL="0" marR="38100" lvl="0" indent="0" algn="l" rtl="0">
              <a:lnSpc>
                <a:spcPct val="115000"/>
              </a:lnSpc>
              <a:spcBef>
                <a:spcPts val="0"/>
              </a:spcBef>
              <a:spcAft>
                <a:spcPts val="0"/>
              </a:spcAft>
              <a:buSzPts val="1400"/>
              <a:buNone/>
            </a:pPr>
            <a:r>
              <a:rPr lang="en" sz="1800" b="1"/>
              <a:t>TALKING POINTS  - THE HOW?....</a:t>
            </a:r>
            <a:r>
              <a:rPr lang="en" sz="1100"/>
              <a:t>  </a:t>
            </a:r>
            <a:r>
              <a:rPr lang="en" sz="1400"/>
              <a:t>*</a:t>
            </a:r>
            <a:r>
              <a:rPr lang="en" sz="1600" b="1" u="sng">
                <a:solidFill>
                  <a:schemeClr val="accent1"/>
                </a:solidFill>
                <a:hlinkClick r:id="rId3"/>
              </a:rPr>
              <a:t>See pp.39-40</a:t>
            </a:r>
            <a:r>
              <a:rPr lang="en" sz="1600" b="1"/>
              <a:t> </a:t>
            </a:r>
            <a:endParaRPr sz="1400"/>
          </a:p>
          <a:p>
            <a:pPr marL="0" lvl="0" indent="0" algn="l" rtl="0">
              <a:lnSpc>
                <a:spcPct val="115000"/>
              </a:lnSpc>
              <a:spcBef>
                <a:spcPts val="1200"/>
              </a:spcBef>
              <a:spcAft>
                <a:spcPts val="0"/>
              </a:spcAft>
              <a:buClr>
                <a:schemeClr val="dk1"/>
              </a:buClr>
              <a:buSzPts val="1100"/>
              <a:buFont typeface="Arial"/>
              <a:buNone/>
            </a:pPr>
            <a:r>
              <a:rPr lang="en" sz="1400" b="1"/>
              <a:t>Consider… </a:t>
            </a:r>
            <a:endParaRPr sz="1400" b="1"/>
          </a:p>
          <a:p>
            <a:pPr marL="901700" marR="38100" lvl="0" indent="-304800" algn="l" rtl="0">
              <a:lnSpc>
                <a:spcPct val="115000"/>
              </a:lnSpc>
              <a:spcBef>
                <a:spcPts val="1200"/>
              </a:spcBef>
              <a:spcAft>
                <a:spcPts val="0"/>
              </a:spcAft>
              <a:buClr>
                <a:schemeClr val="dk1"/>
              </a:buClr>
              <a:buSzPts val="1400"/>
              <a:buChar char="❏"/>
            </a:pPr>
            <a:r>
              <a:rPr lang="en" sz="1400">
                <a:latin typeface="Arial"/>
                <a:ea typeface="Arial"/>
                <a:cs typeface="Arial"/>
                <a:sym typeface="Arial"/>
              </a:rPr>
              <a:t>Collaborate with students, families, community-based organizations in planning. </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latin typeface="Arial"/>
                <a:ea typeface="Arial"/>
                <a:cs typeface="Arial"/>
                <a:sym typeface="Arial"/>
              </a:rPr>
              <a:t>Engage early in the process, build a collaborative partnership for moving forward, and plan for additional engagement opportunities to support the iterative development.</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t>Elevate student voice in designing the educational spaces/experiences; inform decisions based on their voices and expertise as people very intimately involved in and familiar with the education process. </a:t>
            </a: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938" name="Google Shape;938;g81fec4ec4f_1_54:notes"/>
          <p:cNvSpPr txBox="1">
            <a:spLocks noGrp="1"/>
          </p:cNvSpPr>
          <p:nvPr>
            <p:ph type="sldNum" idx="12"/>
          </p:nvPr>
        </p:nvSpPr>
        <p:spPr>
          <a:xfrm>
            <a:off x="3884620" y="8685214"/>
            <a:ext cx="2971800" cy="4590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72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22472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891e3c21c2_2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g891e3c21c2_2_226: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400"/>
              <a:buNone/>
            </a:pPr>
            <a:endParaRPr sz="1400"/>
          </a:p>
        </p:txBody>
      </p:sp>
      <p:sp>
        <p:nvSpPr>
          <p:cNvPr id="946" name="Google Shape;946;g891e3c21c2_2_226: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73</a:t>
            </a:fld>
            <a:endParaRPr sz="1400"/>
          </a:p>
        </p:txBody>
      </p:sp>
    </p:spTree>
    <p:extLst>
      <p:ext uri="{BB962C8B-B14F-4D97-AF65-F5344CB8AC3E}">
        <p14:creationId xmlns:p14="http://schemas.microsoft.com/office/powerpoint/2010/main" val="17865025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8a9761114c_8_0:notes"/>
          <p:cNvSpPr txBox="1">
            <a:spLocks noGrp="1"/>
          </p:cNvSpPr>
          <p:nvPr>
            <p:ph type="body" idx="1"/>
          </p:nvPr>
        </p:nvSpPr>
        <p:spPr>
          <a:xfrm>
            <a:off x="685800" y="4343400"/>
            <a:ext cx="5486260" cy="41149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45 minutes in breakout groups, two choices, divide into groups considering the number of facilitators you have for breakouts.</a:t>
            </a:r>
            <a:endParaRPr sz="1400"/>
          </a:p>
        </p:txBody>
      </p:sp>
      <p:sp>
        <p:nvSpPr>
          <p:cNvPr id="956" name="Google Shape;956;g8a9761114c_8_0:notes"/>
          <p:cNvSpPr>
            <a:spLocks noGrp="1" noRot="1" noChangeAspect="1"/>
          </p:cNvSpPr>
          <p:nvPr>
            <p:ph type="sldImg" idx="2"/>
          </p:nvPr>
        </p:nvSpPr>
        <p:spPr>
          <a:xfrm>
            <a:off x="33813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08890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891e3c21c2_2_232:notes"/>
          <p:cNvSpPr>
            <a:spLocks noGrp="1" noRot="1" noChangeAspect="1"/>
          </p:cNvSpPr>
          <p:nvPr>
            <p:ph type="sldImg" idx="2"/>
          </p:nvPr>
        </p:nvSpPr>
        <p:spPr>
          <a:xfrm>
            <a:off x="812800"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7" name="Google Shape;967;g891e3c21c2_2_232:notes"/>
          <p:cNvSpPr txBox="1">
            <a:spLocks noGrp="1"/>
          </p:cNvSpPr>
          <p:nvPr>
            <p:ph type="body" idx="1"/>
          </p:nvPr>
        </p:nvSpPr>
        <p:spPr>
          <a:xfrm>
            <a:off x="728990" y="4544830"/>
            <a:ext cx="5831861" cy="3718623"/>
          </a:xfrm>
          <a:prstGeom prst="rect">
            <a:avLst/>
          </a:prstGeom>
          <a:noFill/>
          <a:ln>
            <a:noFill/>
          </a:ln>
        </p:spPr>
        <p:txBody>
          <a:bodyPr spcFirstLastPara="1" wrap="square" lIns="95900" tIns="47950" rIns="95900" bIns="47950" anchor="t" anchorCtr="0">
            <a:noAutofit/>
          </a:bodyPr>
          <a:lstStyle/>
          <a:p>
            <a:pPr marL="0" lvl="0" indent="0" algn="l" rtl="0">
              <a:lnSpc>
                <a:spcPct val="100000"/>
              </a:lnSpc>
              <a:spcBef>
                <a:spcPts val="0"/>
              </a:spcBef>
              <a:spcAft>
                <a:spcPts val="0"/>
              </a:spcAft>
              <a:buSzPts val="1400"/>
              <a:buNone/>
            </a:pPr>
            <a:r>
              <a:rPr lang="en" sz="1400"/>
              <a:t>Colt</a:t>
            </a:r>
            <a:endParaRPr sz="1400"/>
          </a:p>
        </p:txBody>
      </p:sp>
      <p:sp>
        <p:nvSpPr>
          <p:cNvPr id="968" name="Google Shape;968;g891e3c21c2_2_232:notes"/>
          <p:cNvSpPr txBox="1">
            <a:spLocks noGrp="1"/>
          </p:cNvSpPr>
          <p:nvPr>
            <p:ph type="sldNum" idx="12"/>
          </p:nvPr>
        </p:nvSpPr>
        <p:spPr>
          <a:xfrm>
            <a:off x="4129257" y="8969975"/>
            <a:ext cx="3158837" cy="473902"/>
          </a:xfrm>
          <a:prstGeom prst="rect">
            <a:avLst/>
          </a:prstGeom>
          <a:noFill/>
          <a:ln>
            <a:noFill/>
          </a:ln>
        </p:spPr>
        <p:txBody>
          <a:bodyPr spcFirstLastPara="1" wrap="square" lIns="95900" tIns="47950" rIns="95900" bIns="4795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400"/>
              <a:t>75</a:t>
            </a:fld>
            <a:endParaRPr sz="1400"/>
          </a:p>
        </p:txBody>
      </p:sp>
    </p:spTree>
    <p:extLst>
      <p:ext uri="{BB962C8B-B14F-4D97-AF65-F5344CB8AC3E}">
        <p14:creationId xmlns:p14="http://schemas.microsoft.com/office/powerpoint/2010/main" val="154499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891e3c21c2_2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891e3c21c2_2_179:notes"/>
          <p:cNvSpPr txBox="1">
            <a:spLocks noGrp="1"/>
          </p:cNvSpPr>
          <p:nvPr>
            <p:ph type="body" idx="1"/>
          </p:nvPr>
        </p:nvSpPr>
        <p:spPr>
          <a:xfrm>
            <a:off x="685802" y="4400550"/>
            <a:ext cx="5486700" cy="360060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endParaRPr sz="1400"/>
          </a:p>
        </p:txBody>
      </p:sp>
      <p:sp>
        <p:nvSpPr>
          <p:cNvPr id="386" name="Google Shape;386;g891e3c21c2_2_179: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8</a:t>
            </a:fld>
            <a:endParaRPr sz="1400"/>
          </a:p>
        </p:txBody>
      </p:sp>
    </p:spTree>
    <p:extLst>
      <p:ext uri="{BB962C8B-B14F-4D97-AF65-F5344CB8AC3E}">
        <p14:creationId xmlns:p14="http://schemas.microsoft.com/office/powerpoint/2010/main" val="374083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8a87774f0a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8a87774f0a_2_75:notes"/>
          <p:cNvSpPr>
            <a:spLocks noGrp="1" noRot="1" noChangeAspect="1"/>
          </p:cNvSpPr>
          <p:nvPr>
            <p:ph type="sldImg" idx="2"/>
          </p:nvPr>
        </p:nvSpPr>
        <p:spPr>
          <a:xfrm>
            <a:off x="33813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244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
        <p:cNvGrpSpPr/>
        <p:nvPr/>
      </p:nvGrpSpPr>
      <p:grpSpPr>
        <a:xfrm>
          <a:off x="0" y="0"/>
          <a:ext cx="0" cy="0"/>
          <a:chOff x="0" y="0"/>
          <a:chExt cx="0" cy="0"/>
        </a:xfrm>
      </p:grpSpPr>
      <p:sp>
        <p:nvSpPr>
          <p:cNvPr id="59" name="Google Shape;59;p14"/>
          <p:cNvSpPr txBox="1">
            <a:spLocks noGrp="1"/>
          </p:cNvSpPr>
          <p:nvPr>
            <p:ph type="subTitle" idx="1"/>
          </p:nvPr>
        </p:nvSpPr>
        <p:spPr>
          <a:xfrm>
            <a:off x="989091" y="2107370"/>
            <a:ext cx="6858000" cy="1241821"/>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0" name="Google Shape;60;p14"/>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Blank" type="blank">
  <p:cSld name="BLANK">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15"/>
          <p:cNvPicPr preferRelativeResize="0"/>
          <p:nvPr/>
        </p:nvPicPr>
        <p:blipFill rotWithShape="1">
          <a:blip r:embed="rId3">
            <a:alphaModFix/>
          </a:blip>
          <a:srcRect/>
          <a:stretch/>
        </p:blipFill>
        <p:spPr>
          <a:xfrm>
            <a:off x="-1" y="83686"/>
            <a:ext cx="1285875" cy="50211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3887391" y="1494625"/>
            <a:ext cx="4629150" cy="2901162"/>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6"/>
          <p:cNvSpPr txBox="1">
            <a:spLocks noGrp="1"/>
          </p:cNvSpPr>
          <p:nvPr>
            <p:ph type="body" idx="2"/>
          </p:nvPr>
        </p:nvSpPr>
        <p:spPr>
          <a:xfrm>
            <a:off x="629841" y="2694779"/>
            <a:ext cx="2949178" cy="17069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6"/>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9"/>
        <p:cNvGrpSpPr/>
        <p:nvPr/>
      </p:nvGrpSpPr>
      <p:grpSpPr>
        <a:xfrm>
          <a:off x="0" y="0"/>
          <a:ext cx="0" cy="0"/>
          <a:chOff x="0" y="0"/>
          <a:chExt cx="0" cy="0"/>
        </a:xfrm>
      </p:grpSpPr>
      <p:sp>
        <p:nvSpPr>
          <p:cNvPr id="70" name="Google Shape;70;p17"/>
          <p:cNvSpPr txBox="1">
            <a:spLocks noGrp="1"/>
          </p:cNvSpPr>
          <p:nvPr>
            <p:ph type="body" idx="1"/>
          </p:nvPr>
        </p:nvSpPr>
        <p:spPr>
          <a:xfrm>
            <a:off x="655811" y="1918592"/>
            <a:ext cx="3886200" cy="2062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body" idx="2"/>
          </p:nvPr>
        </p:nvSpPr>
        <p:spPr>
          <a:xfrm>
            <a:off x="4656311" y="1918592"/>
            <a:ext cx="3886200" cy="2062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7"/>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4"/>
        <p:cNvGrpSpPr/>
        <p:nvPr/>
      </p:nvGrpSpPr>
      <p:grpSpPr>
        <a:xfrm>
          <a:off x="0" y="0"/>
          <a:ext cx="0" cy="0"/>
          <a:chOff x="0" y="0"/>
          <a:chExt cx="0" cy="0"/>
        </a:xfrm>
      </p:grpSpPr>
      <p:sp>
        <p:nvSpPr>
          <p:cNvPr id="75" name="Google Shape;75;p18"/>
          <p:cNvSpPr txBox="1">
            <a:spLocks noGrp="1"/>
          </p:cNvSpPr>
          <p:nvPr>
            <p:ph type="body" idx="1"/>
          </p:nvPr>
        </p:nvSpPr>
        <p:spPr>
          <a:xfrm>
            <a:off x="584574" y="1853580"/>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18"/>
          <p:cNvSpPr txBox="1">
            <a:spLocks noGrp="1"/>
          </p:cNvSpPr>
          <p:nvPr>
            <p:ph type="body" idx="2"/>
          </p:nvPr>
        </p:nvSpPr>
        <p:spPr>
          <a:xfrm>
            <a:off x="584574" y="2529700"/>
            <a:ext cx="3868340" cy="16801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body" idx="3"/>
          </p:nvPr>
        </p:nvSpPr>
        <p:spPr>
          <a:xfrm>
            <a:off x="4583884" y="1853580"/>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18"/>
          <p:cNvSpPr txBox="1">
            <a:spLocks noGrp="1"/>
          </p:cNvSpPr>
          <p:nvPr>
            <p:ph type="body" idx="4"/>
          </p:nvPr>
        </p:nvSpPr>
        <p:spPr>
          <a:xfrm>
            <a:off x="4583884" y="2529700"/>
            <a:ext cx="3887391" cy="16801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8"/>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1"/>
        <p:cNvGrpSpPr/>
        <p:nvPr/>
      </p:nvGrpSpPr>
      <p:grpSpPr>
        <a:xfrm>
          <a:off x="0" y="0"/>
          <a:ext cx="0" cy="0"/>
          <a:chOff x="0" y="0"/>
          <a:chExt cx="0" cy="0"/>
        </a:xfrm>
      </p:grpSpPr>
      <p:sp>
        <p:nvSpPr>
          <p:cNvPr id="82" name="Google Shape;82;p19"/>
          <p:cNvSpPr>
            <a:spLocks noGrp="1"/>
          </p:cNvSpPr>
          <p:nvPr>
            <p:ph type="pic" idx="2"/>
          </p:nvPr>
        </p:nvSpPr>
        <p:spPr>
          <a:xfrm>
            <a:off x="3887391" y="1499863"/>
            <a:ext cx="4629150" cy="289592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Google Shape;83;p19"/>
          <p:cNvSpPr txBox="1">
            <a:spLocks noGrp="1"/>
          </p:cNvSpPr>
          <p:nvPr>
            <p:ph type="body" idx="1"/>
          </p:nvPr>
        </p:nvSpPr>
        <p:spPr>
          <a:xfrm>
            <a:off x="629841" y="2710484"/>
            <a:ext cx="2949178" cy="168530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9"/>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9"/>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4"/>
        <p:cNvGrpSpPr/>
        <p:nvPr/>
      </p:nvGrpSpPr>
      <p:grpSpPr>
        <a:xfrm>
          <a:off x="0" y="0"/>
          <a:ext cx="0" cy="0"/>
          <a:chOff x="0" y="0"/>
          <a:chExt cx="0" cy="0"/>
        </a:xfrm>
      </p:grpSpPr>
      <p:sp>
        <p:nvSpPr>
          <p:cNvPr id="95" name="Google Shape;95;p21"/>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6" name="Google Shape;96;p21"/>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 name="Google Shape;97;p2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98"/>
        <p:cNvGrpSpPr/>
        <p:nvPr/>
      </p:nvGrpSpPr>
      <p:grpSpPr>
        <a:xfrm>
          <a:off x="0" y="0"/>
          <a:ext cx="0" cy="0"/>
          <a:chOff x="0" y="0"/>
          <a:chExt cx="0" cy="0"/>
        </a:xfrm>
      </p:grpSpPr>
      <p:pic>
        <p:nvPicPr>
          <p:cNvPr id="99" name="Google Shape;99;p22"/>
          <p:cNvPicPr preferRelativeResize="0"/>
          <p:nvPr/>
        </p:nvPicPr>
        <p:blipFill rotWithShape="1">
          <a:blip r:embed="rId3">
            <a:alphaModFix/>
          </a:blip>
          <a:srcRect/>
          <a:stretch/>
        </p:blipFill>
        <p:spPr>
          <a:xfrm>
            <a:off x="-1" y="83686"/>
            <a:ext cx="1285876" cy="50211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1088684" y="603389"/>
            <a:ext cx="7202400" cy="7869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p23"/>
          <p:cNvSpPr txBox="1">
            <a:spLocks noGrp="1"/>
          </p:cNvSpPr>
          <p:nvPr>
            <p:ph type="body" idx="1"/>
          </p:nvPr>
        </p:nvSpPr>
        <p:spPr>
          <a:xfrm>
            <a:off x="1088684" y="1511799"/>
            <a:ext cx="7202400" cy="2588100"/>
          </a:xfrm>
          <a:prstGeom prst="rect">
            <a:avLst/>
          </a:prstGeom>
          <a:noFill/>
          <a:ln>
            <a:noFill/>
          </a:ln>
        </p:spPr>
        <p:txBody>
          <a:bodyPr spcFirstLastPara="1" wrap="square" lIns="91425" tIns="45700" rIns="91425" bIns="45700" anchor="t" anchorCtr="0">
            <a:noAutofit/>
          </a:bodyPr>
          <a:lstStyle>
            <a:lvl1pPr marL="457200" lvl="0" indent="-342900" algn="l" rtl="0">
              <a:lnSpc>
                <a:spcPct val="120000"/>
              </a:lnSpc>
              <a:spcBef>
                <a:spcPts val="1000"/>
              </a:spcBef>
              <a:spcAft>
                <a:spcPts val="0"/>
              </a:spcAft>
              <a:buSzPts val="1800"/>
              <a:buChar char="•"/>
              <a:defRPr/>
            </a:lvl1pPr>
            <a:lvl2pPr marL="914400" lvl="1" indent="-342900" algn="l" rtl="0">
              <a:lnSpc>
                <a:spcPct val="120000"/>
              </a:lnSpc>
              <a:spcBef>
                <a:spcPts val="500"/>
              </a:spcBef>
              <a:spcAft>
                <a:spcPts val="0"/>
              </a:spcAft>
              <a:buSzPts val="1800"/>
              <a:buChar char="•"/>
              <a:defRPr/>
            </a:lvl2pPr>
            <a:lvl3pPr marL="1371600" lvl="2" indent="-342900" algn="l" rtl="0">
              <a:lnSpc>
                <a:spcPct val="120000"/>
              </a:lnSpc>
              <a:spcBef>
                <a:spcPts val="500"/>
              </a:spcBef>
              <a:spcAft>
                <a:spcPts val="0"/>
              </a:spcAft>
              <a:buSzPts val="1800"/>
              <a:buChar char="•"/>
              <a:defRPr/>
            </a:lvl3pPr>
            <a:lvl4pPr marL="1828800" lvl="3" indent="-342900" algn="l" rtl="0">
              <a:lnSpc>
                <a:spcPct val="120000"/>
              </a:lnSpc>
              <a:spcBef>
                <a:spcPts val="500"/>
              </a:spcBef>
              <a:spcAft>
                <a:spcPts val="0"/>
              </a:spcAft>
              <a:buSzPts val="1800"/>
              <a:buChar char="•"/>
              <a:defRPr/>
            </a:lvl4pPr>
            <a:lvl5pPr marL="2286000" lvl="4" indent="-342900" algn="l" rtl="0">
              <a:lnSpc>
                <a:spcPct val="120000"/>
              </a:lnSpc>
              <a:spcBef>
                <a:spcPts val="500"/>
              </a:spcBef>
              <a:spcAft>
                <a:spcPts val="0"/>
              </a:spcAft>
              <a:buSzPts val="1800"/>
              <a:buChar char="•"/>
              <a:defRPr/>
            </a:lvl5pPr>
            <a:lvl6pPr marL="2743200" lvl="5" indent="-342900" algn="l" rtl="0">
              <a:lnSpc>
                <a:spcPct val="120000"/>
              </a:lnSpc>
              <a:spcBef>
                <a:spcPts val="500"/>
              </a:spcBef>
              <a:spcAft>
                <a:spcPts val="0"/>
              </a:spcAft>
              <a:buSzPts val="1800"/>
              <a:buChar char="•"/>
              <a:defRPr/>
            </a:lvl6pPr>
            <a:lvl7pPr marL="3200400" lvl="6" indent="-342900" algn="l" rtl="0">
              <a:lnSpc>
                <a:spcPct val="120000"/>
              </a:lnSpc>
              <a:spcBef>
                <a:spcPts val="500"/>
              </a:spcBef>
              <a:spcAft>
                <a:spcPts val="0"/>
              </a:spcAft>
              <a:buSzPts val="1800"/>
              <a:buChar char="•"/>
              <a:defRPr/>
            </a:lvl7pPr>
            <a:lvl8pPr marL="3657600" lvl="7" indent="-342900" algn="l" rtl="0">
              <a:lnSpc>
                <a:spcPct val="120000"/>
              </a:lnSpc>
              <a:spcBef>
                <a:spcPts val="500"/>
              </a:spcBef>
              <a:spcAft>
                <a:spcPts val="0"/>
              </a:spcAft>
              <a:buSzPts val="1800"/>
              <a:buChar char="•"/>
              <a:defRPr/>
            </a:lvl8pPr>
            <a:lvl9pPr marL="4114800" lvl="8" indent="-342900" algn="l" rtl="0">
              <a:lnSpc>
                <a:spcPct val="120000"/>
              </a:lnSpc>
              <a:spcBef>
                <a:spcPts val="500"/>
              </a:spcBef>
              <a:spcAft>
                <a:spcPts val="0"/>
              </a:spcAft>
              <a:buSzPts val="1800"/>
              <a:buChar char="•"/>
              <a:defRPr/>
            </a:lvl9pPr>
          </a:lstStyle>
          <a:p>
            <a:endParaRPr/>
          </a:p>
        </p:txBody>
      </p:sp>
      <p:sp>
        <p:nvSpPr>
          <p:cNvPr id="103" name="Google Shape;103;p23"/>
          <p:cNvSpPr txBox="1">
            <a:spLocks noGrp="1"/>
          </p:cNvSpPr>
          <p:nvPr>
            <p:ph type="dt" idx="10"/>
          </p:nvPr>
        </p:nvSpPr>
        <p:spPr>
          <a:xfrm>
            <a:off x="5665604" y="247777"/>
            <a:ext cx="2625600" cy="231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Google Shape;104;p23"/>
          <p:cNvSpPr txBox="1">
            <a:spLocks noGrp="1"/>
          </p:cNvSpPr>
          <p:nvPr>
            <p:ph type="ftr" idx="11"/>
          </p:nvPr>
        </p:nvSpPr>
        <p:spPr>
          <a:xfrm>
            <a:off x="1088684" y="246980"/>
            <a:ext cx="4454100" cy="231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23"/>
          <p:cNvSpPr txBox="1">
            <a:spLocks noGrp="1"/>
          </p:cNvSpPr>
          <p:nvPr>
            <p:ph type="sldNum" idx="12"/>
          </p:nvPr>
        </p:nvSpPr>
        <p:spPr>
          <a:xfrm>
            <a:off x="360045" y="599230"/>
            <a:ext cx="608100" cy="3777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106" name="Google Shape;106;p23"/>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7"/>
        <p:cNvGrpSpPr/>
        <p:nvPr/>
      </p:nvGrpSpPr>
      <p:grpSpPr>
        <a:xfrm>
          <a:off x="0" y="0"/>
          <a:ext cx="0" cy="0"/>
          <a:chOff x="0" y="0"/>
          <a:chExt cx="0" cy="0"/>
        </a:xfrm>
      </p:grpSpPr>
      <p:sp>
        <p:nvSpPr>
          <p:cNvPr id="108" name="Google Shape;108;p24"/>
          <p:cNvSpPr txBox="1">
            <a:spLocks noGrp="1"/>
          </p:cNvSpPr>
          <p:nvPr>
            <p:ph type="body" idx="1"/>
          </p:nvPr>
        </p:nvSpPr>
        <p:spPr>
          <a:xfrm>
            <a:off x="655811" y="1918592"/>
            <a:ext cx="3886200" cy="2062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 name="Google Shape;109;p24"/>
          <p:cNvSpPr txBox="1">
            <a:spLocks noGrp="1"/>
          </p:cNvSpPr>
          <p:nvPr>
            <p:ph type="body" idx="2"/>
          </p:nvPr>
        </p:nvSpPr>
        <p:spPr>
          <a:xfrm>
            <a:off x="4656311" y="1918592"/>
            <a:ext cx="3886200" cy="2062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0" name="Google Shape;110;p24"/>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24"/>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2"/>
        <p:cNvGrpSpPr/>
        <p:nvPr/>
      </p:nvGrpSpPr>
      <p:grpSpPr>
        <a:xfrm>
          <a:off x="0" y="0"/>
          <a:ext cx="0" cy="0"/>
          <a:chOff x="0" y="0"/>
          <a:chExt cx="0" cy="0"/>
        </a:xfrm>
      </p:grpSpPr>
      <p:sp>
        <p:nvSpPr>
          <p:cNvPr id="113" name="Google Shape;113;p25"/>
          <p:cNvSpPr txBox="1">
            <a:spLocks noGrp="1"/>
          </p:cNvSpPr>
          <p:nvPr>
            <p:ph type="body" idx="1"/>
          </p:nvPr>
        </p:nvSpPr>
        <p:spPr>
          <a:xfrm>
            <a:off x="584574" y="1853580"/>
            <a:ext cx="3868200" cy="6180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4" name="Google Shape;114;p25"/>
          <p:cNvSpPr txBox="1">
            <a:spLocks noGrp="1"/>
          </p:cNvSpPr>
          <p:nvPr>
            <p:ph type="body" idx="2"/>
          </p:nvPr>
        </p:nvSpPr>
        <p:spPr>
          <a:xfrm>
            <a:off x="584574" y="2529700"/>
            <a:ext cx="3868200" cy="1680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 name="Google Shape;115;p25"/>
          <p:cNvSpPr txBox="1">
            <a:spLocks noGrp="1"/>
          </p:cNvSpPr>
          <p:nvPr>
            <p:ph type="body" idx="3"/>
          </p:nvPr>
        </p:nvSpPr>
        <p:spPr>
          <a:xfrm>
            <a:off x="4583884" y="1853580"/>
            <a:ext cx="3887400" cy="6180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6" name="Google Shape;116;p25"/>
          <p:cNvSpPr txBox="1">
            <a:spLocks noGrp="1"/>
          </p:cNvSpPr>
          <p:nvPr>
            <p:ph type="body" idx="4"/>
          </p:nvPr>
        </p:nvSpPr>
        <p:spPr>
          <a:xfrm>
            <a:off x="4583884" y="2529700"/>
            <a:ext cx="3887400" cy="1680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 name="Google Shape;117;p25"/>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Google Shape;118;p2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9"/>
        <p:cNvGrpSpPr/>
        <p:nvPr/>
      </p:nvGrpSpPr>
      <p:grpSpPr>
        <a:xfrm>
          <a:off x="0" y="0"/>
          <a:ext cx="0" cy="0"/>
          <a:chOff x="0" y="0"/>
          <a:chExt cx="0" cy="0"/>
        </a:xfrm>
      </p:grpSpPr>
      <p:sp>
        <p:nvSpPr>
          <p:cNvPr id="120" name="Google Shape;120;p26"/>
          <p:cNvSpPr txBox="1">
            <a:spLocks noGrp="1"/>
          </p:cNvSpPr>
          <p:nvPr>
            <p:ph type="body" idx="1"/>
          </p:nvPr>
        </p:nvSpPr>
        <p:spPr>
          <a:xfrm>
            <a:off x="3887391" y="1494625"/>
            <a:ext cx="4629300" cy="29013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21" name="Google Shape;121;p26"/>
          <p:cNvSpPr txBox="1">
            <a:spLocks noGrp="1"/>
          </p:cNvSpPr>
          <p:nvPr>
            <p:ph type="body" idx="2"/>
          </p:nvPr>
        </p:nvSpPr>
        <p:spPr>
          <a:xfrm>
            <a:off x="629841" y="2694779"/>
            <a:ext cx="2949300" cy="1707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22" name="Google Shape;122;p26"/>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26"/>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4"/>
        <p:cNvGrpSpPr/>
        <p:nvPr/>
      </p:nvGrpSpPr>
      <p:grpSpPr>
        <a:xfrm>
          <a:off x="0" y="0"/>
          <a:ext cx="0" cy="0"/>
          <a:chOff x="0" y="0"/>
          <a:chExt cx="0" cy="0"/>
        </a:xfrm>
      </p:grpSpPr>
      <p:sp>
        <p:nvSpPr>
          <p:cNvPr id="125" name="Google Shape;125;p27"/>
          <p:cNvSpPr>
            <a:spLocks noGrp="1"/>
          </p:cNvSpPr>
          <p:nvPr>
            <p:ph type="pic" idx="2"/>
          </p:nvPr>
        </p:nvSpPr>
        <p:spPr>
          <a:xfrm>
            <a:off x="3887391" y="1499863"/>
            <a:ext cx="4629300" cy="2895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6" name="Google Shape;126;p27"/>
          <p:cNvSpPr txBox="1">
            <a:spLocks noGrp="1"/>
          </p:cNvSpPr>
          <p:nvPr>
            <p:ph type="body" idx="1"/>
          </p:nvPr>
        </p:nvSpPr>
        <p:spPr>
          <a:xfrm>
            <a:off x="629841" y="2710484"/>
            <a:ext cx="2949300" cy="16854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27" name="Google Shape;127;p27"/>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p2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7"/>
        <p:cNvGrpSpPr/>
        <p:nvPr/>
      </p:nvGrpSpPr>
      <p:grpSpPr>
        <a:xfrm>
          <a:off x="0" y="0"/>
          <a:ext cx="0" cy="0"/>
          <a:chOff x="0" y="0"/>
          <a:chExt cx="0" cy="0"/>
        </a:xfrm>
      </p:grpSpPr>
      <p:sp>
        <p:nvSpPr>
          <p:cNvPr id="138" name="Google Shape;138;p29"/>
          <p:cNvSpPr txBox="1">
            <a:spLocks noGrp="1"/>
          </p:cNvSpPr>
          <p:nvPr>
            <p:ph type="subTitle" idx="1"/>
          </p:nvPr>
        </p:nvSpPr>
        <p:spPr>
          <a:xfrm>
            <a:off x="989091" y="2107370"/>
            <a:ext cx="6858000" cy="1241821"/>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9" name="Google Shape;139;p29"/>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9"/>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41"/>
        <p:cNvGrpSpPr/>
        <p:nvPr/>
      </p:nvGrpSpPr>
      <p:grpSpPr>
        <a:xfrm>
          <a:off x="0" y="0"/>
          <a:ext cx="0" cy="0"/>
          <a:chOff x="0" y="0"/>
          <a:chExt cx="0" cy="0"/>
        </a:xfrm>
      </p:grpSpPr>
      <p:pic>
        <p:nvPicPr>
          <p:cNvPr id="142" name="Google Shape;142;p30"/>
          <p:cNvPicPr preferRelativeResize="0"/>
          <p:nvPr/>
        </p:nvPicPr>
        <p:blipFill rotWithShape="1">
          <a:blip r:embed="rId3">
            <a:alphaModFix/>
          </a:blip>
          <a:srcRect/>
          <a:stretch/>
        </p:blipFill>
        <p:spPr>
          <a:xfrm>
            <a:off x="-1" y="83686"/>
            <a:ext cx="1285875" cy="50211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3"/>
        <p:cNvGrpSpPr/>
        <p:nvPr/>
      </p:nvGrpSpPr>
      <p:grpSpPr>
        <a:xfrm>
          <a:off x="0" y="0"/>
          <a:ext cx="0" cy="0"/>
          <a:chOff x="0" y="0"/>
          <a:chExt cx="0" cy="0"/>
        </a:xfrm>
      </p:grpSpPr>
      <p:sp>
        <p:nvSpPr>
          <p:cNvPr id="144" name="Google Shape;144;p31"/>
          <p:cNvSpPr txBox="1">
            <a:spLocks noGrp="1"/>
          </p:cNvSpPr>
          <p:nvPr>
            <p:ph type="body" idx="1"/>
          </p:nvPr>
        </p:nvSpPr>
        <p:spPr>
          <a:xfrm>
            <a:off x="655811" y="1918592"/>
            <a:ext cx="3886200" cy="2062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31"/>
          <p:cNvSpPr txBox="1">
            <a:spLocks noGrp="1"/>
          </p:cNvSpPr>
          <p:nvPr>
            <p:ph type="body" idx="2"/>
          </p:nvPr>
        </p:nvSpPr>
        <p:spPr>
          <a:xfrm>
            <a:off x="4656311" y="1918592"/>
            <a:ext cx="3886200" cy="2062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31"/>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1"/>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48"/>
        <p:cNvGrpSpPr/>
        <p:nvPr/>
      </p:nvGrpSpPr>
      <p:grpSpPr>
        <a:xfrm>
          <a:off x="0" y="0"/>
          <a:ext cx="0" cy="0"/>
          <a:chOff x="0" y="0"/>
          <a:chExt cx="0" cy="0"/>
        </a:xfrm>
      </p:grpSpPr>
      <p:sp>
        <p:nvSpPr>
          <p:cNvPr id="149" name="Google Shape;149;p32"/>
          <p:cNvSpPr txBox="1">
            <a:spLocks noGrp="1"/>
          </p:cNvSpPr>
          <p:nvPr>
            <p:ph type="body" idx="1"/>
          </p:nvPr>
        </p:nvSpPr>
        <p:spPr>
          <a:xfrm>
            <a:off x="584574" y="1853580"/>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0" name="Google Shape;150;p32"/>
          <p:cNvSpPr txBox="1">
            <a:spLocks noGrp="1"/>
          </p:cNvSpPr>
          <p:nvPr>
            <p:ph type="body" idx="2"/>
          </p:nvPr>
        </p:nvSpPr>
        <p:spPr>
          <a:xfrm>
            <a:off x="584574" y="2529700"/>
            <a:ext cx="3868340" cy="16801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2"/>
          <p:cNvSpPr txBox="1">
            <a:spLocks noGrp="1"/>
          </p:cNvSpPr>
          <p:nvPr>
            <p:ph type="body" idx="3"/>
          </p:nvPr>
        </p:nvSpPr>
        <p:spPr>
          <a:xfrm>
            <a:off x="4583884" y="1853580"/>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2" name="Google Shape;152;p32"/>
          <p:cNvSpPr txBox="1">
            <a:spLocks noGrp="1"/>
          </p:cNvSpPr>
          <p:nvPr>
            <p:ph type="body" idx="4"/>
          </p:nvPr>
        </p:nvSpPr>
        <p:spPr>
          <a:xfrm>
            <a:off x="4583884" y="2529700"/>
            <a:ext cx="3887391" cy="16801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2"/>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2"/>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55"/>
        <p:cNvGrpSpPr/>
        <p:nvPr/>
      </p:nvGrpSpPr>
      <p:grpSpPr>
        <a:xfrm>
          <a:off x="0" y="0"/>
          <a:ext cx="0" cy="0"/>
          <a:chOff x="0" y="0"/>
          <a:chExt cx="0" cy="0"/>
        </a:xfrm>
      </p:grpSpPr>
      <p:sp>
        <p:nvSpPr>
          <p:cNvPr id="156" name="Google Shape;156;p33"/>
          <p:cNvSpPr txBox="1">
            <a:spLocks noGrp="1"/>
          </p:cNvSpPr>
          <p:nvPr>
            <p:ph type="body" idx="1"/>
          </p:nvPr>
        </p:nvSpPr>
        <p:spPr>
          <a:xfrm>
            <a:off x="3887391" y="1494625"/>
            <a:ext cx="4629150" cy="2901162"/>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7" name="Google Shape;157;p33"/>
          <p:cNvSpPr txBox="1">
            <a:spLocks noGrp="1"/>
          </p:cNvSpPr>
          <p:nvPr>
            <p:ph type="body" idx="2"/>
          </p:nvPr>
        </p:nvSpPr>
        <p:spPr>
          <a:xfrm>
            <a:off x="629841" y="2694779"/>
            <a:ext cx="2949178" cy="17069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8" name="Google Shape;158;p33"/>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3"/>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0"/>
        <p:cNvGrpSpPr/>
        <p:nvPr/>
      </p:nvGrpSpPr>
      <p:grpSpPr>
        <a:xfrm>
          <a:off x="0" y="0"/>
          <a:ext cx="0" cy="0"/>
          <a:chOff x="0" y="0"/>
          <a:chExt cx="0" cy="0"/>
        </a:xfrm>
      </p:grpSpPr>
      <p:sp>
        <p:nvSpPr>
          <p:cNvPr id="161" name="Google Shape;161;p34"/>
          <p:cNvSpPr>
            <a:spLocks noGrp="1"/>
          </p:cNvSpPr>
          <p:nvPr>
            <p:ph type="pic" idx="2"/>
          </p:nvPr>
        </p:nvSpPr>
        <p:spPr>
          <a:xfrm>
            <a:off x="3887391" y="1499863"/>
            <a:ext cx="4629150" cy="289592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a:spLocks noGrp="1"/>
          </p:cNvSpPr>
          <p:nvPr>
            <p:ph type="body" idx="1"/>
          </p:nvPr>
        </p:nvSpPr>
        <p:spPr>
          <a:xfrm>
            <a:off x="629841" y="2710484"/>
            <a:ext cx="2949178" cy="168530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3" name="Google Shape;163;p34"/>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34"/>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5"/>
        <p:cNvGrpSpPr/>
        <p:nvPr/>
      </p:nvGrpSpPr>
      <p:grpSpPr>
        <a:xfrm>
          <a:off x="0" y="0"/>
          <a:ext cx="0" cy="0"/>
          <a:chOff x="0" y="0"/>
          <a:chExt cx="0" cy="0"/>
        </a:xfrm>
      </p:grpSpPr>
      <p:sp>
        <p:nvSpPr>
          <p:cNvPr id="166" name="Google Shape;166;p35"/>
          <p:cNvSpPr txBox="1">
            <a:spLocks noGrp="1"/>
          </p:cNvSpPr>
          <p:nvPr>
            <p:ph type="title"/>
          </p:nvPr>
        </p:nvSpPr>
        <p:spPr>
          <a:xfrm>
            <a:off x="1088684" y="603389"/>
            <a:ext cx="7202400" cy="786825"/>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35"/>
          <p:cNvSpPr txBox="1">
            <a:spLocks noGrp="1"/>
          </p:cNvSpPr>
          <p:nvPr>
            <p:ph type="body" idx="1"/>
          </p:nvPr>
        </p:nvSpPr>
        <p:spPr>
          <a:xfrm>
            <a:off x="1088684" y="1511799"/>
            <a:ext cx="7202400" cy="2587950"/>
          </a:xfrm>
          <a:prstGeom prst="rect">
            <a:avLst/>
          </a:prstGeom>
          <a:noFill/>
          <a:ln>
            <a:noFill/>
          </a:ln>
        </p:spPr>
        <p:txBody>
          <a:bodyPr spcFirstLastPara="1" wrap="square" lIns="91425" tIns="45700" rIns="91425" bIns="45700" anchor="t" anchorCtr="0">
            <a:noAutofit/>
          </a:bodyPr>
          <a:lstStyle>
            <a:lvl1pPr marL="457200" lvl="0" indent="-342900" algn="l" rtl="0">
              <a:lnSpc>
                <a:spcPct val="120000"/>
              </a:lnSpc>
              <a:spcBef>
                <a:spcPts val="1000"/>
              </a:spcBef>
              <a:spcAft>
                <a:spcPts val="0"/>
              </a:spcAft>
              <a:buSzPts val="1800"/>
              <a:buChar char="•"/>
              <a:defRPr/>
            </a:lvl1pPr>
            <a:lvl2pPr marL="914400" lvl="1" indent="-342900" algn="l" rtl="0">
              <a:lnSpc>
                <a:spcPct val="120000"/>
              </a:lnSpc>
              <a:spcBef>
                <a:spcPts val="500"/>
              </a:spcBef>
              <a:spcAft>
                <a:spcPts val="0"/>
              </a:spcAft>
              <a:buSzPts val="1800"/>
              <a:buChar char="•"/>
              <a:defRPr/>
            </a:lvl2pPr>
            <a:lvl3pPr marL="1371600" lvl="2" indent="-342900" algn="l" rtl="0">
              <a:lnSpc>
                <a:spcPct val="120000"/>
              </a:lnSpc>
              <a:spcBef>
                <a:spcPts val="500"/>
              </a:spcBef>
              <a:spcAft>
                <a:spcPts val="0"/>
              </a:spcAft>
              <a:buSzPts val="1800"/>
              <a:buChar char="•"/>
              <a:defRPr/>
            </a:lvl3pPr>
            <a:lvl4pPr marL="1828800" lvl="3" indent="-342900" algn="l" rtl="0">
              <a:lnSpc>
                <a:spcPct val="120000"/>
              </a:lnSpc>
              <a:spcBef>
                <a:spcPts val="500"/>
              </a:spcBef>
              <a:spcAft>
                <a:spcPts val="0"/>
              </a:spcAft>
              <a:buSzPts val="1800"/>
              <a:buChar char="•"/>
              <a:defRPr/>
            </a:lvl4pPr>
            <a:lvl5pPr marL="2286000" lvl="4" indent="-342900" algn="l" rtl="0">
              <a:lnSpc>
                <a:spcPct val="120000"/>
              </a:lnSpc>
              <a:spcBef>
                <a:spcPts val="500"/>
              </a:spcBef>
              <a:spcAft>
                <a:spcPts val="0"/>
              </a:spcAft>
              <a:buSzPts val="1800"/>
              <a:buChar char="•"/>
              <a:defRPr/>
            </a:lvl5pPr>
            <a:lvl6pPr marL="2743200" lvl="5" indent="-342900" algn="l" rtl="0">
              <a:lnSpc>
                <a:spcPct val="120000"/>
              </a:lnSpc>
              <a:spcBef>
                <a:spcPts val="500"/>
              </a:spcBef>
              <a:spcAft>
                <a:spcPts val="0"/>
              </a:spcAft>
              <a:buSzPts val="1800"/>
              <a:buChar char="•"/>
              <a:defRPr/>
            </a:lvl6pPr>
            <a:lvl7pPr marL="3200400" lvl="6" indent="-342900" algn="l" rtl="0">
              <a:lnSpc>
                <a:spcPct val="120000"/>
              </a:lnSpc>
              <a:spcBef>
                <a:spcPts val="500"/>
              </a:spcBef>
              <a:spcAft>
                <a:spcPts val="0"/>
              </a:spcAft>
              <a:buSzPts val="1800"/>
              <a:buChar char="•"/>
              <a:defRPr/>
            </a:lvl7pPr>
            <a:lvl8pPr marL="3657600" lvl="7" indent="-342900" algn="l" rtl="0">
              <a:lnSpc>
                <a:spcPct val="120000"/>
              </a:lnSpc>
              <a:spcBef>
                <a:spcPts val="500"/>
              </a:spcBef>
              <a:spcAft>
                <a:spcPts val="0"/>
              </a:spcAft>
              <a:buSzPts val="1800"/>
              <a:buChar char="•"/>
              <a:defRPr/>
            </a:lvl8pPr>
            <a:lvl9pPr marL="4114800" lvl="8" indent="-342900" algn="l" rtl="0">
              <a:lnSpc>
                <a:spcPct val="120000"/>
              </a:lnSpc>
              <a:spcBef>
                <a:spcPts val="500"/>
              </a:spcBef>
              <a:spcAft>
                <a:spcPts val="0"/>
              </a:spcAft>
              <a:buSzPts val="1800"/>
              <a:buChar char="•"/>
              <a:defRPr/>
            </a:lvl9pPr>
          </a:lstStyle>
          <a:p>
            <a:endParaRPr/>
          </a:p>
        </p:txBody>
      </p:sp>
      <p:sp>
        <p:nvSpPr>
          <p:cNvPr id="168" name="Google Shape;168;p35"/>
          <p:cNvSpPr txBox="1">
            <a:spLocks noGrp="1"/>
          </p:cNvSpPr>
          <p:nvPr>
            <p:ph type="dt" idx="10"/>
          </p:nvPr>
        </p:nvSpPr>
        <p:spPr>
          <a:xfrm>
            <a:off x="5665604" y="247777"/>
            <a:ext cx="2625600" cy="231975"/>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35"/>
          <p:cNvSpPr txBox="1">
            <a:spLocks noGrp="1"/>
          </p:cNvSpPr>
          <p:nvPr>
            <p:ph type="ftr" idx="11"/>
          </p:nvPr>
        </p:nvSpPr>
        <p:spPr>
          <a:xfrm>
            <a:off x="1088684" y="246980"/>
            <a:ext cx="4454100" cy="231975"/>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p35"/>
          <p:cNvSpPr txBox="1">
            <a:spLocks noGrp="1"/>
          </p:cNvSpPr>
          <p:nvPr>
            <p:ph type="sldNum" idx="12"/>
          </p:nvPr>
        </p:nvSpPr>
        <p:spPr>
          <a:xfrm>
            <a:off x="360045" y="599230"/>
            <a:ext cx="608100" cy="377775"/>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71" name="Google Shape;171;p35"/>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8"/>
        <p:cNvGrpSpPr/>
        <p:nvPr/>
      </p:nvGrpSpPr>
      <p:grpSpPr>
        <a:xfrm>
          <a:off x="0" y="0"/>
          <a:ext cx="0" cy="0"/>
          <a:chOff x="0" y="0"/>
          <a:chExt cx="0" cy="0"/>
        </a:xfrm>
      </p:grpSpPr>
      <p:sp>
        <p:nvSpPr>
          <p:cNvPr id="179" name="Google Shape;179;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2"/>
        <p:cNvGrpSpPr/>
        <p:nvPr/>
      </p:nvGrpSpPr>
      <p:grpSpPr>
        <a:xfrm>
          <a:off x="0" y="0"/>
          <a:ext cx="0" cy="0"/>
          <a:chOff x="0" y="0"/>
          <a:chExt cx="0" cy="0"/>
        </a:xfrm>
      </p:grpSpPr>
      <p:sp>
        <p:nvSpPr>
          <p:cNvPr id="183" name="Google Shape;183;p38"/>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38"/>
          <p:cNvSpPr txBox="1">
            <a:spLocks noGrp="1"/>
          </p:cNvSpPr>
          <p:nvPr>
            <p:ph type="subTitle" idx="1"/>
          </p:nvPr>
        </p:nvSpPr>
        <p:spPr>
          <a:xfrm>
            <a:off x="1143000" y="2701528"/>
            <a:ext cx="6858000" cy="1241821"/>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5" name="Google Shape;185;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8"/>
        <p:cNvGrpSpPr/>
        <p:nvPr/>
      </p:nvGrpSpPr>
      <p:grpSpPr>
        <a:xfrm>
          <a:off x="0" y="0"/>
          <a:ext cx="0" cy="0"/>
          <a:chOff x="0" y="0"/>
          <a:chExt cx="0" cy="0"/>
        </a:xfrm>
      </p:grpSpPr>
      <p:sp>
        <p:nvSpPr>
          <p:cNvPr id="189" name="Google Shape;189;p3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3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4"/>
        <p:cNvGrpSpPr/>
        <p:nvPr/>
      </p:nvGrpSpPr>
      <p:grpSpPr>
        <a:xfrm>
          <a:off x="0" y="0"/>
          <a:ext cx="0" cy="0"/>
          <a:chOff x="0" y="0"/>
          <a:chExt cx="0" cy="0"/>
        </a:xfrm>
      </p:grpSpPr>
      <p:sp>
        <p:nvSpPr>
          <p:cNvPr id="195" name="Google Shape;195;p40"/>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40"/>
          <p:cNvSpPr txBox="1">
            <a:spLocks noGrp="1"/>
          </p:cNvSpPr>
          <p:nvPr>
            <p:ph type="body" idx="1"/>
          </p:nvPr>
        </p:nvSpPr>
        <p:spPr>
          <a:xfrm>
            <a:off x="623888" y="3442097"/>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7" name="Google Shape;197;p4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4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0"/>
        <p:cNvGrpSpPr/>
        <p:nvPr/>
      </p:nvGrpSpPr>
      <p:grpSpPr>
        <a:xfrm>
          <a:off x="0" y="0"/>
          <a:ext cx="0" cy="0"/>
          <a:chOff x="0" y="0"/>
          <a:chExt cx="0" cy="0"/>
        </a:xfrm>
      </p:grpSpPr>
      <p:sp>
        <p:nvSpPr>
          <p:cNvPr id="201" name="Google Shape;201;p4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41"/>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41"/>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4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4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7"/>
        <p:cNvGrpSpPr/>
        <p:nvPr/>
      </p:nvGrpSpPr>
      <p:grpSpPr>
        <a:xfrm>
          <a:off x="0" y="0"/>
          <a:ext cx="0" cy="0"/>
          <a:chOff x="0" y="0"/>
          <a:chExt cx="0" cy="0"/>
        </a:xfrm>
      </p:grpSpPr>
      <p:sp>
        <p:nvSpPr>
          <p:cNvPr id="208" name="Google Shape;208;p42"/>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42"/>
          <p:cNvSpPr txBox="1">
            <a:spLocks noGrp="1"/>
          </p:cNvSpPr>
          <p:nvPr>
            <p:ph type="body" idx="1"/>
          </p:nvPr>
        </p:nvSpPr>
        <p:spPr>
          <a:xfrm>
            <a:off x="629841"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0" name="Google Shape;210;p42"/>
          <p:cNvSpPr txBox="1">
            <a:spLocks noGrp="1"/>
          </p:cNvSpPr>
          <p:nvPr>
            <p:ph type="body" idx="2"/>
          </p:nvPr>
        </p:nvSpPr>
        <p:spPr>
          <a:xfrm>
            <a:off x="629841"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42"/>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2" name="Google Shape;212;p42"/>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4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6"/>
        <p:cNvGrpSpPr/>
        <p:nvPr/>
      </p:nvGrpSpPr>
      <p:grpSpPr>
        <a:xfrm>
          <a:off x="0" y="0"/>
          <a:ext cx="0" cy="0"/>
          <a:chOff x="0" y="0"/>
          <a:chExt cx="0" cy="0"/>
        </a:xfrm>
      </p:grpSpPr>
      <p:sp>
        <p:nvSpPr>
          <p:cNvPr id="217" name="Google Shape;217;p4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4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4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4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1"/>
        <p:cNvGrpSpPr/>
        <p:nvPr/>
      </p:nvGrpSpPr>
      <p:grpSpPr>
        <a:xfrm>
          <a:off x="0" y="0"/>
          <a:ext cx="0" cy="0"/>
          <a:chOff x="0" y="0"/>
          <a:chExt cx="0" cy="0"/>
        </a:xfrm>
      </p:grpSpPr>
      <p:sp>
        <p:nvSpPr>
          <p:cNvPr id="222" name="Google Shape;222;p44"/>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44"/>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4" name="Google Shape;224;p44"/>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5" name="Google Shape;225;p4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4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4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8"/>
        <p:cNvGrpSpPr/>
        <p:nvPr/>
      </p:nvGrpSpPr>
      <p:grpSpPr>
        <a:xfrm>
          <a:off x="0" y="0"/>
          <a:ext cx="0" cy="0"/>
          <a:chOff x="0" y="0"/>
          <a:chExt cx="0" cy="0"/>
        </a:xfrm>
      </p:grpSpPr>
      <p:sp>
        <p:nvSpPr>
          <p:cNvPr id="229" name="Google Shape;229;p4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45"/>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31" name="Google Shape;231;p45"/>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2" name="Google Shape;232;p4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4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4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5"/>
        <p:cNvGrpSpPr/>
        <p:nvPr/>
      </p:nvGrpSpPr>
      <p:grpSpPr>
        <a:xfrm>
          <a:off x="0" y="0"/>
          <a:ext cx="0" cy="0"/>
          <a:chOff x="0" y="0"/>
          <a:chExt cx="0" cy="0"/>
        </a:xfrm>
      </p:grpSpPr>
      <p:sp>
        <p:nvSpPr>
          <p:cNvPr id="236" name="Google Shape;236;p4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46"/>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4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4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4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1"/>
        <p:cNvGrpSpPr/>
        <p:nvPr/>
      </p:nvGrpSpPr>
      <p:grpSpPr>
        <a:xfrm>
          <a:off x="0" y="0"/>
          <a:ext cx="0" cy="0"/>
          <a:chOff x="0" y="0"/>
          <a:chExt cx="0" cy="0"/>
        </a:xfrm>
      </p:grpSpPr>
      <p:sp>
        <p:nvSpPr>
          <p:cNvPr id="242" name="Google Shape;242;p47"/>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47"/>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4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4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4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3"/>
        <p:cNvGrpSpPr/>
        <p:nvPr/>
      </p:nvGrpSpPr>
      <p:grpSpPr>
        <a:xfrm>
          <a:off x="0" y="0"/>
          <a:ext cx="0" cy="0"/>
          <a:chOff x="0" y="0"/>
          <a:chExt cx="0" cy="0"/>
        </a:xfrm>
      </p:grpSpPr>
      <p:sp>
        <p:nvSpPr>
          <p:cNvPr id="254" name="Google Shape;254;p4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5" name="Google Shape;255;p49"/>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56" name="Google Shape;256;p4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7" name="Google Shape;257;p4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8" name="Google Shape;258;p4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259"/>
        <p:cNvGrpSpPr/>
        <p:nvPr/>
      </p:nvGrpSpPr>
      <p:grpSpPr>
        <a:xfrm>
          <a:off x="0" y="0"/>
          <a:ext cx="0" cy="0"/>
          <a:chOff x="0" y="0"/>
          <a:chExt cx="0" cy="0"/>
        </a:xfrm>
      </p:grpSpPr>
      <p:sp>
        <p:nvSpPr>
          <p:cNvPr id="260" name="Google Shape;260;p50"/>
          <p:cNvSpPr txBox="1">
            <a:spLocks noGrp="1"/>
          </p:cNvSpPr>
          <p:nvPr>
            <p:ph type="title"/>
          </p:nvPr>
        </p:nvSpPr>
        <p:spPr>
          <a:xfrm>
            <a:off x="1881838" y="83686"/>
            <a:ext cx="7152434" cy="760049"/>
          </a:xfrm>
          <a:prstGeom prst="rect">
            <a:avLst/>
          </a:prstGeom>
          <a:noFill/>
          <a:ln>
            <a:noFill/>
          </a:ln>
        </p:spPr>
        <p:txBody>
          <a:bodyPr spcFirstLastPara="1" wrap="square" lIns="68575" tIns="34275" rIns="68575" bIns="34275" anchor="ctr" anchorCtr="0">
            <a:noAutofit/>
          </a:bodyPr>
          <a:lstStyle>
            <a:lvl1pPr lvl="0" algn="r">
              <a:lnSpc>
                <a:spcPct val="90000"/>
              </a:lnSpc>
              <a:spcBef>
                <a:spcPts val="0"/>
              </a:spcBef>
              <a:spcAft>
                <a:spcPts val="0"/>
              </a:spcAft>
              <a:buClr>
                <a:schemeClr val="dk1"/>
              </a:buClr>
              <a:buSzPts val="2000"/>
              <a:buFont typeface="Calibri"/>
              <a:buNone/>
              <a:defRPr sz="20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61" name="Google Shape;261;p50" descr="Decorative blue bar"/>
          <p:cNvPicPr preferRelativeResize="0"/>
          <p:nvPr/>
        </p:nvPicPr>
        <p:blipFill rotWithShape="1">
          <a:blip r:embed="rId2">
            <a:alphaModFix/>
          </a:blip>
          <a:srcRect/>
          <a:stretch/>
        </p:blipFill>
        <p:spPr>
          <a:xfrm>
            <a:off x="0" y="4871140"/>
            <a:ext cx="9144000" cy="276279"/>
          </a:xfrm>
          <a:prstGeom prst="rect">
            <a:avLst/>
          </a:prstGeom>
          <a:noFill/>
          <a:ln>
            <a:noFill/>
          </a:ln>
        </p:spPr>
      </p:pic>
      <p:pic>
        <p:nvPicPr>
          <p:cNvPr id="262" name="Google Shape;262;p50" descr="Oregon Department of Education Logo"/>
          <p:cNvPicPr preferRelativeResize="0"/>
          <p:nvPr/>
        </p:nvPicPr>
        <p:blipFill rotWithShape="1">
          <a:blip r:embed="rId3">
            <a:alphaModFix/>
          </a:blip>
          <a:srcRect/>
          <a:stretch/>
        </p:blipFill>
        <p:spPr>
          <a:xfrm>
            <a:off x="-90611" y="40171"/>
            <a:ext cx="1972448" cy="735684"/>
          </a:xfrm>
          <a:prstGeom prst="rect">
            <a:avLst/>
          </a:prstGeom>
          <a:noFill/>
          <a:ln>
            <a:noFill/>
          </a:ln>
        </p:spPr>
      </p:pic>
      <p:sp>
        <p:nvSpPr>
          <p:cNvPr id="263" name="Google Shape;263;p50"/>
          <p:cNvSpPr txBox="1">
            <a:spLocks noGrp="1"/>
          </p:cNvSpPr>
          <p:nvPr>
            <p:ph type="sldNum" idx="12"/>
          </p:nvPr>
        </p:nvSpPr>
        <p:spPr>
          <a:xfrm>
            <a:off x="6457950" y="4869405"/>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700" b="0" i="0" u="none" strike="noStrike" cap="none">
                <a:solidFill>
                  <a:schemeClr val="lt1"/>
                </a:solidFill>
                <a:latin typeface="Calibri"/>
                <a:ea typeface="Calibri"/>
                <a:cs typeface="Calibri"/>
                <a:sym typeface="Calibri"/>
              </a:defRPr>
            </a:lvl1pPr>
            <a:lvl2pPr marL="0" lvl="1" indent="0" algn="r">
              <a:spcBef>
                <a:spcPts val="0"/>
              </a:spcBef>
              <a:buNone/>
              <a:defRPr sz="700" b="0" i="0" u="none" strike="noStrike" cap="none">
                <a:solidFill>
                  <a:schemeClr val="lt1"/>
                </a:solidFill>
                <a:latin typeface="Calibri"/>
                <a:ea typeface="Calibri"/>
                <a:cs typeface="Calibri"/>
                <a:sym typeface="Calibri"/>
              </a:defRPr>
            </a:lvl2pPr>
            <a:lvl3pPr marL="0" lvl="2" indent="0" algn="r">
              <a:spcBef>
                <a:spcPts val="0"/>
              </a:spcBef>
              <a:buNone/>
              <a:defRPr sz="700" b="0" i="0" u="none" strike="noStrike" cap="none">
                <a:solidFill>
                  <a:schemeClr val="lt1"/>
                </a:solidFill>
                <a:latin typeface="Calibri"/>
                <a:ea typeface="Calibri"/>
                <a:cs typeface="Calibri"/>
                <a:sym typeface="Calibri"/>
              </a:defRPr>
            </a:lvl3pPr>
            <a:lvl4pPr marL="0" lvl="3" indent="0" algn="r">
              <a:spcBef>
                <a:spcPts val="0"/>
              </a:spcBef>
              <a:buNone/>
              <a:defRPr sz="700" b="0" i="0" u="none" strike="noStrike" cap="none">
                <a:solidFill>
                  <a:schemeClr val="lt1"/>
                </a:solidFill>
                <a:latin typeface="Calibri"/>
                <a:ea typeface="Calibri"/>
                <a:cs typeface="Calibri"/>
                <a:sym typeface="Calibri"/>
              </a:defRPr>
            </a:lvl4pPr>
            <a:lvl5pPr marL="0" lvl="4" indent="0" algn="r">
              <a:spcBef>
                <a:spcPts val="0"/>
              </a:spcBef>
              <a:buNone/>
              <a:defRPr sz="700" b="0" i="0" u="none" strike="noStrike" cap="none">
                <a:solidFill>
                  <a:schemeClr val="lt1"/>
                </a:solidFill>
                <a:latin typeface="Calibri"/>
                <a:ea typeface="Calibri"/>
                <a:cs typeface="Calibri"/>
                <a:sym typeface="Calibri"/>
              </a:defRPr>
            </a:lvl5pPr>
            <a:lvl6pPr marL="0" lvl="5" indent="0" algn="r">
              <a:spcBef>
                <a:spcPts val="0"/>
              </a:spcBef>
              <a:buNone/>
              <a:defRPr sz="700" b="0" i="0" u="none" strike="noStrike" cap="none">
                <a:solidFill>
                  <a:schemeClr val="lt1"/>
                </a:solidFill>
                <a:latin typeface="Calibri"/>
                <a:ea typeface="Calibri"/>
                <a:cs typeface="Calibri"/>
                <a:sym typeface="Calibri"/>
              </a:defRPr>
            </a:lvl6pPr>
            <a:lvl7pPr marL="0" lvl="6" indent="0" algn="r">
              <a:spcBef>
                <a:spcPts val="0"/>
              </a:spcBef>
              <a:buNone/>
              <a:defRPr sz="700" b="0" i="0" u="none" strike="noStrike" cap="none">
                <a:solidFill>
                  <a:schemeClr val="lt1"/>
                </a:solidFill>
                <a:latin typeface="Calibri"/>
                <a:ea typeface="Calibri"/>
                <a:cs typeface="Calibri"/>
                <a:sym typeface="Calibri"/>
              </a:defRPr>
            </a:lvl7pPr>
            <a:lvl8pPr marL="0" lvl="7" indent="0" algn="r">
              <a:spcBef>
                <a:spcPts val="0"/>
              </a:spcBef>
              <a:buNone/>
              <a:defRPr sz="700" b="0" i="0" u="none" strike="noStrike" cap="none">
                <a:solidFill>
                  <a:schemeClr val="lt1"/>
                </a:solidFill>
                <a:latin typeface="Calibri"/>
                <a:ea typeface="Calibri"/>
                <a:cs typeface="Calibri"/>
                <a:sym typeface="Calibri"/>
              </a:defRPr>
            </a:lvl8pPr>
            <a:lvl9pPr marL="0" lvl="8" indent="0" algn="r">
              <a:spcBef>
                <a:spcPts val="0"/>
              </a:spcBef>
              <a:buNone/>
              <a:defRPr sz="7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4"/>
        <p:cNvGrpSpPr/>
        <p:nvPr/>
      </p:nvGrpSpPr>
      <p:grpSpPr>
        <a:xfrm>
          <a:off x="0" y="0"/>
          <a:ext cx="0" cy="0"/>
          <a:chOff x="0" y="0"/>
          <a:chExt cx="0" cy="0"/>
        </a:xfrm>
      </p:grpSpPr>
      <p:sp>
        <p:nvSpPr>
          <p:cNvPr id="265" name="Google Shape;265;p5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6" name="Google Shape;266;p5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7" name="Google Shape;267;p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8" name="Google Shape;268;p5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9" name="Google Shape;269;p5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0"/>
        <p:cNvGrpSpPr/>
        <p:nvPr/>
      </p:nvGrpSpPr>
      <p:grpSpPr>
        <a:xfrm>
          <a:off x="0" y="0"/>
          <a:ext cx="0" cy="0"/>
          <a:chOff x="0" y="0"/>
          <a:chExt cx="0" cy="0"/>
        </a:xfrm>
      </p:grpSpPr>
      <p:sp>
        <p:nvSpPr>
          <p:cNvPr id="271" name="Google Shape;271;p52"/>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2" name="Google Shape;272;p52"/>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73" name="Google Shape;273;p5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4" name="Google Shape;274;p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5" name="Google Shape;275;p5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6"/>
        <p:cNvGrpSpPr/>
        <p:nvPr/>
      </p:nvGrpSpPr>
      <p:grpSpPr>
        <a:xfrm>
          <a:off x="0" y="0"/>
          <a:ext cx="0" cy="0"/>
          <a:chOff x="0" y="0"/>
          <a:chExt cx="0" cy="0"/>
        </a:xfrm>
      </p:grpSpPr>
      <p:sp>
        <p:nvSpPr>
          <p:cNvPr id="277" name="Google Shape;277;p5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8" name="Google Shape;278;p53"/>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9" name="Google Shape;279;p53"/>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0" name="Google Shape;280;p5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1" name="Google Shape;281;p5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2" name="Google Shape;282;p5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3"/>
        <p:cNvGrpSpPr/>
        <p:nvPr/>
      </p:nvGrpSpPr>
      <p:grpSpPr>
        <a:xfrm>
          <a:off x="0" y="0"/>
          <a:ext cx="0" cy="0"/>
          <a:chOff x="0" y="0"/>
          <a:chExt cx="0" cy="0"/>
        </a:xfrm>
      </p:grpSpPr>
      <p:sp>
        <p:nvSpPr>
          <p:cNvPr id="284" name="Google Shape;284;p54"/>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5" name="Google Shape;285;p54"/>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6" name="Google Shape;286;p54"/>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7" name="Google Shape;287;p54"/>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8" name="Google Shape;288;p54"/>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9" name="Google Shape;289;p5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0" name="Google Shape;290;p5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1" name="Google Shape;291;p5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2"/>
        <p:cNvGrpSpPr/>
        <p:nvPr/>
      </p:nvGrpSpPr>
      <p:grpSpPr>
        <a:xfrm>
          <a:off x="0" y="0"/>
          <a:ext cx="0" cy="0"/>
          <a:chOff x="0" y="0"/>
          <a:chExt cx="0" cy="0"/>
        </a:xfrm>
      </p:grpSpPr>
      <p:sp>
        <p:nvSpPr>
          <p:cNvPr id="293" name="Google Shape;293;p5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4" name="Google Shape;294;p5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5" name="Google Shape;295;p5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6" name="Google Shape;296;p5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7"/>
        <p:cNvGrpSpPr/>
        <p:nvPr/>
      </p:nvGrpSpPr>
      <p:grpSpPr>
        <a:xfrm>
          <a:off x="0" y="0"/>
          <a:ext cx="0" cy="0"/>
          <a:chOff x="0" y="0"/>
          <a:chExt cx="0" cy="0"/>
        </a:xfrm>
      </p:grpSpPr>
      <p:sp>
        <p:nvSpPr>
          <p:cNvPr id="298" name="Google Shape;298;p5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9" name="Google Shape;299;p5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00" name="Google Shape;300;p5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1"/>
        <p:cNvGrpSpPr/>
        <p:nvPr/>
      </p:nvGrpSpPr>
      <p:grpSpPr>
        <a:xfrm>
          <a:off x="0" y="0"/>
          <a:ext cx="0" cy="0"/>
          <a:chOff x="0" y="0"/>
          <a:chExt cx="0" cy="0"/>
        </a:xfrm>
      </p:grpSpPr>
      <p:sp>
        <p:nvSpPr>
          <p:cNvPr id="302" name="Google Shape;302;p57"/>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3" name="Google Shape;303;p57"/>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04" name="Google Shape;304;p57"/>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05" name="Google Shape;305;p5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06" name="Google Shape;306;p5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07" name="Google Shape;307;p5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8"/>
        <p:cNvGrpSpPr/>
        <p:nvPr/>
      </p:nvGrpSpPr>
      <p:grpSpPr>
        <a:xfrm>
          <a:off x="0" y="0"/>
          <a:ext cx="0" cy="0"/>
          <a:chOff x="0" y="0"/>
          <a:chExt cx="0" cy="0"/>
        </a:xfrm>
      </p:grpSpPr>
      <p:sp>
        <p:nvSpPr>
          <p:cNvPr id="309" name="Google Shape;309;p58"/>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0" name="Google Shape;310;p58"/>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11" name="Google Shape;311;p58"/>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12" name="Google Shape;312;p5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3" name="Google Shape;313;p5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4" name="Google Shape;314;p5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5"/>
        <p:cNvGrpSpPr/>
        <p:nvPr/>
      </p:nvGrpSpPr>
      <p:grpSpPr>
        <a:xfrm>
          <a:off x="0" y="0"/>
          <a:ext cx="0" cy="0"/>
          <a:chOff x="0" y="0"/>
          <a:chExt cx="0" cy="0"/>
        </a:xfrm>
      </p:grpSpPr>
      <p:sp>
        <p:nvSpPr>
          <p:cNvPr id="316" name="Google Shape;316;p5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7" name="Google Shape;317;p59"/>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8" name="Google Shape;318;p5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9" name="Google Shape;319;p5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0" name="Google Shape;320;p5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1"/>
        <p:cNvGrpSpPr/>
        <p:nvPr/>
      </p:nvGrpSpPr>
      <p:grpSpPr>
        <a:xfrm>
          <a:off x="0" y="0"/>
          <a:ext cx="0" cy="0"/>
          <a:chOff x="0" y="0"/>
          <a:chExt cx="0" cy="0"/>
        </a:xfrm>
      </p:grpSpPr>
      <p:sp>
        <p:nvSpPr>
          <p:cNvPr id="322" name="Google Shape;322;p60"/>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3" name="Google Shape;323;p60"/>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4" name="Google Shape;324;p6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5" name="Google Shape;325;p6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6" name="Google Shape;326;p6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3.jpg"/><Relationship Id="rId5" Type="http://schemas.openxmlformats.org/officeDocument/2006/relationships/slideLayout" Target="../slideLayouts/slideLayout22.xml"/><Relationship Id="rId10"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3.jpg"/><Relationship Id="rId5" Type="http://schemas.openxmlformats.org/officeDocument/2006/relationships/slideLayout" Target="../slideLayouts/slideLayout29.xml"/><Relationship Id="rId10"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Decorative geometric pattern"/>
          <p:cNvPicPr preferRelativeResize="0"/>
          <p:nvPr/>
        </p:nvPicPr>
        <p:blipFill rotWithShape="1">
          <a:blip r:embed="rId8">
            <a:alphaModFix/>
          </a:blip>
          <a:srcRect/>
          <a:stretch/>
        </p:blipFill>
        <p:spPr>
          <a:xfrm>
            <a:off x="0" y="1"/>
            <a:ext cx="9144000" cy="4871141"/>
          </a:xfrm>
          <a:prstGeom prst="rect">
            <a:avLst/>
          </a:prstGeom>
          <a:noFill/>
          <a:ln>
            <a:noFill/>
          </a:ln>
        </p:spPr>
      </p:pic>
      <p:pic>
        <p:nvPicPr>
          <p:cNvPr id="52" name="Google Shape;52;p13" descr="Decorative blue swoosh"/>
          <p:cNvPicPr preferRelativeResize="0"/>
          <p:nvPr/>
        </p:nvPicPr>
        <p:blipFill rotWithShape="1">
          <a:blip r:embed="rId9">
            <a:alphaModFix/>
          </a:blip>
          <a:srcRect/>
          <a:stretch/>
        </p:blipFill>
        <p:spPr>
          <a:xfrm>
            <a:off x="-1" y="-677"/>
            <a:ext cx="9144001" cy="1556462"/>
          </a:xfrm>
          <a:prstGeom prst="rect">
            <a:avLst/>
          </a:prstGeom>
          <a:noFill/>
          <a:ln>
            <a:noFill/>
          </a:ln>
        </p:spPr>
      </p:pic>
      <p:pic>
        <p:nvPicPr>
          <p:cNvPr id="53" name="Google Shape;53;p13" descr="Decorative blue bar"/>
          <p:cNvPicPr preferRelativeResize="0"/>
          <p:nvPr/>
        </p:nvPicPr>
        <p:blipFill rotWithShape="1">
          <a:blip r:embed="rId10">
            <a:alphaModFix/>
          </a:blip>
          <a:srcRect/>
          <a:stretch/>
        </p:blipFill>
        <p:spPr>
          <a:xfrm>
            <a:off x="0" y="4871140"/>
            <a:ext cx="9144000" cy="276279"/>
          </a:xfrm>
          <a:prstGeom prst="rect">
            <a:avLst/>
          </a:prstGeom>
          <a:noFill/>
          <a:ln>
            <a:noFill/>
          </a:ln>
        </p:spPr>
      </p:pic>
      <p:sp>
        <p:nvSpPr>
          <p:cNvPr id="54" name="Google Shape;54;p13"/>
          <p:cNvSpPr txBox="1">
            <a:spLocks noGrp="1"/>
          </p:cNvSpPr>
          <p:nvPr>
            <p:ph type="title"/>
          </p:nvPr>
        </p:nvSpPr>
        <p:spPr>
          <a:xfrm>
            <a:off x="628650" y="149886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13"/>
          <p:cNvSpPr txBox="1">
            <a:spLocks noGrp="1"/>
          </p:cNvSpPr>
          <p:nvPr>
            <p:ph type="body" idx="1"/>
          </p:nvPr>
        </p:nvSpPr>
        <p:spPr>
          <a:xfrm>
            <a:off x="628650" y="2570441"/>
            <a:ext cx="7886700" cy="20622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6" name="Google Shape;56;p13"/>
          <p:cNvPicPr preferRelativeResize="0"/>
          <p:nvPr/>
        </p:nvPicPr>
        <p:blipFill rotWithShape="1">
          <a:blip r:embed="rId11">
            <a:alphaModFix/>
          </a:blip>
          <a:srcRect/>
          <a:stretch/>
        </p:blipFill>
        <p:spPr>
          <a:xfrm>
            <a:off x="115172" y="76953"/>
            <a:ext cx="2264752" cy="1126277"/>
          </a:xfrm>
          <a:prstGeom prst="rect">
            <a:avLst/>
          </a:prstGeom>
          <a:noFill/>
          <a:ln>
            <a:noFill/>
          </a:ln>
        </p:spPr>
      </p:pic>
      <p:sp>
        <p:nvSpPr>
          <p:cNvPr id="57" name="Google Shape;57;p13"/>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pic>
        <p:nvPicPr>
          <p:cNvPr id="87" name="Google Shape;87;p20" descr="Decorative geometric pattern"/>
          <p:cNvPicPr preferRelativeResize="0"/>
          <p:nvPr/>
        </p:nvPicPr>
        <p:blipFill rotWithShape="1">
          <a:blip r:embed="rId9">
            <a:alphaModFix/>
          </a:blip>
          <a:srcRect/>
          <a:stretch/>
        </p:blipFill>
        <p:spPr>
          <a:xfrm>
            <a:off x="0" y="1"/>
            <a:ext cx="9144001" cy="4871141"/>
          </a:xfrm>
          <a:prstGeom prst="rect">
            <a:avLst/>
          </a:prstGeom>
          <a:noFill/>
          <a:ln>
            <a:noFill/>
          </a:ln>
        </p:spPr>
      </p:pic>
      <p:pic>
        <p:nvPicPr>
          <p:cNvPr id="88" name="Google Shape;88;p20" descr="Decorative blue swoosh"/>
          <p:cNvPicPr preferRelativeResize="0"/>
          <p:nvPr/>
        </p:nvPicPr>
        <p:blipFill rotWithShape="1">
          <a:blip r:embed="rId10">
            <a:alphaModFix/>
          </a:blip>
          <a:srcRect/>
          <a:stretch/>
        </p:blipFill>
        <p:spPr>
          <a:xfrm>
            <a:off x="-1" y="-677"/>
            <a:ext cx="9144003" cy="1556462"/>
          </a:xfrm>
          <a:prstGeom prst="rect">
            <a:avLst/>
          </a:prstGeom>
          <a:noFill/>
          <a:ln>
            <a:noFill/>
          </a:ln>
        </p:spPr>
      </p:pic>
      <p:pic>
        <p:nvPicPr>
          <p:cNvPr id="89" name="Google Shape;89;p20" descr="Decorative blue bar"/>
          <p:cNvPicPr preferRelativeResize="0"/>
          <p:nvPr/>
        </p:nvPicPr>
        <p:blipFill rotWithShape="1">
          <a:blip r:embed="rId11">
            <a:alphaModFix/>
          </a:blip>
          <a:srcRect/>
          <a:stretch/>
        </p:blipFill>
        <p:spPr>
          <a:xfrm>
            <a:off x="0" y="4871140"/>
            <a:ext cx="9144001" cy="276279"/>
          </a:xfrm>
          <a:prstGeom prst="rect">
            <a:avLst/>
          </a:prstGeom>
          <a:noFill/>
          <a:ln>
            <a:noFill/>
          </a:ln>
        </p:spPr>
      </p:pic>
      <p:sp>
        <p:nvSpPr>
          <p:cNvPr id="90" name="Google Shape;90;p20"/>
          <p:cNvSpPr txBox="1">
            <a:spLocks noGrp="1"/>
          </p:cNvSpPr>
          <p:nvPr>
            <p:ph type="title"/>
          </p:nvPr>
        </p:nvSpPr>
        <p:spPr>
          <a:xfrm>
            <a:off x="628650" y="149886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20"/>
          <p:cNvSpPr txBox="1">
            <a:spLocks noGrp="1"/>
          </p:cNvSpPr>
          <p:nvPr>
            <p:ph type="body" idx="1"/>
          </p:nvPr>
        </p:nvSpPr>
        <p:spPr>
          <a:xfrm>
            <a:off x="628650" y="2570441"/>
            <a:ext cx="7886700" cy="2062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 name="Google Shape;92;p20"/>
          <p:cNvPicPr preferRelativeResize="0"/>
          <p:nvPr/>
        </p:nvPicPr>
        <p:blipFill rotWithShape="1">
          <a:blip r:embed="rId12">
            <a:alphaModFix/>
          </a:blip>
          <a:srcRect/>
          <a:stretch/>
        </p:blipFill>
        <p:spPr>
          <a:xfrm>
            <a:off x="115172" y="76953"/>
            <a:ext cx="2264751" cy="1126277"/>
          </a:xfrm>
          <a:prstGeom prst="rect">
            <a:avLst/>
          </a:prstGeom>
          <a:noFill/>
          <a:ln>
            <a:noFill/>
          </a:ln>
        </p:spPr>
      </p:pic>
      <p:sp>
        <p:nvSpPr>
          <p:cNvPr id="93" name="Google Shape;93;p20"/>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pic>
        <p:nvPicPr>
          <p:cNvPr id="130" name="Google Shape;130;p28" descr="Decorative geometric pattern"/>
          <p:cNvPicPr preferRelativeResize="0"/>
          <p:nvPr/>
        </p:nvPicPr>
        <p:blipFill rotWithShape="1">
          <a:blip r:embed="rId9">
            <a:alphaModFix/>
          </a:blip>
          <a:srcRect/>
          <a:stretch/>
        </p:blipFill>
        <p:spPr>
          <a:xfrm>
            <a:off x="0" y="1"/>
            <a:ext cx="9144000" cy="4871141"/>
          </a:xfrm>
          <a:prstGeom prst="rect">
            <a:avLst/>
          </a:prstGeom>
          <a:noFill/>
          <a:ln>
            <a:noFill/>
          </a:ln>
        </p:spPr>
      </p:pic>
      <p:pic>
        <p:nvPicPr>
          <p:cNvPr id="131" name="Google Shape;131;p28" descr="Decorative blue swoosh"/>
          <p:cNvPicPr preferRelativeResize="0"/>
          <p:nvPr/>
        </p:nvPicPr>
        <p:blipFill rotWithShape="1">
          <a:blip r:embed="rId10">
            <a:alphaModFix/>
          </a:blip>
          <a:srcRect/>
          <a:stretch/>
        </p:blipFill>
        <p:spPr>
          <a:xfrm>
            <a:off x="-1" y="-677"/>
            <a:ext cx="9144001" cy="1556462"/>
          </a:xfrm>
          <a:prstGeom prst="rect">
            <a:avLst/>
          </a:prstGeom>
          <a:noFill/>
          <a:ln>
            <a:noFill/>
          </a:ln>
        </p:spPr>
      </p:pic>
      <p:pic>
        <p:nvPicPr>
          <p:cNvPr id="132" name="Google Shape;132;p28" descr="Decorative blue bar"/>
          <p:cNvPicPr preferRelativeResize="0"/>
          <p:nvPr/>
        </p:nvPicPr>
        <p:blipFill rotWithShape="1">
          <a:blip r:embed="rId11">
            <a:alphaModFix/>
          </a:blip>
          <a:srcRect/>
          <a:stretch/>
        </p:blipFill>
        <p:spPr>
          <a:xfrm>
            <a:off x="0" y="4871140"/>
            <a:ext cx="9144000" cy="276279"/>
          </a:xfrm>
          <a:prstGeom prst="rect">
            <a:avLst/>
          </a:prstGeom>
          <a:noFill/>
          <a:ln>
            <a:noFill/>
          </a:ln>
        </p:spPr>
      </p:pic>
      <p:sp>
        <p:nvSpPr>
          <p:cNvPr id="133" name="Google Shape;133;p28"/>
          <p:cNvSpPr txBox="1">
            <a:spLocks noGrp="1"/>
          </p:cNvSpPr>
          <p:nvPr>
            <p:ph type="title"/>
          </p:nvPr>
        </p:nvSpPr>
        <p:spPr>
          <a:xfrm>
            <a:off x="628650" y="149886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4" name="Google Shape;134;p28"/>
          <p:cNvSpPr txBox="1">
            <a:spLocks noGrp="1"/>
          </p:cNvSpPr>
          <p:nvPr>
            <p:ph type="body" idx="1"/>
          </p:nvPr>
        </p:nvSpPr>
        <p:spPr>
          <a:xfrm>
            <a:off x="628650" y="2570441"/>
            <a:ext cx="7886700" cy="20622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5" name="Google Shape;135;p28"/>
          <p:cNvPicPr preferRelativeResize="0"/>
          <p:nvPr/>
        </p:nvPicPr>
        <p:blipFill rotWithShape="1">
          <a:blip r:embed="rId12">
            <a:alphaModFix/>
          </a:blip>
          <a:srcRect/>
          <a:stretch/>
        </p:blipFill>
        <p:spPr>
          <a:xfrm>
            <a:off x="115172" y="76953"/>
            <a:ext cx="2264752" cy="1126277"/>
          </a:xfrm>
          <a:prstGeom prst="rect">
            <a:avLst/>
          </a:prstGeom>
          <a:noFill/>
          <a:ln>
            <a:noFill/>
          </a:ln>
        </p:spPr>
      </p:pic>
      <p:sp>
        <p:nvSpPr>
          <p:cNvPr id="136" name="Google Shape;136;p28"/>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3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 name="Google Shape;174;p3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4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49" name="Google Shape;249;p4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0" name="Google Shape;250;p4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1" name="Google Shape;251;p4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2" name="Google Shape;252;p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media/image16.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9.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32.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26.xm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3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3" Type="http://schemas.openxmlformats.org/officeDocument/2006/relationships/hyperlink" Target="http://twitter.com/gallagherrobyn" TargetMode="External"/><Relationship Id="rId2" Type="http://schemas.openxmlformats.org/officeDocument/2006/relationships/notesSlide" Target="../notesSlides/notesSlide46.xml"/><Relationship Id="rId1" Type="http://schemas.openxmlformats.org/officeDocument/2006/relationships/slideLayout" Target="../slideLayouts/slideLayout44.xml"/><Relationship Id="rId6" Type="http://schemas.openxmlformats.org/officeDocument/2006/relationships/image" Target="../media/image9.jpg"/><Relationship Id="rId5" Type="http://schemas.openxmlformats.org/officeDocument/2006/relationships/hyperlink" Target="https://www.gettingsmart.com/2017/02/scheduling-for-learning-not-convenience/" TargetMode="External"/><Relationship Id="rId4" Type="http://schemas.openxmlformats.org/officeDocument/2006/relationships/hyperlink" Target="http://careerpathhigh.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gettingsmart.com/2017/02/scheduling-for-learning-not-convenience/" TargetMode="External"/><Relationship Id="rId2" Type="http://schemas.openxmlformats.org/officeDocument/2006/relationships/notesSlide" Target="../notesSlides/notesSlide47.xml"/><Relationship Id="rId1" Type="http://schemas.openxmlformats.org/officeDocument/2006/relationships/slideLayout" Target="../slideLayouts/slideLayout44.xml"/><Relationship Id="rId4" Type="http://schemas.openxmlformats.org/officeDocument/2006/relationships/image" Target="../media/image9.jpg"/></Relationships>
</file>

<file path=ppt/slides/_rels/slide48.xml.rels><?xml version="1.0" encoding="UTF-8" standalone="yes"?>
<Relationships xmlns="http://schemas.openxmlformats.org/package/2006/relationships"><Relationship Id="rId3" Type="http://schemas.openxmlformats.org/officeDocument/2006/relationships/hyperlink" Target="https://www.mansfieldisd.org/uploaded/main/departments/CIA/assets/MasterScheduleStudy/Research-OptimalScheduling_Secondary.pdf" TargetMode="External"/><Relationship Id="rId2" Type="http://schemas.openxmlformats.org/officeDocument/2006/relationships/notesSlide" Target="../notesSlides/notesSlide48.xml"/><Relationship Id="rId1" Type="http://schemas.openxmlformats.org/officeDocument/2006/relationships/slideLayout" Target="../slideLayouts/slideLayout44.xml"/><Relationship Id="rId4" Type="http://schemas.openxmlformats.org/officeDocument/2006/relationships/hyperlink" Target="https://www.gettingsmart.com/2017/02/scheduling-for-learning-not-convenience/"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Y2YuzgwQLFCY0x8ZY2832yueCRTTeAjotjVeAOU-K4Y/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44.xml"/><Relationship Id="rId4" Type="http://schemas.openxmlformats.org/officeDocument/2006/relationships/image" Target="../media/image9.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44.xml"/><Relationship Id="rId4" Type="http://schemas.openxmlformats.org/officeDocument/2006/relationships/image" Target="../media/image9.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44.xml"/><Relationship Id="rId4" Type="http://schemas.openxmlformats.org/officeDocument/2006/relationships/image" Target="../media/image9.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44.xml"/><Relationship Id="rId4" Type="http://schemas.openxmlformats.org/officeDocument/2006/relationships/image" Target="../media/image9.jpg"/></Relationships>
</file>

<file path=ppt/slides/_rels/slide57.xml.rels><?xml version="1.0" encoding="UTF-8" standalone="yes"?>
<Relationships xmlns="http://schemas.openxmlformats.org/package/2006/relationships"><Relationship Id="rId3" Type="http://schemas.openxmlformats.org/officeDocument/2006/relationships/hyperlink" Target="https://www.gettingsmart.com/2015/04/the-role-of-advisory-in-personalizing-the-secondary-experience/" TargetMode="External"/><Relationship Id="rId2" Type="http://schemas.openxmlformats.org/officeDocument/2006/relationships/notesSlide" Target="../notesSlides/notesSlide57.xml"/><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44.xml"/><Relationship Id="rId4" Type="http://schemas.openxmlformats.org/officeDocument/2006/relationships/image" Target="../media/image9.jpg"/></Relationships>
</file>

<file path=ppt/slides/_rels/slide5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9.xml"/><Relationship Id="rId1" Type="http://schemas.openxmlformats.org/officeDocument/2006/relationships/slideLayout" Target="../slideLayouts/slideLayout44.xml"/><Relationship Id="rId4" Type="http://schemas.openxmlformats.org/officeDocument/2006/relationships/hyperlink" Target="https://ies.ed.gov/ncee/edlabs/regions/midatlantic/pdf/ReopeningPASchool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44.xml"/><Relationship Id="rId4" Type="http://schemas.openxmlformats.org/officeDocument/2006/relationships/image" Target="../media/image9.jpg"/></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44.xml"/><Relationship Id="rId4" Type="http://schemas.openxmlformats.org/officeDocument/2006/relationships/image" Target="../media/image9.jpg"/></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44.xml"/><Relationship Id="rId4" Type="http://schemas.openxmlformats.org/officeDocument/2006/relationships/image" Target="../media/image9.jpg"/></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44.xml"/><Relationship Id="rId5" Type="http://schemas.openxmlformats.org/officeDocument/2006/relationships/image" Target="../media/image9.jpg"/><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44.xml"/><Relationship Id="rId5" Type="http://schemas.openxmlformats.org/officeDocument/2006/relationships/image" Target="../media/image9.jpg"/><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7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4.xml"/><Relationship Id="rId1" Type="http://schemas.openxmlformats.org/officeDocument/2006/relationships/slideLayout" Target="../slideLayouts/slideLayout32.xml"/><Relationship Id="rId5" Type="http://schemas.openxmlformats.org/officeDocument/2006/relationships/image" Target="../media/image9.jpg"/><Relationship Id="rId4" Type="http://schemas.openxmlformats.org/officeDocument/2006/relationships/image" Target="../media/image8.jpg"/></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2.xml"/><Relationship Id="rId5" Type="http://schemas.openxmlformats.org/officeDocument/2006/relationships/image" Target="../media/image8.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331"/>
        <p:cNvGrpSpPr/>
        <p:nvPr/>
      </p:nvGrpSpPr>
      <p:grpSpPr>
        <a:xfrm>
          <a:off x="0" y="0"/>
          <a:ext cx="0" cy="0"/>
          <a:chOff x="0" y="0"/>
          <a:chExt cx="0" cy="0"/>
        </a:xfrm>
      </p:grpSpPr>
      <p:sp>
        <p:nvSpPr>
          <p:cNvPr id="332" name="Google Shape;332;p61"/>
          <p:cNvSpPr txBox="1"/>
          <p:nvPr/>
        </p:nvSpPr>
        <p:spPr>
          <a:xfrm>
            <a:off x="333450" y="1641500"/>
            <a:ext cx="8377200" cy="305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dk1"/>
                </a:solidFill>
                <a:latin typeface="Calibri"/>
                <a:ea typeface="Calibri"/>
                <a:cs typeface="Calibri"/>
                <a:sym typeface="Calibri"/>
              </a:rPr>
              <a:t>I</a:t>
            </a:r>
            <a:r>
              <a:rPr lang="en" sz="1700">
                <a:solidFill>
                  <a:schemeClr val="dk1"/>
                </a:solidFill>
                <a:latin typeface="Calibri"/>
                <a:ea typeface="Calibri"/>
                <a:cs typeface="Calibri"/>
                <a:sym typeface="Calibri"/>
              </a:rPr>
              <a:t>n order to place you in groups for the breakout session please “rename” yourself in Zoom by:</a:t>
            </a:r>
            <a:endParaRPr sz="13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Scrolling to the top right-hand corner of your participant box, click on the three dots.</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Select “rename” and a number in front of your name that corresponds to the size of district you are in. </a:t>
            </a:r>
            <a:endParaRPr sz="1800">
              <a:solidFill>
                <a:schemeClr val="dk1"/>
              </a:solidFill>
              <a:latin typeface="Calibri"/>
              <a:ea typeface="Calibri"/>
              <a:cs typeface="Calibri"/>
              <a:sym typeface="Calibri"/>
            </a:endParaRPr>
          </a:p>
          <a:p>
            <a:pPr marL="1371600" lvl="2"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0 = I want clarification on guidance </a:t>
            </a:r>
            <a:endParaRPr sz="1800">
              <a:solidFill>
                <a:schemeClr val="dk1"/>
              </a:solidFill>
              <a:latin typeface="Calibri"/>
              <a:ea typeface="Calibri"/>
              <a:cs typeface="Calibri"/>
              <a:sym typeface="Calibri"/>
            </a:endParaRPr>
          </a:p>
          <a:p>
            <a:pPr marL="1371600" lvl="2"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1 = I want to talk about completing the blueprint</a:t>
            </a:r>
            <a:endParaRPr sz="1800">
              <a:solidFill>
                <a:schemeClr val="dk1"/>
              </a:solidFill>
              <a:latin typeface="Calibri"/>
              <a:ea typeface="Calibri"/>
              <a:cs typeface="Calibri"/>
              <a:sym typeface="Calibri"/>
            </a:endParaRPr>
          </a:p>
          <a:p>
            <a:pPr marL="1371600" lvl="2"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F = Regional Advisor/Facilitator</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Your zoom name would look something like this:  0 Krista Parent, COSA</a:t>
            </a:r>
            <a:endParaRPr sz="22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You will then be placed into breakout sessions based on this input.</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700">
              <a:solidFill>
                <a:schemeClr val="dk1"/>
              </a:solidFill>
              <a:latin typeface="Calibri"/>
              <a:ea typeface="Calibri"/>
              <a:cs typeface="Calibri"/>
              <a:sym typeface="Calibri"/>
            </a:endParaRPr>
          </a:p>
        </p:txBody>
      </p:sp>
      <p:pic>
        <p:nvPicPr>
          <p:cNvPr id="333" name="Google Shape;333;p61" descr="ode_logo.jpg"/>
          <p:cNvPicPr preferRelativeResize="0"/>
          <p:nvPr/>
        </p:nvPicPr>
        <p:blipFill rotWithShape="1">
          <a:blip r:embed="rId3">
            <a:alphaModFix/>
          </a:blip>
          <a:srcRect/>
          <a:stretch/>
        </p:blipFill>
        <p:spPr>
          <a:xfrm>
            <a:off x="3050" y="1"/>
            <a:ext cx="2683020" cy="1150931"/>
          </a:xfrm>
          <a:prstGeom prst="rect">
            <a:avLst/>
          </a:prstGeom>
          <a:noFill/>
          <a:ln>
            <a:noFill/>
          </a:ln>
        </p:spPr>
      </p:pic>
      <p:pic>
        <p:nvPicPr>
          <p:cNvPr id="334" name="Google Shape;334;p61" descr="3.jpg"/>
          <p:cNvPicPr preferRelativeResize="0"/>
          <p:nvPr/>
        </p:nvPicPr>
        <p:blipFill rotWithShape="1">
          <a:blip r:embed="rId4">
            <a:alphaModFix/>
          </a:blip>
          <a:srcRect t="3997" b="6780"/>
          <a:stretch/>
        </p:blipFill>
        <p:spPr>
          <a:xfrm>
            <a:off x="4337950" y="0"/>
            <a:ext cx="4806127" cy="976256"/>
          </a:xfrm>
          <a:prstGeom prst="rect">
            <a:avLst/>
          </a:prstGeom>
          <a:noFill/>
          <a:ln>
            <a:noFill/>
          </a:ln>
        </p:spPr>
      </p:pic>
      <p:sp>
        <p:nvSpPr>
          <p:cNvPr id="335" name="Google Shape;335;p61"/>
          <p:cNvSpPr txBox="1"/>
          <p:nvPr/>
        </p:nvSpPr>
        <p:spPr>
          <a:xfrm>
            <a:off x="-75" y="954769"/>
            <a:ext cx="9144000" cy="623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 sz="3200" b="1">
                <a:solidFill>
                  <a:srgbClr val="2E75B5"/>
                </a:solidFill>
                <a:latin typeface="Arial Rounded"/>
                <a:ea typeface="Arial Rounded"/>
                <a:cs typeface="Arial Rounded"/>
                <a:sym typeface="Arial Rounded"/>
              </a:rPr>
              <a:t>Getting Ready for Breakout Groups</a:t>
            </a:r>
            <a:endParaRPr sz="2900" b="1">
              <a:solidFill>
                <a:srgbClr val="2E75B5"/>
              </a:solidFill>
              <a:latin typeface="Arial Rounded"/>
              <a:ea typeface="Arial Rounded"/>
              <a:cs typeface="Arial Rounded"/>
              <a:sym typeface="Arial Rounde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0"/>
          <p:cNvSpPr txBox="1"/>
          <p:nvPr/>
        </p:nvSpPr>
        <p:spPr>
          <a:xfrm>
            <a:off x="223625" y="1094569"/>
            <a:ext cx="3066900" cy="321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300"/>
              <a:buFont typeface="Arial"/>
              <a:buNone/>
            </a:pPr>
            <a:r>
              <a:rPr lang="en" sz="3200" b="1" i="0" u="none" strike="noStrike" cap="none">
                <a:solidFill>
                  <a:srgbClr val="306EB2"/>
                </a:solidFill>
                <a:latin typeface="Calibri"/>
                <a:ea typeface="Calibri"/>
                <a:cs typeface="Calibri"/>
                <a:sym typeface="Calibri"/>
              </a:rPr>
              <a:t>Focus Requirements</a:t>
            </a:r>
            <a:endParaRPr sz="3200" b="1" i="0" u="none" strike="noStrike" cap="none">
              <a:solidFill>
                <a:srgbClr val="306EB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300"/>
              <a:buFont typeface="Arial"/>
              <a:buNone/>
            </a:pPr>
            <a:endParaRPr sz="1500" b="1" i="0" u="none" strike="noStrike" cap="none">
              <a:solidFill>
                <a:srgbClr val="306EB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300"/>
              <a:buFont typeface="Arial"/>
              <a:buNone/>
            </a:pPr>
            <a:r>
              <a:rPr lang="en" sz="2400" b="1" i="0" u="none" strike="noStrike" cap="none">
                <a:solidFill>
                  <a:srgbClr val="9F2065"/>
                </a:solidFill>
                <a:latin typeface="Calibri"/>
                <a:ea typeface="Calibri"/>
                <a:cs typeface="Calibri"/>
                <a:sym typeface="Calibri"/>
              </a:rPr>
              <a:t>To Get School Started</a:t>
            </a:r>
            <a:endParaRPr sz="3200" b="1" i="0" u="none" strike="noStrike" cap="none">
              <a:solidFill>
                <a:srgbClr val="306EB2"/>
              </a:solidFill>
              <a:latin typeface="Calibri"/>
              <a:ea typeface="Calibri"/>
              <a:cs typeface="Calibri"/>
              <a:sym typeface="Calibri"/>
            </a:endParaRPr>
          </a:p>
        </p:txBody>
      </p:sp>
      <p:pic>
        <p:nvPicPr>
          <p:cNvPr id="405" name="Google Shape;405;p70"/>
          <p:cNvPicPr preferRelativeResize="0"/>
          <p:nvPr/>
        </p:nvPicPr>
        <p:blipFill rotWithShape="1">
          <a:blip r:embed="rId3">
            <a:alphaModFix/>
          </a:blip>
          <a:srcRect/>
          <a:stretch/>
        </p:blipFill>
        <p:spPr>
          <a:xfrm>
            <a:off x="3290525" y="114300"/>
            <a:ext cx="4275807" cy="4632131"/>
          </a:xfrm>
          <a:prstGeom prst="rect">
            <a:avLst/>
          </a:prstGeom>
          <a:noFill/>
          <a:ln>
            <a:noFill/>
          </a:ln>
        </p:spPr>
      </p:pic>
      <p:pic>
        <p:nvPicPr>
          <p:cNvPr id="406" name="Google Shape;406;p70"/>
          <p:cNvPicPr preferRelativeResize="0"/>
          <p:nvPr/>
        </p:nvPicPr>
        <p:blipFill>
          <a:blip r:embed="rId4">
            <a:alphaModFix/>
          </a:blip>
          <a:stretch>
            <a:fillRect/>
          </a:stretch>
        </p:blipFill>
        <p:spPr>
          <a:xfrm>
            <a:off x="8362939" y="5014913"/>
            <a:ext cx="585788" cy="1285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1"/>
          <p:cNvSpPr txBox="1"/>
          <p:nvPr/>
        </p:nvSpPr>
        <p:spPr>
          <a:xfrm>
            <a:off x="251850" y="1511075"/>
            <a:ext cx="8611200" cy="319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r>
              <a:rPr lang="en" sz="1700"/>
              <a:t>The mainstays of reducing exposure to the coronavirus and other respiratory pathogens are:</a:t>
            </a:r>
            <a:endParaRPr sz="1700"/>
          </a:p>
          <a:p>
            <a:pPr marL="457200" lvl="0" indent="-336550" algn="l" rtl="0">
              <a:spcBef>
                <a:spcPts val="0"/>
              </a:spcBef>
              <a:spcAft>
                <a:spcPts val="0"/>
              </a:spcAft>
              <a:buSzPts val="1700"/>
              <a:buAutoNum type="arabicPeriod"/>
            </a:pPr>
            <a:r>
              <a:rPr lang="en" sz="1700" b="1"/>
              <a:t>Physical distancing</a:t>
            </a:r>
            <a:r>
              <a:rPr lang="en" sz="1700"/>
              <a:t> — minimizing close contact (&lt;six feet) with other people.</a:t>
            </a:r>
            <a:endParaRPr sz="1700"/>
          </a:p>
          <a:p>
            <a:pPr marL="457200" lvl="0" indent="-336550" algn="l" rtl="0">
              <a:spcBef>
                <a:spcPts val="0"/>
              </a:spcBef>
              <a:spcAft>
                <a:spcPts val="0"/>
              </a:spcAft>
              <a:buSzPts val="1700"/>
              <a:buAutoNum type="arabicPeriod"/>
            </a:pPr>
            <a:r>
              <a:rPr lang="en" sz="1700" b="1"/>
              <a:t>Hand hygiene</a:t>
            </a:r>
            <a:r>
              <a:rPr lang="en" sz="1700"/>
              <a:t> — frequent washing with soap and water or using hand sanitizer.</a:t>
            </a:r>
            <a:endParaRPr sz="1700"/>
          </a:p>
          <a:p>
            <a:pPr marL="457200" lvl="0" indent="-336550" algn="l" rtl="0">
              <a:spcBef>
                <a:spcPts val="0"/>
              </a:spcBef>
              <a:spcAft>
                <a:spcPts val="0"/>
              </a:spcAft>
              <a:buSzPts val="1700"/>
              <a:buAutoNum type="arabicPeriod"/>
            </a:pPr>
            <a:r>
              <a:rPr lang="en" sz="1700" b="1"/>
              <a:t>Cohorts</a:t>
            </a:r>
            <a:r>
              <a:rPr lang="en" sz="1700"/>
              <a:t> — conducting all activities in small groups that remain together over time with minimal mixing of groups.</a:t>
            </a:r>
            <a:endParaRPr sz="1700"/>
          </a:p>
          <a:p>
            <a:pPr marL="457200" lvl="0" indent="-336550" algn="l" rtl="0">
              <a:spcBef>
                <a:spcPts val="0"/>
              </a:spcBef>
              <a:spcAft>
                <a:spcPts val="0"/>
              </a:spcAft>
              <a:buSzPts val="1700"/>
              <a:buAutoNum type="arabicPeriod"/>
            </a:pPr>
            <a:r>
              <a:rPr lang="en" sz="1700" b="1"/>
              <a:t>Protective equipment</a:t>
            </a:r>
            <a:r>
              <a:rPr lang="en" sz="1700"/>
              <a:t> — use of face shields, face coverings, and barriers.</a:t>
            </a:r>
            <a:endParaRPr sz="1700"/>
          </a:p>
          <a:p>
            <a:pPr marL="457200" lvl="0" indent="-336550" algn="l" rtl="0">
              <a:spcBef>
                <a:spcPts val="0"/>
              </a:spcBef>
              <a:spcAft>
                <a:spcPts val="0"/>
              </a:spcAft>
              <a:buSzPts val="1700"/>
              <a:buAutoNum type="arabicPeriod"/>
            </a:pPr>
            <a:r>
              <a:rPr lang="en" sz="1700" b="1"/>
              <a:t>Environmental cleaning and disinfection</a:t>
            </a:r>
            <a:r>
              <a:rPr lang="en" sz="1700"/>
              <a:t> — especially of high-touch surfaces.</a:t>
            </a:r>
            <a:endParaRPr sz="1700"/>
          </a:p>
          <a:p>
            <a:pPr marL="457200" lvl="0" indent="-336550" algn="l" rtl="0">
              <a:spcBef>
                <a:spcPts val="0"/>
              </a:spcBef>
              <a:spcAft>
                <a:spcPts val="0"/>
              </a:spcAft>
              <a:buSzPts val="1700"/>
              <a:buAutoNum type="arabicPeriod"/>
            </a:pPr>
            <a:r>
              <a:rPr lang="en" sz="1700" b="1"/>
              <a:t>Isolation</a:t>
            </a:r>
            <a:r>
              <a:rPr lang="en" sz="1700"/>
              <a:t> of sick people and quarantine of exposed people.</a:t>
            </a:r>
            <a:endParaRPr sz="1700"/>
          </a:p>
          <a:p>
            <a:pPr marL="457200" lvl="0" indent="-336550" algn="l" rtl="0">
              <a:spcBef>
                <a:spcPts val="0"/>
              </a:spcBef>
              <a:spcAft>
                <a:spcPts val="0"/>
              </a:spcAft>
              <a:buSzPts val="1700"/>
              <a:buAutoNum type="arabicPeriod"/>
            </a:pPr>
            <a:r>
              <a:rPr lang="en" sz="1700"/>
              <a:t>With the above considerations foremost, outdoor activities are safer than indoor activities.</a:t>
            </a:r>
            <a:endParaRPr sz="1700"/>
          </a:p>
        </p:txBody>
      </p:sp>
      <p:sp>
        <p:nvSpPr>
          <p:cNvPr id="413" name="Google Shape;413;p71"/>
          <p:cNvSpPr txBox="1"/>
          <p:nvPr/>
        </p:nvSpPr>
        <p:spPr>
          <a:xfrm>
            <a:off x="898000" y="1007575"/>
            <a:ext cx="7567500" cy="69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200" b="1">
                <a:solidFill>
                  <a:schemeClr val="dk1"/>
                </a:solidFill>
              </a:rPr>
              <a:t>Grounding PRINCIPLES </a:t>
            </a:r>
            <a:endParaRPr sz="2200" b="1">
              <a:solidFill>
                <a:schemeClr val="dk1"/>
              </a:solidFill>
            </a:endParaRPr>
          </a:p>
          <a:p>
            <a:pPr marL="0" lvl="0" indent="0" algn="ctr" rtl="0">
              <a:spcBef>
                <a:spcPts val="0"/>
              </a:spcBef>
              <a:spcAft>
                <a:spcPts val="0"/>
              </a:spcAft>
              <a:buClr>
                <a:schemeClr val="dk1"/>
              </a:buClr>
              <a:buSzPts val="1100"/>
              <a:buFont typeface="Arial"/>
              <a:buNone/>
            </a:pPr>
            <a:r>
              <a:rPr lang="en" sz="2200" b="1">
                <a:solidFill>
                  <a:schemeClr val="dk1"/>
                </a:solidFill>
              </a:rPr>
              <a:t>for Reducing Potential Exposures</a:t>
            </a:r>
            <a:endParaRPr sz="2200" b="1">
              <a:solidFill>
                <a:schemeClr val="dk1"/>
              </a:solidFill>
            </a:endParaRPr>
          </a:p>
          <a:p>
            <a:pPr marL="0" lvl="0" indent="0" algn="ctr" rtl="0">
              <a:spcBef>
                <a:spcPts val="0"/>
              </a:spcBef>
              <a:spcAft>
                <a:spcPts val="0"/>
              </a:spcAft>
              <a:buClr>
                <a:schemeClr val="dk1"/>
              </a:buClr>
              <a:buSzPts val="1100"/>
              <a:buFont typeface="Arial"/>
              <a:buNone/>
            </a:pPr>
            <a:endParaRPr sz="2200" b="1">
              <a:solidFill>
                <a:schemeClr val="dk1"/>
              </a:solidFill>
            </a:endParaRPr>
          </a:p>
        </p:txBody>
      </p:sp>
      <p:pic>
        <p:nvPicPr>
          <p:cNvPr id="414" name="Google Shape;414;p71" descr="3.jpg"/>
          <p:cNvPicPr preferRelativeResize="0"/>
          <p:nvPr/>
        </p:nvPicPr>
        <p:blipFill rotWithShape="1">
          <a:blip r:embed="rId3">
            <a:alphaModFix/>
          </a:blip>
          <a:srcRect t="3997" b="6780"/>
          <a:stretch/>
        </p:blipFill>
        <p:spPr>
          <a:xfrm>
            <a:off x="4656350" y="0"/>
            <a:ext cx="4487651" cy="911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72"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pic>
        <p:nvPicPr>
          <p:cNvPr id="421" name="Google Shape;421;p72" descr="ode_logo.jpg"/>
          <p:cNvPicPr preferRelativeResize="0"/>
          <p:nvPr/>
        </p:nvPicPr>
        <p:blipFill rotWithShape="1">
          <a:blip r:embed="rId4">
            <a:alphaModFix/>
          </a:blip>
          <a:srcRect/>
          <a:stretch/>
        </p:blipFill>
        <p:spPr>
          <a:xfrm>
            <a:off x="2975" y="1"/>
            <a:ext cx="2683020" cy="1150931"/>
          </a:xfrm>
          <a:prstGeom prst="rect">
            <a:avLst/>
          </a:prstGeom>
          <a:noFill/>
          <a:ln>
            <a:noFill/>
          </a:ln>
        </p:spPr>
      </p:pic>
      <p:pic>
        <p:nvPicPr>
          <p:cNvPr id="422" name="Google Shape;422;p72"/>
          <p:cNvPicPr preferRelativeResize="0"/>
          <p:nvPr/>
        </p:nvPicPr>
        <p:blipFill rotWithShape="1">
          <a:blip r:embed="rId5">
            <a:alphaModFix/>
          </a:blip>
          <a:srcRect t="4157" b="6428"/>
          <a:stretch/>
        </p:blipFill>
        <p:spPr>
          <a:xfrm>
            <a:off x="1670513" y="1150925"/>
            <a:ext cx="5802977" cy="38915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73" descr="3.jpg"/>
          <p:cNvPicPr preferRelativeResize="0"/>
          <p:nvPr/>
        </p:nvPicPr>
        <p:blipFill rotWithShape="1">
          <a:blip r:embed="rId3">
            <a:alphaModFix/>
          </a:blip>
          <a:srcRect t="3997" b="6780"/>
          <a:stretch/>
        </p:blipFill>
        <p:spPr>
          <a:xfrm>
            <a:off x="4656350" y="0"/>
            <a:ext cx="4487651" cy="911575"/>
          </a:xfrm>
          <a:prstGeom prst="rect">
            <a:avLst/>
          </a:prstGeom>
          <a:noFill/>
          <a:ln>
            <a:noFill/>
          </a:ln>
        </p:spPr>
      </p:pic>
      <p:sp>
        <p:nvSpPr>
          <p:cNvPr id="428" name="Google Shape;428;p73"/>
          <p:cNvSpPr txBox="1"/>
          <p:nvPr/>
        </p:nvSpPr>
        <p:spPr>
          <a:xfrm>
            <a:off x="560450" y="1064175"/>
            <a:ext cx="8236800" cy="3603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3100"/>
              <a:buFont typeface="Arial"/>
              <a:buNone/>
            </a:pPr>
            <a:r>
              <a:rPr lang="en" sz="3100" b="1">
                <a:solidFill>
                  <a:srgbClr val="0F75BC"/>
                </a:solidFill>
              </a:rPr>
              <a:t>Community and Family Engagement </a:t>
            </a:r>
            <a:endParaRPr sz="1500"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sz="1900" b="1" u="sng">
                <a:latin typeface="Calibri"/>
                <a:ea typeface="Calibri"/>
                <a:cs typeface="Calibri"/>
                <a:sym typeface="Calibri"/>
              </a:rPr>
              <a:t>Key Concepts</a:t>
            </a:r>
            <a:endParaRPr sz="1900" b="1" u="sng">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A key step to your implementation plan is understanding what the family, community and students really need and want during a reimagined COVID-19 learning environment.</a:t>
            </a:r>
            <a:endParaRPr sz="1900">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a:p>
            <a:pPr marL="0" lvl="0" indent="0" algn="l" rtl="0">
              <a:spcBef>
                <a:spcPts val="0"/>
              </a:spcBef>
              <a:spcAft>
                <a:spcPts val="0"/>
              </a:spcAft>
              <a:buNone/>
            </a:pPr>
            <a:r>
              <a:rPr lang="en" sz="1900" b="1" u="sng">
                <a:latin typeface="Calibri"/>
                <a:ea typeface="Calibri"/>
                <a:cs typeface="Calibri"/>
                <a:sym typeface="Calibri"/>
              </a:rPr>
              <a:t>Key Next Steps</a:t>
            </a:r>
            <a:endParaRPr sz="1900" b="1" u="sng">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Gather relevant information from your student and parent groups</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Consider collecting parent and student survey</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Identify your key contacts and collect information</a:t>
            </a:r>
            <a:endParaRPr sz="19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74"/>
          <p:cNvPicPr preferRelativeResize="0"/>
          <p:nvPr/>
        </p:nvPicPr>
        <p:blipFill>
          <a:blip r:embed="rId3">
            <a:alphaModFix/>
          </a:blip>
          <a:stretch>
            <a:fillRect/>
          </a:stretch>
        </p:blipFill>
        <p:spPr>
          <a:xfrm>
            <a:off x="2775300" y="151612"/>
            <a:ext cx="4609314" cy="4609311"/>
          </a:xfrm>
          <a:prstGeom prst="rect">
            <a:avLst/>
          </a:prstGeom>
          <a:noFill/>
          <a:ln>
            <a:noFill/>
          </a:ln>
        </p:spPr>
      </p:pic>
      <p:sp>
        <p:nvSpPr>
          <p:cNvPr id="435" name="Google Shape;435;p74"/>
          <p:cNvSpPr txBox="1"/>
          <p:nvPr/>
        </p:nvSpPr>
        <p:spPr>
          <a:xfrm>
            <a:off x="68000" y="1178963"/>
            <a:ext cx="2561700" cy="8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a:solidFill>
                  <a:srgbClr val="0F75BC"/>
                </a:solidFill>
              </a:rPr>
              <a:t>Operational Blueprint</a:t>
            </a:r>
            <a:endParaRPr sz="3200" b="1">
              <a:solidFill>
                <a:srgbClr val="0F75BC"/>
              </a:solidFill>
            </a:endParaRPr>
          </a:p>
          <a:p>
            <a:pPr marL="0" marR="0" lvl="0" indent="0" algn="l" rtl="0">
              <a:lnSpc>
                <a:spcPct val="100000"/>
              </a:lnSpc>
              <a:spcBef>
                <a:spcPts val="0"/>
              </a:spcBef>
              <a:spcAft>
                <a:spcPts val="0"/>
              </a:spcAft>
              <a:buClr>
                <a:srgbClr val="000000"/>
              </a:buClr>
              <a:buSzPts val="2400"/>
              <a:buFont typeface="Arial"/>
              <a:buNone/>
            </a:pPr>
            <a:endParaRPr sz="1500" b="1">
              <a:solidFill>
                <a:srgbClr val="0F75BC"/>
              </a:solidFil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a:solidFill>
                <a:srgbClr val="C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5"/>
          <p:cNvSpPr txBox="1"/>
          <p:nvPr/>
        </p:nvSpPr>
        <p:spPr>
          <a:xfrm>
            <a:off x="125925" y="1084875"/>
            <a:ext cx="8708100" cy="339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u="sng">
                <a:latin typeface="Calibri"/>
                <a:ea typeface="Calibri"/>
                <a:cs typeface="Calibri"/>
                <a:sym typeface="Calibri"/>
              </a:rPr>
              <a:t>Key Concepts</a:t>
            </a:r>
            <a:endParaRPr sz="1700" b="1" u="sng">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Each school building will complete a blueprint.</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Every district is different, some decisions may be district level and some may be decisions you can make independently.</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It is important to make connections early with transportation and meal service as they may impact your model choice.</a:t>
            </a:r>
            <a:endParaRPr sz="17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r>
              <a:rPr lang="en" sz="1700" b="1" u="sng">
                <a:latin typeface="Calibri"/>
                <a:ea typeface="Calibri"/>
                <a:cs typeface="Calibri"/>
                <a:sym typeface="Calibri"/>
              </a:rPr>
              <a:t>Key Next Steps</a:t>
            </a:r>
            <a:endParaRPr sz="1700" b="1" u="sng">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a:latin typeface="Calibri"/>
                <a:ea typeface="Calibri"/>
                <a:cs typeface="Calibri"/>
                <a:sym typeface="Calibri"/>
              </a:rPr>
              <a:t>Understand your decision making boundaries are in planning.</a:t>
            </a:r>
            <a:endParaRPr sz="170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a:latin typeface="Calibri"/>
                <a:ea typeface="Calibri"/>
                <a:cs typeface="Calibri"/>
                <a:sym typeface="Calibri"/>
              </a:rPr>
              <a:t>Download the blueprint and review the requirements of each section.</a:t>
            </a:r>
            <a:endParaRPr sz="170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a:latin typeface="Calibri"/>
                <a:ea typeface="Calibri"/>
                <a:cs typeface="Calibri"/>
                <a:sym typeface="Calibri"/>
              </a:rPr>
              <a:t>Consider who will be on your planning team and outline timelines for completion of the blueprint.</a:t>
            </a:r>
            <a:endParaRPr sz="170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a:latin typeface="Calibri"/>
                <a:ea typeface="Calibri"/>
                <a:cs typeface="Calibri"/>
                <a:sym typeface="Calibri"/>
              </a:rPr>
              <a:t>Make connections with key leaders in the district that will be integral in developing and implementing your school’s plan.</a:t>
            </a:r>
            <a:endParaRPr sz="1700">
              <a:latin typeface="Calibri"/>
              <a:ea typeface="Calibri"/>
              <a:cs typeface="Calibri"/>
              <a:sym typeface="Calibri"/>
            </a:endParaRPr>
          </a:p>
        </p:txBody>
      </p:sp>
      <p:pic>
        <p:nvPicPr>
          <p:cNvPr id="441" name="Google Shape;441;p75"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sp>
        <p:nvSpPr>
          <p:cNvPr id="442" name="Google Shape;442;p75"/>
          <p:cNvSpPr txBox="1"/>
          <p:nvPr/>
        </p:nvSpPr>
        <p:spPr>
          <a:xfrm>
            <a:off x="1127150" y="299163"/>
            <a:ext cx="2944800" cy="78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solidFill>
                  <a:srgbClr val="306EB2"/>
                </a:solidFill>
                <a:latin typeface="Calibri"/>
                <a:ea typeface="Calibri"/>
                <a:cs typeface="Calibri"/>
                <a:sym typeface="Calibri"/>
              </a:rPr>
              <a:t>Getting Started</a:t>
            </a:r>
            <a:endParaRPr sz="2300" b="1">
              <a:solidFill>
                <a:srgbClr val="306EB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6"/>
          <p:cNvSpPr txBox="1"/>
          <p:nvPr/>
        </p:nvSpPr>
        <p:spPr>
          <a:xfrm>
            <a:off x="261525" y="958950"/>
            <a:ext cx="8620800" cy="340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latin typeface="Calibri"/>
                <a:ea typeface="Calibri"/>
                <a:cs typeface="Calibri"/>
                <a:sym typeface="Calibri"/>
              </a:rPr>
              <a:t>Communicable Disease Management Plan for COVID-19</a:t>
            </a:r>
            <a:endParaRPr sz="1500" b="1" u="sng">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While this is a district document the details in the plan can affect the implementation plan for the building.</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As you balance the health and safety needs of your building implementation plan refer back to your communicable disease document to:</a:t>
            </a:r>
            <a:endParaRPr sz="1500">
              <a:latin typeface="Calibri"/>
              <a:ea typeface="Calibri"/>
              <a:cs typeface="Calibri"/>
              <a:sym typeface="Calibri"/>
            </a:endParaRPr>
          </a:p>
          <a:p>
            <a:pPr marL="1371600" lvl="2" indent="-323850" algn="l" rtl="0">
              <a:spcBef>
                <a:spcPts val="0"/>
              </a:spcBef>
              <a:spcAft>
                <a:spcPts val="0"/>
              </a:spcAft>
              <a:buSzPts val="1500"/>
              <a:buFont typeface="Calibri"/>
              <a:buChar char="■"/>
            </a:pPr>
            <a:r>
              <a:rPr lang="en" sz="1500">
                <a:latin typeface="Calibri"/>
                <a:ea typeface="Calibri"/>
                <a:cs typeface="Calibri"/>
                <a:sym typeface="Calibri"/>
              </a:rPr>
              <a:t>Ensure that high standards of health and safety are met</a:t>
            </a:r>
            <a:endParaRPr sz="1500">
              <a:latin typeface="Calibri"/>
              <a:ea typeface="Calibri"/>
              <a:cs typeface="Calibri"/>
              <a:sym typeface="Calibri"/>
            </a:endParaRPr>
          </a:p>
          <a:p>
            <a:pPr marL="1371600" lvl="2" indent="-323850" algn="l" rtl="0">
              <a:spcBef>
                <a:spcPts val="0"/>
              </a:spcBef>
              <a:spcAft>
                <a:spcPts val="0"/>
              </a:spcAft>
              <a:buSzPts val="1500"/>
              <a:buFont typeface="Calibri"/>
              <a:buChar char="■"/>
            </a:pPr>
            <a:r>
              <a:rPr lang="en" sz="1500">
                <a:latin typeface="Calibri"/>
                <a:ea typeface="Calibri"/>
                <a:cs typeface="Calibri"/>
                <a:sym typeface="Calibri"/>
              </a:rPr>
              <a:t>Maintain consistency between the communicable disease plan and your building implementation plan</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Designate a person at each school to establish, implement and enforce physical distancing requirements, consistent with this guidance and other guidance from OHA.</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Process and procedures to train all staff in sections 1 - 3 of this guidance. Consider conducting the training virtually, or, if in-person, ensure physical distancing is maintained.</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r>
              <a:rPr lang="en" sz="1500" b="1" u="sng">
                <a:latin typeface="Calibri"/>
                <a:ea typeface="Calibri"/>
                <a:cs typeface="Calibri"/>
                <a:sym typeface="Calibri"/>
              </a:rPr>
              <a:t>Do I need to write my own protocols for the communicable disease plan?</a:t>
            </a:r>
            <a:endParaRPr sz="1500" b="1" u="sng">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Yes, in some cases there will be individual protocols written for each school</a:t>
            </a:r>
            <a:endParaRPr sz="1500">
              <a:latin typeface="Calibri"/>
              <a:ea typeface="Calibri"/>
              <a:cs typeface="Calibri"/>
              <a:sym typeface="Calibri"/>
            </a:endParaRPr>
          </a:p>
          <a:p>
            <a:pPr marL="914400" lvl="1" indent="-323850" algn="l" rtl="0">
              <a:spcBef>
                <a:spcPts val="0"/>
              </a:spcBef>
              <a:spcAft>
                <a:spcPts val="0"/>
              </a:spcAft>
              <a:buSzPts val="1500"/>
              <a:buFont typeface="Calibri"/>
              <a:buChar char="○"/>
            </a:pPr>
            <a:r>
              <a:rPr lang="en" sz="1500">
                <a:latin typeface="Calibri"/>
                <a:ea typeface="Calibri"/>
                <a:cs typeface="Calibri"/>
                <a:sym typeface="Calibri"/>
              </a:rPr>
              <a:t>Example: Protocol for screening students and staff for symptoms, System for daily logs</a:t>
            </a:r>
            <a:endParaRPr sz="1500">
              <a:latin typeface="Calibri"/>
              <a:ea typeface="Calibri"/>
              <a:cs typeface="Calibri"/>
              <a:sym typeface="Calibri"/>
            </a:endParaRPr>
          </a:p>
        </p:txBody>
      </p:sp>
      <p:pic>
        <p:nvPicPr>
          <p:cNvPr id="448" name="Google Shape;448;p76" descr="3.jpg"/>
          <p:cNvPicPr preferRelativeResize="0"/>
          <p:nvPr/>
        </p:nvPicPr>
        <p:blipFill rotWithShape="1">
          <a:blip r:embed="rId3">
            <a:alphaModFix/>
          </a:blip>
          <a:srcRect t="3997" b="6780"/>
          <a:stretch/>
        </p:blipFill>
        <p:spPr>
          <a:xfrm>
            <a:off x="4656350" y="0"/>
            <a:ext cx="4487651" cy="911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77"/>
          <p:cNvPicPr preferRelativeResize="0"/>
          <p:nvPr/>
        </p:nvPicPr>
        <p:blipFill>
          <a:blip r:embed="rId3">
            <a:alphaModFix/>
          </a:blip>
          <a:stretch>
            <a:fillRect/>
          </a:stretch>
        </p:blipFill>
        <p:spPr>
          <a:xfrm>
            <a:off x="570675" y="1075225"/>
            <a:ext cx="8002651" cy="3629675"/>
          </a:xfrm>
          <a:prstGeom prst="rect">
            <a:avLst/>
          </a:prstGeom>
          <a:noFill/>
          <a:ln>
            <a:noFill/>
          </a:ln>
        </p:spPr>
      </p:pic>
      <p:pic>
        <p:nvPicPr>
          <p:cNvPr id="454" name="Google Shape;454;p77"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
        <p:nvSpPr>
          <p:cNvPr id="455" name="Google Shape;455;p77"/>
          <p:cNvSpPr txBox="1"/>
          <p:nvPr/>
        </p:nvSpPr>
        <p:spPr>
          <a:xfrm>
            <a:off x="1356100" y="62938"/>
            <a:ext cx="2944800" cy="78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306EB2"/>
                </a:solidFill>
                <a:latin typeface="Calibri"/>
                <a:ea typeface="Calibri"/>
                <a:cs typeface="Calibri"/>
                <a:sym typeface="Calibri"/>
              </a:rPr>
              <a:t>Required CDMP Components</a:t>
            </a:r>
            <a:endParaRPr sz="1800" b="1">
              <a:solidFill>
                <a:srgbClr val="306EB2"/>
              </a:solidFill>
              <a:latin typeface="Calibri"/>
              <a:ea typeface="Calibri"/>
              <a:cs typeface="Calibri"/>
              <a:sym typeface="Calibri"/>
            </a:endParaRPr>
          </a:p>
          <a:p>
            <a:pPr marL="0" lvl="0" indent="0" algn="ctr" rtl="0">
              <a:spcBef>
                <a:spcPts val="0"/>
              </a:spcBef>
              <a:spcAft>
                <a:spcPts val="0"/>
              </a:spcAft>
              <a:buNone/>
            </a:pPr>
            <a:r>
              <a:rPr lang="en" sz="1800" b="1">
                <a:solidFill>
                  <a:srgbClr val="306EB2"/>
                </a:solidFill>
                <a:latin typeface="Calibri"/>
                <a:ea typeface="Calibri"/>
                <a:cs typeface="Calibri"/>
                <a:sym typeface="Calibri"/>
              </a:rPr>
              <a:t>Daily Logs</a:t>
            </a:r>
            <a:endParaRPr sz="1800" b="1">
              <a:solidFill>
                <a:srgbClr val="306EB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78"/>
          <p:cNvPicPr preferRelativeResize="0"/>
          <p:nvPr/>
        </p:nvPicPr>
        <p:blipFill>
          <a:blip r:embed="rId3">
            <a:alphaModFix/>
          </a:blip>
          <a:stretch>
            <a:fillRect/>
          </a:stretch>
        </p:blipFill>
        <p:spPr>
          <a:xfrm>
            <a:off x="152400" y="960713"/>
            <a:ext cx="8839199" cy="2074668"/>
          </a:xfrm>
          <a:prstGeom prst="rect">
            <a:avLst/>
          </a:prstGeom>
          <a:noFill/>
          <a:ln>
            <a:noFill/>
          </a:ln>
        </p:spPr>
      </p:pic>
      <p:sp>
        <p:nvSpPr>
          <p:cNvPr id="461" name="Google Shape;461;p78"/>
          <p:cNvSpPr txBox="1"/>
          <p:nvPr/>
        </p:nvSpPr>
        <p:spPr>
          <a:xfrm>
            <a:off x="833100" y="3166375"/>
            <a:ext cx="7477800" cy="55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Calibri"/>
                <a:ea typeface="Calibri"/>
                <a:cs typeface="Calibri"/>
                <a:sym typeface="Calibri"/>
              </a:rPr>
              <a:t>Note* This log template accounts for the CDMP requirements as well as visual screening.  </a:t>
            </a:r>
            <a:endParaRPr sz="1700">
              <a:latin typeface="Calibri"/>
              <a:ea typeface="Calibri"/>
              <a:cs typeface="Calibri"/>
              <a:sym typeface="Calibri"/>
            </a:endParaRPr>
          </a:p>
        </p:txBody>
      </p:sp>
      <p:pic>
        <p:nvPicPr>
          <p:cNvPr id="462" name="Google Shape;462;p78"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9"/>
          <p:cNvSpPr txBox="1"/>
          <p:nvPr/>
        </p:nvSpPr>
        <p:spPr>
          <a:xfrm>
            <a:off x="462975" y="3364175"/>
            <a:ext cx="7630500" cy="13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solidFill>
                  <a:schemeClr val="dk1"/>
                </a:solidFill>
                <a:latin typeface="Calibri"/>
                <a:ea typeface="Calibri"/>
                <a:cs typeface="Calibri"/>
                <a:sym typeface="Calibri"/>
              </a:rPr>
              <a:t>Key Next Steps</a:t>
            </a:r>
            <a:endParaRPr sz="1600" b="1" u="sng">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As a district team: </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Identify which protocols will be written and dictated by the district</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Determine what protocols need to be written by buildings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Outline the protocols needed and assign team members</a:t>
            </a:r>
            <a:endParaRPr sz="1600"/>
          </a:p>
        </p:txBody>
      </p:sp>
      <p:pic>
        <p:nvPicPr>
          <p:cNvPr id="468" name="Google Shape;468;p79"/>
          <p:cNvPicPr preferRelativeResize="0"/>
          <p:nvPr/>
        </p:nvPicPr>
        <p:blipFill rotWithShape="1">
          <a:blip r:embed="rId3">
            <a:alphaModFix/>
          </a:blip>
          <a:srcRect t="3474"/>
          <a:stretch/>
        </p:blipFill>
        <p:spPr>
          <a:xfrm>
            <a:off x="601500" y="1551125"/>
            <a:ext cx="7941001" cy="1736850"/>
          </a:xfrm>
          <a:prstGeom prst="rect">
            <a:avLst/>
          </a:prstGeom>
          <a:noFill/>
          <a:ln>
            <a:noFill/>
          </a:ln>
        </p:spPr>
      </p:pic>
      <p:sp>
        <p:nvSpPr>
          <p:cNvPr id="469" name="Google Shape;469;p79"/>
          <p:cNvSpPr txBox="1"/>
          <p:nvPr/>
        </p:nvSpPr>
        <p:spPr>
          <a:xfrm>
            <a:off x="356150" y="1047425"/>
            <a:ext cx="8302800" cy="5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Calibri"/>
                <a:ea typeface="Calibri"/>
                <a:cs typeface="Calibri"/>
                <a:sym typeface="Calibri"/>
              </a:rPr>
              <a:t>More Communicable Disease Management Plan Requirements </a:t>
            </a:r>
            <a:endParaRPr sz="2400" b="1">
              <a:latin typeface="Calibri"/>
              <a:ea typeface="Calibri"/>
              <a:cs typeface="Calibri"/>
              <a:sym typeface="Calibri"/>
            </a:endParaRPr>
          </a:p>
        </p:txBody>
      </p:sp>
      <p:pic>
        <p:nvPicPr>
          <p:cNvPr id="470" name="Google Shape;470;p79"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62"/>
          <p:cNvSpPr txBox="1"/>
          <p:nvPr/>
        </p:nvSpPr>
        <p:spPr>
          <a:xfrm>
            <a:off x="353684" y="1944374"/>
            <a:ext cx="8653340" cy="19051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 sz="5400" b="1" i="0" u="none" strike="noStrike" cap="none">
                <a:solidFill>
                  <a:srgbClr val="1F75BC"/>
                </a:solidFill>
                <a:latin typeface="Calibri"/>
                <a:ea typeface="Calibri"/>
                <a:cs typeface="Calibri"/>
                <a:sym typeface="Calibri"/>
              </a:rPr>
              <a:t>Ready Schools, Safe Learners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 sz="3200" b="0" i="0" u="none" strike="noStrike" cap="none">
                <a:solidFill>
                  <a:srgbClr val="1F75BC"/>
                </a:solidFill>
                <a:latin typeface="Calibri"/>
                <a:ea typeface="Calibri"/>
                <a:cs typeface="Calibri"/>
                <a:sym typeface="Calibri"/>
              </a:rPr>
              <a:t>GUIDANCE FOR SCHOOL YEAR 2020-21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1F75BC"/>
                </a:solidFill>
                <a:latin typeface="Calibri"/>
                <a:ea typeface="Calibri"/>
                <a:cs typeface="Calibri"/>
                <a:sym typeface="Calibri"/>
              </a:rPr>
              <a:t>June 10, 2020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Arial"/>
              <a:ea typeface="Arial"/>
              <a:cs typeface="Arial"/>
              <a:sym typeface="Arial"/>
            </a:endParaRPr>
          </a:p>
        </p:txBody>
      </p:sp>
      <p:pic>
        <p:nvPicPr>
          <p:cNvPr id="341" name="Google Shape;341;p62" descr="image13.png"/>
          <p:cNvPicPr preferRelativeResize="0"/>
          <p:nvPr/>
        </p:nvPicPr>
        <p:blipFill rotWithShape="1">
          <a:blip r:embed="rId3">
            <a:alphaModFix/>
          </a:blip>
          <a:srcRect/>
          <a:stretch/>
        </p:blipFill>
        <p:spPr>
          <a:xfrm>
            <a:off x="406400" y="4064000"/>
            <a:ext cx="1712308" cy="641314"/>
          </a:xfrm>
          <a:prstGeom prst="rect">
            <a:avLst/>
          </a:prstGeom>
          <a:noFill/>
          <a:ln>
            <a:noFill/>
          </a:ln>
        </p:spPr>
      </p:pic>
      <p:pic>
        <p:nvPicPr>
          <p:cNvPr id="342" name="Google Shape;342;p62" descr="3.jpg"/>
          <p:cNvPicPr preferRelativeResize="0"/>
          <p:nvPr/>
        </p:nvPicPr>
        <p:blipFill rotWithShape="1">
          <a:blip r:embed="rId4">
            <a:alphaModFix/>
          </a:blip>
          <a:srcRect t="4001" b="6779"/>
          <a:stretch/>
        </p:blipFill>
        <p:spPr>
          <a:xfrm>
            <a:off x="0" y="1845469"/>
            <a:ext cx="9144000" cy="1857375"/>
          </a:xfrm>
          <a:prstGeom prst="rect">
            <a:avLst/>
          </a:prstGeom>
          <a:noFill/>
          <a:ln>
            <a:noFill/>
          </a:ln>
        </p:spPr>
      </p:pic>
      <p:sp>
        <p:nvSpPr>
          <p:cNvPr id="343" name="Google Shape;343;p62"/>
          <p:cNvSpPr txBox="1"/>
          <p:nvPr/>
        </p:nvSpPr>
        <p:spPr>
          <a:xfrm>
            <a:off x="7944125" y="4886100"/>
            <a:ext cx="1215300" cy="3145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6-</a:t>
            </a:r>
            <a:r>
              <a:rPr lang="en" b="1">
                <a:latin typeface="Calibri"/>
                <a:ea typeface="Calibri"/>
                <a:cs typeface="Calibri"/>
                <a:sym typeface="Calibri"/>
              </a:rPr>
              <a:t>23</a:t>
            </a:r>
            <a:r>
              <a:rPr lang="en" sz="1400" b="1" i="0" u="none" strike="noStrike" cap="none">
                <a:solidFill>
                  <a:srgbClr val="000000"/>
                </a:solidFill>
                <a:latin typeface="Calibri"/>
                <a:ea typeface="Calibri"/>
                <a:cs typeface="Calibri"/>
                <a:sym typeface="Calibri"/>
              </a:rPr>
              <a:t>-2020</a:t>
            </a:r>
            <a:endParaRPr sz="1400" b="1" i="0" u="none" strike="noStrike" cap="none">
              <a:solidFill>
                <a:srgbClr val="000000"/>
              </a:solidFill>
              <a:latin typeface="Calibri"/>
              <a:ea typeface="Calibri"/>
              <a:cs typeface="Calibri"/>
              <a:sym typeface="Calibri"/>
            </a:endParaRPr>
          </a:p>
        </p:txBody>
      </p:sp>
      <p:sp>
        <p:nvSpPr>
          <p:cNvPr id="344" name="Google Shape;344;p62"/>
          <p:cNvSpPr txBox="1"/>
          <p:nvPr/>
        </p:nvSpPr>
        <p:spPr>
          <a:xfrm>
            <a:off x="4572000" y="3924550"/>
            <a:ext cx="3603900" cy="73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600"/>
              <a:buFont typeface="Arial"/>
              <a:buNone/>
            </a:pPr>
            <a:r>
              <a:rPr lang="en" sz="5300">
                <a:solidFill>
                  <a:srgbClr val="3C78D8"/>
                </a:solidFill>
                <a:latin typeface="Calibri"/>
                <a:ea typeface="Calibri"/>
                <a:cs typeface="Calibri"/>
                <a:sym typeface="Calibri"/>
              </a:rPr>
              <a:t>Series 3 </a:t>
            </a:r>
            <a:endParaRPr sz="5300" i="0" u="none" strike="noStrike" cap="none">
              <a:solidFill>
                <a:srgbClr val="3C78D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474"/>
        <p:cNvGrpSpPr/>
        <p:nvPr/>
      </p:nvGrpSpPr>
      <p:grpSpPr>
        <a:xfrm>
          <a:off x="0" y="0"/>
          <a:ext cx="0" cy="0"/>
          <a:chOff x="0" y="0"/>
          <a:chExt cx="0" cy="0"/>
        </a:xfrm>
      </p:grpSpPr>
      <p:sp>
        <p:nvSpPr>
          <p:cNvPr id="475" name="Google Shape;475;p80"/>
          <p:cNvSpPr txBox="1"/>
          <p:nvPr/>
        </p:nvSpPr>
        <p:spPr>
          <a:xfrm>
            <a:off x="4213869" y="835925"/>
            <a:ext cx="46635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Physical Distancing </a:t>
            </a:r>
            <a:endParaRPr sz="1400" b="0" i="0" u="none" strike="noStrike" cap="none">
              <a:solidFill>
                <a:srgbClr val="000000"/>
              </a:solidFill>
              <a:latin typeface="Calibri"/>
              <a:ea typeface="Calibri"/>
              <a:cs typeface="Calibri"/>
              <a:sym typeface="Calibri"/>
            </a:endParaRPr>
          </a:p>
        </p:txBody>
      </p:sp>
      <p:pic>
        <p:nvPicPr>
          <p:cNvPr id="476" name="Google Shape;476;p80"/>
          <p:cNvPicPr preferRelativeResize="0"/>
          <p:nvPr/>
        </p:nvPicPr>
        <p:blipFill>
          <a:blip r:embed="rId3">
            <a:alphaModFix/>
          </a:blip>
          <a:stretch>
            <a:fillRect/>
          </a:stretch>
        </p:blipFill>
        <p:spPr>
          <a:xfrm>
            <a:off x="152400" y="1527425"/>
            <a:ext cx="8839201" cy="3073911"/>
          </a:xfrm>
          <a:prstGeom prst="rect">
            <a:avLst/>
          </a:prstGeom>
          <a:noFill/>
          <a:ln>
            <a:noFill/>
          </a:ln>
        </p:spPr>
      </p:pic>
      <p:pic>
        <p:nvPicPr>
          <p:cNvPr id="477" name="Google Shape;477;p80"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81"/>
          <p:cNvSpPr txBox="1"/>
          <p:nvPr/>
        </p:nvSpPr>
        <p:spPr>
          <a:xfrm>
            <a:off x="222063" y="835922"/>
            <a:ext cx="86553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Physical Distancing </a:t>
            </a:r>
            <a:endParaRPr sz="1400" b="0" i="0" u="none" strike="noStrike" cap="none">
              <a:solidFill>
                <a:srgbClr val="000000"/>
              </a:solidFill>
              <a:latin typeface="Calibri"/>
              <a:ea typeface="Calibri"/>
              <a:cs typeface="Calibri"/>
              <a:sym typeface="Calibri"/>
            </a:endParaRPr>
          </a:p>
        </p:txBody>
      </p:sp>
      <p:pic>
        <p:nvPicPr>
          <p:cNvPr id="484" name="Google Shape;484;p81" descr="3.jpg"/>
          <p:cNvPicPr preferRelativeResize="0"/>
          <p:nvPr/>
        </p:nvPicPr>
        <p:blipFill rotWithShape="1">
          <a:blip r:embed="rId3">
            <a:alphaModFix/>
          </a:blip>
          <a:srcRect t="3997" b="6780"/>
          <a:stretch/>
        </p:blipFill>
        <p:spPr>
          <a:xfrm>
            <a:off x="5698566" y="0"/>
            <a:ext cx="3445435" cy="699863"/>
          </a:xfrm>
          <a:prstGeom prst="rect">
            <a:avLst/>
          </a:prstGeom>
          <a:noFill/>
          <a:ln>
            <a:noFill/>
          </a:ln>
        </p:spPr>
      </p:pic>
      <p:sp>
        <p:nvSpPr>
          <p:cNvPr id="485" name="Google Shape;485;p81"/>
          <p:cNvSpPr txBox="1"/>
          <p:nvPr/>
        </p:nvSpPr>
        <p:spPr>
          <a:xfrm>
            <a:off x="397300" y="1213175"/>
            <a:ext cx="8073600" cy="36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latin typeface="Calibri"/>
                <a:ea typeface="Calibri"/>
                <a:cs typeface="Calibri"/>
                <a:sym typeface="Calibri"/>
              </a:rPr>
              <a:t>Room Capacity</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Establish a minimum of 35 square foot per person to determine room capacity</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Calculate only usable classroom space</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 sz="1600">
                <a:latin typeface="Calibri"/>
                <a:ea typeface="Calibri"/>
                <a:cs typeface="Calibri"/>
                <a:sym typeface="Calibri"/>
              </a:rPr>
              <a:t>Subtract cupboards, tables and non-student desks spaces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Strive to use all of the usable space in the room</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In doing so, work to keep people’s work spaces 6 feet from each other</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 sz="1600" b="1" u="sng">
                <a:latin typeface="Calibri"/>
                <a:ea typeface="Calibri"/>
                <a:cs typeface="Calibri"/>
                <a:sym typeface="Calibri"/>
              </a:rPr>
              <a:t>Key Next Steps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Measure and determine the number of people that can be in each classroom and common space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Consider placing a sign with the number of people up in each space so that people who enter the area understand if there are too many in the room</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The number of people in a space will help drive your decision about the model you choose for the Fall</a:t>
            </a:r>
            <a:endParaRPr sz="1600">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2"/>
          <p:cNvSpPr txBox="1"/>
          <p:nvPr/>
        </p:nvSpPr>
        <p:spPr>
          <a:xfrm>
            <a:off x="222063" y="835922"/>
            <a:ext cx="86553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Physical Distancing </a:t>
            </a:r>
            <a:endParaRPr sz="1400" b="0" i="0" u="none" strike="noStrike" cap="none">
              <a:solidFill>
                <a:srgbClr val="000000"/>
              </a:solidFill>
              <a:latin typeface="Calibri"/>
              <a:ea typeface="Calibri"/>
              <a:cs typeface="Calibri"/>
              <a:sym typeface="Calibri"/>
            </a:endParaRPr>
          </a:p>
        </p:txBody>
      </p:sp>
      <p:pic>
        <p:nvPicPr>
          <p:cNvPr id="492" name="Google Shape;492;p82" descr="3.jpg"/>
          <p:cNvPicPr preferRelativeResize="0"/>
          <p:nvPr/>
        </p:nvPicPr>
        <p:blipFill rotWithShape="1">
          <a:blip r:embed="rId3">
            <a:alphaModFix/>
          </a:blip>
          <a:srcRect t="3997" b="6780"/>
          <a:stretch/>
        </p:blipFill>
        <p:spPr>
          <a:xfrm>
            <a:off x="5698566" y="0"/>
            <a:ext cx="3445435" cy="699862"/>
          </a:xfrm>
          <a:prstGeom prst="rect">
            <a:avLst/>
          </a:prstGeom>
          <a:noFill/>
          <a:ln>
            <a:noFill/>
          </a:ln>
        </p:spPr>
      </p:pic>
      <p:sp>
        <p:nvSpPr>
          <p:cNvPr id="493" name="Google Shape;493;p82"/>
          <p:cNvSpPr txBox="1"/>
          <p:nvPr/>
        </p:nvSpPr>
        <p:spPr>
          <a:xfrm>
            <a:off x="397300" y="1213175"/>
            <a:ext cx="8368500" cy="36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latin typeface="Calibri"/>
                <a:ea typeface="Calibri"/>
                <a:cs typeface="Calibri"/>
                <a:sym typeface="Calibri"/>
              </a:rPr>
              <a:t>Minimizing Standing in Lines</a:t>
            </a:r>
            <a:endParaRPr sz="1500" b="1" u="sng">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List all the places in the building where students stand in lines and consider ways to adjust schedules</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In areas where there will be time spent in lines take steps to ensure there is 6ft distance between students</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Use signage to support physical distancing and proper flow of the building to avoid congestion</a:t>
            </a:r>
            <a:endParaRPr sz="1500">
              <a:latin typeface="Calibri"/>
              <a:ea typeface="Calibri"/>
              <a:cs typeface="Calibri"/>
              <a:sym typeface="Calibri"/>
            </a:endParaRPr>
          </a:p>
          <a:p>
            <a:pPr marL="914400" lvl="1" indent="-323850" algn="l" rtl="0">
              <a:spcBef>
                <a:spcPts val="0"/>
              </a:spcBef>
              <a:spcAft>
                <a:spcPts val="0"/>
              </a:spcAft>
              <a:buSzPts val="1500"/>
              <a:buFont typeface="Calibri"/>
              <a:buChar char="○"/>
            </a:pPr>
            <a:r>
              <a:rPr lang="en" sz="1500">
                <a:latin typeface="Calibri"/>
                <a:ea typeface="Calibri"/>
                <a:cs typeface="Calibri"/>
                <a:sym typeface="Calibri"/>
              </a:rPr>
              <a:t>Marks on the floor signaling where to stand, one way traffic, separate entrance and exits etc. </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Plan for students who will need training and support to follow these new  requirements</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r>
              <a:rPr lang="en" sz="1500" b="1" u="sng">
                <a:latin typeface="Calibri"/>
                <a:ea typeface="Calibri"/>
                <a:cs typeface="Calibri"/>
                <a:sym typeface="Calibri"/>
              </a:rPr>
              <a:t>Key Next Steps</a:t>
            </a:r>
            <a:endParaRPr sz="1500" b="1" u="sng">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List areas of congestion and standing in lines and work through adjustments</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Develop plans for signage - order purchased items early, items are running out quickly</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Add training for students on physical distancing to your list of back to school student and staff activities</a:t>
            </a:r>
            <a:endParaRPr sz="1500">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3"/>
          <p:cNvSpPr txBox="1"/>
          <p:nvPr/>
        </p:nvSpPr>
        <p:spPr>
          <a:xfrm>
            <a:off x="1944357" y="73267"/>
            <a:ext cx="7141029" cy="80788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 sz="3200" b="1" i="0" u="none" strike="noStrike" cap="none">
                <a:solidFill>
                  <a:srgbClr val="0F75BC"/>
                </a:solidFill>
                <a:latin typeface="Arial"/>
                <a:ea typeface="Arial"/>
                <a:cs typeface="Arial"/>
                <a:sym typeface="Arial"/>
              </a:rPr>
              <a:t>Physical Distancing</a:t>
            </a:r>
            <a:endParaRPr sz="3200" b="1" i="0" u="none" strike="noStrike" cap="none">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a:solidFill>
                <a:srgbClr val="C00000"/>
              </a:solidFill>
              <a:latin typeface="Arial"/>
              <a:ea typeface="Arial"/>
              <a:cs typeface="Arial"/>
              <a:sym typeface="Arial"/>
            </a:endParaRPr>
          </a:p>
        </p:txBody>
      </p:sp>
      <p:sp>
        <p:nvSpPr>
          <p:cNvPr id="500" name="Google Shape;500;p83"/>
          <p:cNvSpPr txBox="1"/>
          <p:nvPr/>
        </p:nvSpPr>
        <p:spPr>
          <a:xfrm>
            <a:off x="2099733" y="481349"/>
            <a:ext cx="6873660" cy="34624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 sz="2400" b="1" i="0" u="none" strike="noStrike" cap="none">
                <a:solidFill>
                  <a:srgbClr val="9F2065"/>
                </a:solidFill>
                <a:latin typeface="Calibri"/>
                <a:ea typeface="Calibri"/>
                <a:cs typeface="Calibri"/>
                <a:sym typeface="Calibri"/>
              </a:rPr>
              <a:t>Critical Step – Plan Development</a:t>
            </a:r>
            <a:endParaRPr/>
          </a:p>
        </p:txBody>
      </p:sp>
      <p:sp>
        <p:nvSpPr>
          <p:cNvPr id="501" name="Google Shape;501;p83"/>
          <p:cNvSpPr txBox="1"/>
          <p:nvPr/>
        </p:nvSpPr>
        <p:spPr>
          <a:xfrm>
            <a:off x="5569175" y="1877413"/>
            <a:ext cx="3142800" cy="23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Describe your physical distancing plan on page 5 of the blueprint.</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Indicate how you will address each of the required items.</a:t>
            </a:r>
            <a:endParaRPr>
              <a:latin typeface="Calibri"/>
              <a:ea typeface="Calibri"/>
              <a:cs typeface="Calibri"/>
              <a:sym typeface="Calibri"/>
            </a:endParaRPr>
          </a:p>
        </p:txBody>
      </p:sp>
      <p:pic>
        <p:nvPicPr>
          <p:cNvPr id="502" name="Google Shape;502;p83"/>
          <p:cNvPicPr preferRelativeResize="0"/>
          <p:nvPr/>
        </p:nvPicPr>
        <p:blipFill>
          <a:blip r:embed="rId3">
            <a:alphaModFix/>
          </a:blip>
          <a:stretch>
            <a:fillRect/>
          </a:stretch>
        </p:blipFill>
        <p:spPr>
          <a:xfrm>
            <a:off x="304800" y="1785300"/>
            <a:ext cx="5264374" cy="25254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506"/>
        <p:cNvGrpSpPr/>
        <p:nvPr/>
      </p:nvGrpSpPr>
      <p:grpSpPr>
        <a:xfrm>
          <a:off x="0" y="0"/>
          <a:ext cx="0" cy="0"/>
          <a:chOff x="0" y="0"/>
          <a:chExt cx="0" cy="0"/>
        </a:xfrm>
      </p:grpSpPr>
      <p:pic>
        <p:nvPicPr>
          <p:cNvPr id="507" name="Google Shape;507;p84"/>
          <p:cNvPicPr preferRelativeResize="0"/>
          <p:nvPr/>
        </p:nvPicPr>
        <p:blipFill rotWithShape="1">
          <a:blip r:embed="rId3">
            <a:alphaModFix/>
          </a:blip>
          <a:srcRect b="3166"/>
          <a:stretch/>
        </p:blipFill>
        <p:spPr>
          <a:xfrm>
            <a:off x="2440975" y="47125"/>
            <a:ext cx="3806775" cy="4805899"/>
          </a:xfrm>
          <a:prstGeom prst="rect">
            <a:avLst/>
          </a:prstGeom>
          <a:noFill/>
          <a:ln>
            <a:noFill/>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85"/>
          <p:cNvSpPr txBox="1"/>
          <p:nvPr/>
        </p:nvSpPr>
        <p:spPr>
          <a:xfrm>
            <a:off x="4946900" y="1080800"/>
            <a:ext cx="37380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Cohorting</a:t>
            </a:r>
            <a:endParaRPr sz="1400" b="0" i="0" u="none" strike="noStrike" cap="none">
              <a:solidFill>
                <a:srgbClr val="000000"/>
              </a:solidFill>
              <a:latin typeface="Calibri"/>
              <a:ea typeface="Calibri"/>
              <a:cs typeface="Calibri"/>
              <a:sym typeface="Calibri"/>
            </a:endParaRPr>
          </a:p>
        </p:txBody>
      </p:sp>
      <p:sp>
        <p:nvSpPr>
          <p:cNvPr id="514" name="Google Shape;514;p85"/>
          <p:cNvSpPr txBox="1"/>
          <p:nvPr/>
        </p:nvSpPr>
        <p:spPr>
          <a:xfrm>
            <a:off x="339600" y="1150925"/>
            <a:ext cx="5575500" cy="3534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Calibri"/>
                <a:ea typeface="Calibri"/>
                <a:cs typeface="Calibri"/>
                <a:sym typeface="Calibri"/>
              </a:rPr>
              <a:t>Stable Cohorts</a:t>
            </a:r>
            <a:endParaRPr sz="2000" b="1">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Groups must maintain the 35 sq ft per person and striving for six feet requirement.</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Minimize interactions between stable cohorts.</a:t>
            </a:r>
            <a:endParaRPr sz="2000">
              <a:latin typeface="Calibri"/>
              <a:ea typeface="Calibri"/>
              <a:cs typeface="Calibri"/>
              <a:sym typeface="Calibri"/>
            </a:endParaRPr>
          </a:p>
          <a:p>
            <a:pPr marL="0" lvl="0" indent="0" algn="l" rtl="0">
              <a:spcBef>
                <a:spcPts val="0"/>
              </a:spcBef>
              <a:spcAft>
                <a:spcPts val="0"/>
              </a:spcAft>
              <a:buNone/>
            </a:pPr>
            <a:r>
              <a:rPr lang="en" sz="2000" b="1">
                <a:latin typeface="Calibri"/>
                <a:ea typeface="Calibri"/>
                <a:cs typeface="Calibri"/>
                <a:sym typeface="Calibri"/>
              </a:rPr>
              <a:t>Weighing Risks</a:t>
            </a:r>
            <a:endParaRPr sz="2000" b="1">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The smaller the cohort the less risk</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The larger the cohorts and the more interaction between them increases risks</a:t>
            </a:r>
            <a:endParaRPr sz="20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pic>
        <p:nvPicPr>
          <p:cNvPr id="515" name="Google Shape;515;p85" descr="ode_logo.jpg"/>
          <p:cNvPicPr preferRelativeResize="0"/>
          <p:nvPr/>
        </p:nvPicPr>
        <p:blipFill rotWithShape="1">
          <a:blip r:embed="rId3">
            <a:alphaModFix/>
          </a:blip>
          <a:srcRect/>
          <a:stretch/>
        </p:blipFill>
        <p:spPr>
          <a:xfrm>
            <a:off x="2975" y="1"/>
            <a:ext cx="2683020" cy="1150931"/>
          </a:xfrm>
          <a:prstGeom prst="rect">
            <a:avLst/>
          </a:prstGeom>
          <a:noFill/>
          <a:ln>
            <a:noFill/>
          </a:ln>
        </p:spPr>
      </p:pic>
      <p:pic>
        <p:nvPicPr>
          <p:cNvPr id="516" name="Google Shape;516;p85" descr="3.jpg"/>
          <p:cNvPicPr preferRelativeResize="0"/>
          <p:nvPr/>
        </p:nvPicPr>
        <p:blipFill rotWithShape="1">
          <a:blip r:embed="rId4">
            <a:alphaModFix/>
          </a:blip>
          <a:srcRect t="3997" b="6780"/>
          <a:stretch/>
        </p:blipFill>
        <p:spPr>
          <a:xfrm>
            <a:off x="5154225" y="0"/>
            <a:ext cx="3989776" cy="810431"/>
          </a:xfrm>
          <a:prstGeom prst="rect">
            <a:avLst/>
          </a:prstGeom>
          <a:noFill/>
          <a:ln>
            <a:noFill/>
          </a:ln>
        </p:spPr>
      </p:pic>
      <p:pic>
        <p:nvPicPr>
          <p:cNvPr id="517" name="Google Shape;517;p85"/>
          <p:cNvPicPr preferRelativeResize="0"/>
          <p:nvPr/>
        </p:nvPicPr>
        <p:blipFill>
          <a:blip r:embed="rId5">
            <a:alphaModFix/>
          </a:blip>
          <a:stretch>
            <a:fillRect/>
          </a:stretch>
        </p:blipFill>
        <p:spPr>
          <a:xfrm>
            <a:off x="6073200" y="1707900"/>
            <a:ext cx="2731209" cy="2884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521"/>
        <p:cNvGrpSpPr/>
        <p:nvPr/>
      </p:nvGrpSpPr>
      <p:grpSpPr>
        <a:xfrm>
          <a:off x="0" y="0"/>
          <a:ext cx="0" cy="0"/>
          <a:chOff x="0" y="0"/>
          <a:chExt cx="0" cy="0"/>
        </a:xfrm>
      </p:grpSpPr>
      <p:pic>
        <p:nvPicPr>
          <p:cNvPr id="522" name="Google Shape;522;p86"/>
          <p:cNvPicPr preferRelativeResize="0"/>
          <p:nvPr/>
        </p:nvPicPr>
        <p:blipFill>
          <a:blip r:embed="rId3">
            <a:alphaModFix/>
          </a:blip>
          <a:stretch>
            <a:fillRect/>
          </a:stretch>
        </p:blipFill>
        <p:spPr>
          <a:xfrm>
            <a:off x="152400" y="963500"/>
            <a:ext cx="8839201" cy="3743340"/>
          </a:xfrm>
          <a:prstGeom prst="rect">
            <a:avLst/>
          </a:prstGeom>
          <a:noFill/>
          <a:ln>
            <a:noFill/>
          </a:ln>
        </p:spPr>
      </p:pic>
      <p:sp>
        <p:nvSpPr>
          <p:cNvPr id="523" name="Google Shape;523;p86"/>
          <p:cNvSpPr txBox="1"/>
          <p:nvPr/>
        </p:nvSpPr>
        <p:spPr>
          <a:xfrm>
            <a:off x="1744625" y="0"/>
            <a:ext cx="2277000" cy="539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Cohorting</a:t>
            </a:r>
            <a:endParaRPr sz="1400" b="0" i="0" u="none" strike="noStrike" cap="none">
              <a:solidFill>
                <a:srgbClr val="000000"/>
              </a:solidFill>
              <a:latin typeface="Calibri"/>
              <a:ea typeface="Calibri"/>
              <a:cs typeface="Calibri"/>
              <a:sym typeface="Calibri"/>
            </a:endParaRPr>
          </a:p>
        </p:txBody>
      </p:sp>
      <p:pic>
        <p:nvPicPr>
          <p:cNvPr id="524" name="Google Shape;524;p86"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528"/>
        <p:cNvGrpSpPr/>
        <p:nvPr/>
      </p:nvGrpSpPr>
      <p:grpSpPr>
        <a:xfrm>
          <a:off x="0" y="0"/>
          <a:ext cx="0" cy="0"/>
          <a:chOff x="0" y="0"/>
          <a:chExt cx="0" cy="0"/>
        </a:xfrm>
      </p:grpSpPr>
      <p:pic>
        <p:nvPicPr>
          <p:cNvPr id="529" name="Google Shape;529;p87"/>
          <p:cNvPicPr preferRelativeResize="0"/>
          <p:nvPr/>
        </p:nvPicPr>
        <p:blipFill>
          <a:blip r:embed="rId3">
            <a:alphaModFix/>
          </a:blip>
          <a:stretch>
            <a:fillRect/>
          </a:stretch>
        </p:blipFill>
        <p:spPr>
          <a:xfrm>
            <a:off x="1576775" y="172175"/>
            <a:ext cx="5459375" cy="4557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8"/>
          <p:cNvSpPr txBox="1"/>
          <p:nvPr/>
        </p:nvSpPr>
        <p:spPr>
          <a:xfrm>
            <a:off x="4946900" y="971906"/>
            <a:ext cx="40977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Cohorting</a:t>
            </a:r>
            <a:endParaRPr sz="1400" b="0" i="0" u="none" strike="noStrike" cap="none">
              <a:solidFill>
                <a:srgbClr val="000000"/>
              </a:solidFill>
              <a:latin typeface="Calibri"/>
              <a:ea typeface="Calibri"/>
              <a:cs typeface="Calibri"/>
              <a:sym typeface="Calibri"/>
            </a:endParaRPr>
          </a:p>
        </p:txBody>
      </p:sp>
      <p:sp>
        <p:nvSpPr>
          <p:cNvPr id="536" name="Google Shape;536;p88"/>
          <p:cNvSpPr txBox="1"/>
          <p:nvPr/>
        </p:nvSpPr>
        <p:spPr>
          <a:xfrm>
            <a:off x="339600" y="1511000"/>
            <a:ext cx="8464800" cy="2975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u="sng">
                <a:latin typeface="Calibri"/>
                <a:ea typeface="Calibri"/>
                <a:cs typeface="Calibri"/>
                <a:sym typeface="Calibri"/>
              </a:rPr>
              <a:t>Mitigating Cohort Risks</a:t>
            </a:r>
            <a:endParaRPr sz="1900" b="1" u="sng">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Cleaning and wiping surfaces between cohort</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Staff who interact with multiple cohorts must wash/sanitize hands between groups</a:t>
            </a:r>
            <a:endParaRPr sz="1900">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a:p>
            <a:pPr marL="0" lvl="0" indent="0" algn="l" rtl="0">
              <a:spcBef>
                <a:spcPts val="0"/>
              </a:spcBef>
              <a:spcAft>
                <a:spcPts val="0"/>
              </a:spcAft>
              <a:buNone/>
            </a:pPr>
            <a:r>
              <a:rPr lang="en" sz="1900" b="1" u="sng">
                <a:latin typeface="Calibri"/>
                <a:ea typeface="Calibri"/>
                <a:cs typeface="Calibri"/>
                <a:sym typeface="Calibri"/>
              </a:rPr>
              <a:t>Key Concepts</a:t>
            </a:r>
            <a:endParaRPr sz="1900" b="1" u="sng">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Design cohorts where all students maintain access to general education, grade level learning standards and peers</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Students cannot be placed into a cohort groups based on any demographic or disability criteria</a:t>
            </a:r>
            <a:endParaRPr sz="1900">
              <a:latin typeface="Calibri"/>
              <a:ea typeface="Calibri"/>
              <a:cs typeface="Calibri"/>
              <a:sym typeface="Calibri"/>
            </a:endParaRPr>
          </a:p>
        </p:txBody>
      </p:sp>
      <p:pic>
        <p:nvPicPr>
          <p:cNvPr id="537" name="Google Shape;537;p88" descr="ode_logo.jpg"/>
          <p:cNvPicPr preferRelativeResize="0"/>
          <p:nvPr/>
        </p:nvPicPr>
        <p:blipFill rotWithShape="1">
          <a:blip r:embed="rId3">
            <a:alphaModFix/>
          </a:blip>
          <a:srcRect/>
          <a:stretch/>
        </p:blipFill>
        <p:spPr>
          <a:xfrm>
            <a:off x="2975" y="1"/>
            <a:ext cx="2683020" cy="1150931"/>
          </a:xfrm>
          <a:prstGeom prst="rect">
            <a:avLst/>
          </a:prstGeom>
          <a:noFill/>
          <a:ln>
            <a:noFill/>
          </a:ln>
        </p:spPr>
      </p:pic>
      <p:pic>
        <p:nvPicPr>
          <p:cNvPr id="538" name="Google Shape;538;p88" descr="3.jpg"/>
          <p:cNvPicPr preferRelativeResize="0"/>
          <p:nvPr/>
        </p:nvPicPr>
        <p:blipFill rotWithShape="1">
          <a:blip r:embed="rId4">
            <a:alphaModFix/>
          </a:blip>
          <a:srcRect t="3997" b="6780"/>
          <a:stretch/>
        </p:blipFill>
        <p:spPr>
          <a:xfrm>
            <a:off x="5154225" y="0"/>
            <a:ext cx="3989776" cy="8104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p89" descr="3.jpg"/>
          <p:cNvPicPr preferRelativeResize="0"/>
          <p:nvPr/>
        </p:nvPicPr>
        <p:blipFill rotWithShape="1">
          <a:blip r:embed="rId3">
            <a:alphaModFix/>
          </a:blip>
          <a:srcRect t="3997" b="6780"/>
          <a:stretch/>
        </p:blipFill>
        <p:spPr>
          <a:xfrm>
            <a:off x="4337875" y="0"/>
            <a:ext cx="4806126" cy="976256"/>
          </a:xfrm>
          <a:prstGeom prst="rect">
            <a:avLst/>
          </a:prstGeom>
          <a:noFill/>
          <a:ln>
            <a:noFill/>
          </a:ln>
        </p:spPr>
      </p:pic>
      <p:sp>
        <p:nvSpPr>
          <p:cNvPr id="545" name="Google Shape;545;p89"/>
          <p:cNvSpPr txBox="1"/>
          <p:nvPr/>
        </p:nvSpPr>
        <p:spPr>
          <a:xfrm>
            <a:off x="358125" y="994950"/>
            <a:ext cx="7756200" cy="315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latin typeface="Calibri"/>
                <a:ea typeface="Calibri"/>
                <a:cs typeface="Calibri"/>
                <a:sym typeface="Calibri"/>
              </a:rPr>
              <a:t>Key Concepts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All Schools will develop plans and procedures to ensure proper screening before students enter the building.</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Each building should evaluate their physical layout, doorways and options for entering the building given physical distancing requirements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Evaluate available staff to conduct screenings and train them on the protocols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No person exhibiting primary symptoms will be admitted to the campus</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 sz="1600">
                <a:latin typeface="Calibri"/>
                <a:ea typeface="Calibri"/>
                <a:cs typeface="Calibri"/>
                <a:sym typeface="Calibri"/>
              </a:rPr>
              <a:t>Primary symptoms of concern: cough, fever or chills, shortness of breath, or difficulty breathing</a:t>
            </a:r>
            <a:endParaRPr sz="1600">
              <a:latin typeface="Calibri"/>
              <a:ea typeface="Calibri"/>
              <a:cs typeface="Calibri"/>
              <a:sym typeface="Calibri"/>
            </a:endParaRPr>
          </a:p>
          <a:p>
            <a:pPr marL="0" lvl="0" indent="0" algn="l" rtl="0">
              <a:spcBef>
                <a:spcPts val="0"/>
              </a:spcBef>
              <a:spcAft>
                <a:spcPts val="0"/>
              </a:spcAft>
              <a:buNone/>
            </a:pPr>
            <a:r>
              <a:rPr lang="en" sz="1600" b="1" u="sng">
                <a:latin typeface="Calibri"/>
                <a:ea typeface="Calibri"/>
                <a:cs typeface="Calibri"/>
                <a:sym typeface="Calibri"/>
              </a:rPr>
              <a:t>Key Next Steps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Develop entry and screening protocols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Develop a training plan for screening for symptoms </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 sz="1600">
                <a:latin typeface="Calibri"/>
                <a:ea typeface="Calibri"/>
                <a:cs typeface="Calibri"/>
                <a:sym typeface="Calibri"/>
              </a:rPr>
              <a:t>Use your school nurse or contact your ESD for access to training supports</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 sz="1600">
                <a:latin typeface="Calibri"/>
                <a:ea typeface="Calibri"/>
                <a:cs typeface="Calibri"/>
                <a:sym typeface="Calibri"/>
              </a:rPr>
              <a:t>Follow all LPHA advice on restricting from school students or staff who have been exposed </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sp>
        <p:nvSpPr>
          <p:cNvPr id="546" name="Google Shape;546;p89"/>
          <p:cNvSpPr txBox="1"/>
          <p:nvPr/>
        </p:nvSpPr>
        <p:spPr>
          <a:xfrm>
            <a:off x="96675" y="182875"/>
            <a:ext cx="4088700" cy="6105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en" sz="2900" b="1">
                <a:solidFill>
                  <a:srgbClr val="0F75BC"/>
                </a:solidFill>
              </a:rPr>
              <a:t>Entry and Screening</a:t>
            </a: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63"/>
          <p:cNvPicPr preferRelativeResize="0"/>
          <p:nvPr/>
        </p:nvPicPr>
        <p:blipFill rotWithShape="1">
          <a:blip r:embed="rId3">
            <a:alphaModFix/>
          </a:blip>
          <a:srcRect/>
          <a:stretch/>
        </p:blipFill>
        <p:spPr>
          <a:xfrm>
            <a:off x="0" y="112856"/>
            <a:ext cx="9144000" cy="464703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90"/>
          <p:cNvPicPr preferRelativeResize="0"/>
          <p:nvPr/>
        </p:nvPicPr>
        <p:blipFill rotWithShape="1">
          <a:blip r:embed="rId3">
            <a:alphaModFix/>
          </a:blip>
          <a:srcRect/>
          <a:stretch/>
        </p:blipFill>
        <p:spPr>
          <a:xfrm>
            <a:off x="141900" y="699863"/>
            <a:ext cx="524389" cy="539100"/>
          </a:xfrm>
          <a:prstGeom prst="rect">
            <a:avLst/>
          </a:prstGeom>
          <a:noFill/>
          <a:ln>
            <a:noFill/>
          </a:ln>
        </p:spPr>
      </p:pic>
      <p:pic>
        <p:nvPicPr>
          <p:cNvPr id="553" name="Google Shape;553;p90" descr="ode_logo.jpg"/>
          <p:cNvPicPr preferRelativeResize="0"/>
          <p:nvPr/>
        </p:nvPicPr>
        <p:blipFill rotWithShape="1">
          <a:blip r:embed="rId4">
            <a:alphaModFix/>
          </a:blip>
          <a:srcRect/>
          <a:stretch/>
        </p:blipFill>
        <p:spPr>
          <a:xfrm>
            <a:off x="2975" y="1"/>
            <a:ext cx="2683020" cy="1150931"/>
          </a:xfrm>
          <a:prstGeom prst="rect">
            <a:avLst/>
          </a:prstGeom>
          <a:noFill/>
          <a:ln>
            <a:noFill/>
          </a:ln>
        </p:spPr>
      </p:pic>
      <p:pic>
        <p:nvPicPr>
          <p:cNvPr id="554" name="Google Shape;554;p90" descr="3.jpg"/>
          <p:cNvPicPr preferRelativeResize="0"/>
          <p:nvPr/>
        </p:nvPicPr>
        <p:blipFill rotWithShape="1">
          <a:blip r:embed="rId5">
            <a:alphaModFix/>
          </a:blip>
          <a:srcRect t="3997" b="6780"/>
          <a:stretch/>
        </p:blipFill>
        <p:spPr>
          <a:xfrm>
            <a:off x="4337875" y="0"/>
            <a:ext cx="4806126" cy="976256"/>
          </a:xfrm>
          <a:prstGeom prst="rect">
            <a:avLst/>
          </a:prstGeom>
          <a:noFill/>
          <a:ln>
            <a:noFill/>
          </a:ln>
        </p:spPr>
      </p:pic>
      <p:sp>
        <p:nvSpPr>
          <p:cNvPr id="555" name="Google Shape;555;p90"/>
          <p:cNvSpPr txBox="1"/>
          <p:nvPr/>
        </p:nvSpPr>
        <p:spPr>
          <a:xfrm>
            <a:off x="3485350" y="976256"/>
            <a:ext cx="51729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Arrival and Dismissal</a:t>
            </a:r>
            <a:endParaRPr sz="1400" b="0" i="0" u="none" strike="noStrike" cap="none">
              <a:solidFill>
                <a:srgbClr val="000000"/>
              </a:solidFill>
              <a:latin typeface="Calibri"/>
              <a:ea typeface="Calibri"/>
              <a:cs typeface="Calibri"/>
              <a:sym typeface="Calibri"/>
            </a:endParaRPr>
          </a:p>
        </p:txBody>
      </p:sp>
      <p:sp>
        <p:nvSpPr>
          <p:cNvPr id="556" name="Google Shape;556;p90"/>
          <p:cNvSpPr txBox="1"/>
          <p:nvPr/>
        </p:nvSpPr>
        <p:spPr>
          <a:xfrm>
            <a:off x="0" y="1418900"/>
            <a:ext cx="9144000" cy="30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1"/>
                </a:solidFill>
                <a:latin typeface="Calibri"/>
                <a:ea typeface="Calibri"/>
                <a:cs typeface="Calibri"/>
                <a:sym typeface="Calibri"/>
              </a:rPr>
              <a:t>Key Concepts</a:t>
            </a:r>
            <a:endParaRPr sz="1800" b="1" u="sng">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Arrival and dismissal times present specific challenges to maintaining health requirements (e.g., adequate physical distancing) that can be addressed through a variety of strategies, including:</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Staggered arrival and dismissal schedules, and</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Assigned entrances/exits.</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Arrival and dismissal times should be kept as brief as possible.</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Contact tracing logs must be kept during arrival/dismissal periods.</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b="1" u="sng">
                <a:solidFill>
                  <a:schemeClr val="dk1"/>
                </a:solidFill>
                <a:latin typeface="Calibri"/>
                <a:ea typeface="Calibri"/>
                <a:cs typeface="Calibri"/>
                <a:sym typeface="Calibri"/>
              </a:rPr>
              <a:t>Key Next Steps</a:t>
            </a:r>
            <a:endParaRPr sz="1800" b="1" u="sng">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Develop arrival and dismissal procedures including assigned location for entry/exit </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Communicate all procedures with staff, families, and students</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57" name="Google Shape;557;p90"/>
          <p:cNvPicPr preferRelativeResize="0"/>
          <p:nvPr/>
        </p:nvPicPr>
        <p:blipFill>
          <a:blip r:embed="rId6">
            <a:alphaModFix/>
          </a:blip>
          <a:stretch>
            <a:fillRect/>
          </a:stretch>
        </p:blipFill>
        <p:spPr>
          <a:xfrm>
            <a:off x="9457602" y="780575"/>
            <a:ext cx="7486686" cy="32754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561"/>
        <p:cNvGrpSpPr/>
        <p:nvPr/>
      </p:nvGrpSpPr>
      <p:grpSpPr>
        <a:xfrm>
          <a:off x="0" y="0"/>
          <a:ext cx="0" cy="0"/>
          <a:chOff x="0" y="0"/>
          <a:chExt cx="0" cy="0"/>
        </a:xfrm>
      </p:grpSpPr>
      <p:pic>
        <p:nvPicPr>
          <p:cNvPr id="562" name="Google Shape;562;p91"/>
          <p:cNvPicPr preferRelativeResize="0"/>
          <p:nvPr/>
        </p:nvPicPr>
        <p:blipFill>
          <a:blip r:embed="rId3">
            <a:alphaModFix/>
          </a:blip>
          <a:stretch>
            <a:fillRect/>
          </a:stretch>
        </p:blipFill>
        <p:spPr>
          <a:xfrm>
            <a:off x="1814150" y="370025"/>
            <a:ext cx="5823900" cy="42206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92"/>
          <p:cNvSpPr txBox="1"/>
          <p:nvPr/>
        </p:nvSpPr>
        <p:spPr>
          <a:xfrm>
            <a:off x="481650" y="2556624"/>
            <a:ext cx="8180700" cy="1870200"/>
          </a:xfrm>
          <a:prstGeom prst="rect">
            <a:avLst/>
          </a:prstGeom>
          <a:solidFill>
            <a:schemeClr val="lt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 sz="2700">
                <a:solidFill>
                  <a:schemeClr val="dk1"/>
                </a:solidFill>
                <a:latin typeface="Calibri"/>
                <a:ea typeface="Calibri"/>
                <a:cs typeface="Calibri"/>
                <a:sym typeface="Calibri"/>
              </a:rPr>
              <a:t>Attached in the participant agenda is a workbook, which may be helpful to guide your thinking.  We are providing a few minutes for you to reflect on</a:t>
            </a:r>
            <a:endParaRPr sz="27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2700" i="1">
                <a:solidFill>
                  <a:schemeClr val="dk1"/>
                </a:solidFill>
                <a:latin typeface="Calibri"/>
                <a:ea typeface="Calibri"/>
                <a:cs typeface="Calibri"/>
                <a:sym typeface="Calibri"/>
              </a:rPr>
              <a:t>Section 1 Requirements   </a:t>
            </a:r>
            <a:endParaRPr sz="2700" i="1">
              <a:solidFill>
                <a:schemeClr val="dk1"/>
              </a:solidFill>
              <a:latin typeface="Calibri"/>
              <a:ea typeface="Calibri"/>
              <a:cs typeface="Calibri"/>
              <a:sym typeface="Calibri"/>
            </a:endParaRPr>
          </a:p>
          <a:p>
            <a:pPr marL="0" lvl="0" indent="0" algn="ctr" rtl="0">
              <a:spcBef>
                <a:spcPts val="0"/>
              </a:spcBef>
              <a:spcAft>
                <a:spcPts val="0"/>
              </a:spcAft>
              <a:buNone/>
            </a:pPr>
            <a:endParaRPr sz="2700" i="1">
              <a:solidFill>
                <a:schemeClr val="dk1"/>
              </a:solidFill>
              <a:latin typeface="Calibri"/>
              <a:ea typeface="Calibri"/>
              <a:cs typeface="Calibri"/>
              <a:sym typeface="Calibri"/>
            </a:endParaRPr>
          </a:p>
        </p:txBody>
      </p:sp>
      <p:sp>
        <p:nvSpPr>
          <p:cNvPr id="568" name="Google Shape;568;p92"/>
          <p:cNvSpPr txBox="1"/>
          <p:nvPr/>
        </p:nvSpPr>
        <p:spPr>
          <a:xfrm>
            <a:off x="623550" y="1542075"/>
            <a:ext cx="8180700" cy="623400"/>
          </a:xfrm>
          <a:prstGeom prst="rect">
            <a:avLst/>
          </a:prstGeom>
          <a:noFill/>
          <a:ln>
            <a:noFill/>
          </a:ln>
        </p:spPr>
        <p:txBody>
          <a:bodyPr spcFirstLastPara="1" wrap="square" lIns="91425" tIns="91425" rIns="91425" bIns="91425" anchor="t" anchorCtr="0">
            <a:noAutofit/>
          </a:bodyPr>
          <a:lstStyle/>
          <a:p>
            <a:pPr marL="0" marR="38100" lvl="0" indent="0" algn="l" rtl="0">
              <a:lnSpc>
                <a:spcPct val="115000"/>
              </a:lnSpc>
              <a:spcBef>
                <a:spcPts val="0"/>
              </a:spcBef>
              <a:spcAft>
                <a:spcPts val="0"/>
              </a:spcAft>
              <a:buNone/>
            </a:pPr>
            <a:endParaRPr sz="500">
              <a:solidFill>
                <a:schemeClr val="dk1"/>
              </a:solidFill>
              <a:latin typeface="Calibri"/>
              <a:ea typeface="Calibri"/>
              <a:cs typeface="Calibri"/>
              <a:sym typeface="Calibri"/>
            </a:endParaRPr>
          </a:p>
          <a:p>
            <a:pPr marL="0" lvl="0" indent="0" algn="ctr" rtl="0">
              <a:spcBef>
                <a:spcPts val="700"/>
              </a:spcBef>
              <a:spcAft>
                <a:spcPts val="0"/>
              </a:spcAft>
              <a:buNone/>
            </a:pPr>
            <a:r>
              <a:rPr lang="en" sz="2800" b="1">
                <a:latin typeface="Calibri"/>
                <a:ea typeface="Calibri"/>
                <a:cs typeface="Calibri"/>
                <a:sym typeface="Calibri"/>
              </a:rPr>
              <a:t>Reflect and Process </a:t>
            </a:r>
            <a:endParaRPr sz="2800" b="1">
              <a:latin typeface="Calibri"/>
              <a:ea typeface="Calibri"/>
              <a:cs typeface="Calibri"/>
              <a:sym typeface="Calibri"/>
            </a:endParaRPr>
          </a:p>
        </p:txBody>
      </p:sp>
      <p:pic>
        <p:nvPicPr>
          <p:cNvPr id="569" name="Google Shape;569;p92" descr="ode_logo.jpg"/>
          <p:cNvPicPr preferRelativeResize="0"/>
          <p:nvPr/>
        </p:nvPicPr>
        <p:blipFill rotWithShape="1">
          <a:blip r:embed="rId3">
            <a:alphaModFix/>
          </a:blip>
          <a:srcRect/>
          <a:stretch/>
        </p:blipFill>
        <p:spPr>
          <a:xfrm>
            <a:off x="2975" y="1"/>
            <a:ext cx="2683020" cy="1150931"/>
          </a:xfrm>
          <a:prstGeom prst="rect">
            <a:avLst/>
          </a:prstGeom>
          <a:noFill/>
          <a:ln>
            <a:noFill/>
          </a:ln>
        </p:spPr>
      </p:pic>
      <p:pic>
        <p:nvPicPr>
          <p:cNvPr id="570" name="Google Shape;570;p92" descr="3.jpg"/>
          <p:cNvPicPr preferRelativeResize="0"/>
          <p:nvPr/>
        </p:nvPicPr>
        <p:blipFill rotWithShape="1">
          <a:blip r:embed="rId4">
            <a:alphaModFix/>
          </a:blip>
          <a:srcRect t="3997" b="6780"/>
          <a:stretch/>
        </p:blipFill>
        <p:spPr>
          <a:xfrm>
            <a:off x="4337875" y="0"/>
            <a:ext cx="4806127" cy="97625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93"/>
          <p:cNvSpPr txBox="1"/>
          <p:nvPr/>
        </p:nvSpPr>
        <p:spPr>
          <a:xfrm>
            <a:off x="222063" y="835922"/>
            <a:ext cx="86553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Meal Service</a:t>
            </a:r>
            <a:endParaRPr sz="1400" b="0" i="0" u="none" strike="noStrike" cap="none">
              <a:solidFill>
                <a:srgbClr val="000000"/>
              </a:solidFill>
              <a:latin typeface="Calibri"/>
              <a:ea typeface="Calibri"/>
              <a:cs typeface="Calibri"/>
              <a:sym typeface="Calibri"/>
            </a:endParaRPr>
          </a:p>
        </p:txBody>
      </p:sp>
      <p:pic>
        <p:nvPicPr>
          <p:cNvPr id="577" name="Google Shape;577;p93" descr="3.jpg"/>
          <p:cNvPicPr preferRelativeResize="0"/>
          <p:nvPr/>
        </p:nvPicPr>
        <p:blipFill rotWithShape="1">
          <a:blip r:embed="rId3">
            <a:alphaModFix/>
          </a:blip>
          <a:srcRect t="3997" b="6780"/>
          <a:stretch/>
        </p:blipFill>
        <p:spPr>
          <a:xfrm>
            <a:off x="5698566" y="0"/>
            <a:ext cx="3445435" cy="699862"/>
          </a:xfrm>
          <a:prstGeom prst="rect">
            <a:avLst/>
          </a:prstGeom>
          <a:noFill/>
          <a:ln>
            <a:noFill/>
          </a:ln>
        </p:spPr>
      </p:pic>
      <p:sp>
        <p:nvSpPr>
          <p:cNvPr id="578" name="Google Shape;578;p93"/>
          <p:cNvSpPr txBox="1"/>
          <p:nvPr/>
        </p:nvSpPr>
        <p:spPr>
          <a:xfrm>
            <a:off x="397300" y="1213175"/>
            <a:ext cx="8368500" cy="36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u="sng">
                <a:latin typeface="Calibri"/>
                <a:ea typeface="Calibri"/>
                <a:cs typeface="Calibri"/>
                <a:sym typeface="Calibri"/>
              </a:rPr>
              <a:t>Key Concepts</a:t>
            </a:r>
            <a:endParaRPr sz="1700" b="1" u="sng">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Students must wash their hands before meals and are encouraged to do so afterwards</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Adequate cleaning measures must be performed including</a:t>
            </a:r>
            <a:endParaRPr sz="1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 sz="1700">
                <a:latin typeface="Calibri"/>
                <a:ea typeface="Calibri"/>
                <a:cs typeface="Calibri"/>
                <a:sym typeface="Calibri"/>
              </a:rPr>
              <a:t>Cleaning and sanitizing meal touch points</a:t>
            </a:r>
            <a:endParaRPr sz="1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 sz="1700">
                <a:latin typeface="Calibri"/>
                <a:ea typeface="Calibri"/>
                <a:cs typeface="Calibri"/>
                <a:sym typeface="Calibri"/>
              </a:rPr>
              <a:t>Cleaning of tables between meals/cohorts</a:t>
            </a:r>
            <a:endParaRPr sz="1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 sz="1700">
                <a:latin typeface="Calibri"/>
                <a:ea typeface="Calibri"/>
                <a:cs typeface="Calibri"/>
                <a:sym typeface="Calibri"/>
              </a:rPr>
              <a:t>Appropriate daily cleaning of meal items (plates, utensils, carts etc.) </a:t>
            </a:r>
            <a:endParaRPr sz="17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r>
              <a:rPr lang="en" sz="1700" b="1" u="sng">
                <a:latin typeface="Calibri"/>
                <a:ea typeface="Calibri"/>
                <a:cs typeface="Calibri"/>
                <a:sym typeface="Calibri"/>
              </a:rPr>
              <a:t>Key Next Steps</a:t>
            </a:r>
            <a:endParaRPr sz="1700" b="1" u="sng">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Engage nutrition services in planning conversations</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Identify the total number of people that can be in the meal service area using physical distancing requirements</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Determine the best timing of meal service to students that will maintaining stable cohorts</a:t>
            </a:r>
            <a:endParaRPr sz="17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579" name="Google Shape;579;p93"/>
          <p:cNvSpPr txBox="1"/>
          <p:nvPr/>
        </p:nvSpPr>
        <p:spPr>
          <a:xfrm>
            <a:off x="1094575" y="2576600"/>
            <a:ext cx="5579400" cy="6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583"/>
        <p:cNvGrpSpPr/>
        <p:nvPr/>
      </p:nvGrpSpPr>
      <p:grpSpPr>
        <a:xfrm>
          <a:off x="0" y="0"/>
          <a:ext cx="0" cy="0"/>
          <a:chOff x="0" y="0"/>
          <a:chExt cx="0" cy="0"/>
        </a:xfrm>
      </p:grpSpPr>
      <p:pic>
        <p:nvPicPr>
          <p:cNvPr id="584" name="Google Shape;584;p94"/>
          <p:cNvPicPr preferRelativeResize="0"/>
          <p:nvPr/>
        </p:nvPicPr>
        <p:blipFill>
          <a:blip r:embed="rId3">
            <a:alphaModFix/>
          </a:blip>
          <a:stretch>
            <a:fillRect/>
          </a:stretch>
        </p:blipFill>
        <p:spPr>
          <a:xfrm>
            <a:off x="1833925" y="0"/>
            <a:ext cx="4109225" cy="468962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588"/>
        <p:cNvGrpSpPr/>
        <p:nvPr/>
      </p:nvGrpSpPr>
      <p:grpSpPr>
        <a:xfrm>
          <a:off x="0" y="0"/>
          <a:ext cx="0" cy="0"/>
          <a:chOff x="0" y="0"/>
          <a:chExt cx="0" cy="0"/>
        </a:xfrm>
      </p:grpSpPr>
      <p:sp>
        <p:nvSpPr>
          <p:cNvPr id="589" name="Google Shape;589;p95"/>
          <p:cNvSpPr txBox="1"/>
          <p:nvPr/>
        </p:nvSpPr>
        <p:spPr>
          <a:xfrm>
            <a:off x="875050" y="961550"/>
            <a:ext cx="7310700" cy="346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590" name="Google Shape;590;p95"/>
          <p:cNvPicPr preferRelativeResize="0"/>
          <p:nvPr/>
        </p:nvPicPr>
        <p:blipFill>
          <a:blip r:embed="rId3">
            <a:alphaModFix/>
          </a:blip>
          <a:stretch>
            <a:fillRect/>
          </a:stretch>
        </p:blipFill>
        <p:spPr>
          <a:xfrm>
            <a:off x="960250" y="601488"/>
            <a:ext cx="7782874" cy="4184825"/>
          </a:xfrm>
          <a:prstGeom prst="rect">
            <a:avLst/>
          </a:prstGeom>
          <a:noFill/>
          <a:ln>
            <a:noFill/>
          </a:ln>
        </p:spPr>
      </p:pic>
      <p:pic>
        <p:nvPicPr>
          <p:cNvPr id="591" name="Google Shape;591;p95"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96"/>
          <p:cNvSpPr txBox="1"/>
          <p:nvPr/>
        </p:nvSpPr>
        <p:spPr>
          <a:xfrm>
            <a:off x="460050" y="1321475"/>
            <a:ext cx="8223900" cy="30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latin typeface="Calibri"/>
                <a:ea typeface="Calibri"/>
                <a:cs typeface="Calibri"/>
                <a:sym typeface="Calibri"/>
              </a:rPr>
              <a:t>Key Concepts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Transition from summer school guidance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Transportation is a cohort, but will likely interact with other cohort groups throughout the school day.  Contact logs will be critical.</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Drivers or bus staff will need to visually screen students, but are not to turn students away.</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Working and communicating with families will be critical to successful transportation plans.</a:t>
            </a:r>
            <a:endParaRPr sz="1600">
              <a:latin typeface="Calibri"/>
              <a:ea typeface="Calibri"/>
              <a:cs typeface="Calibri"/>
              <a:sym typeface="Calibri"/>
            </a:endParaRPr>
          </a:p>
          <a:p>
            <a:pPr marL="0" lvl="0" indent="0" algn="l" rtl="0">
              <a:spcBef>
                <a:spcPts val="0"/>
              </a:spcBef>
              <a:spcAft>
                <a:spcPts val="0"/>
              </a:spcAft>
              <a:buNone/>
            </a:pPr>
            <a:endParaRPr sz="1600" u="sng">
              <a:latin typeface="Calibri"/>
              <a:ea typeface="Calibri"/>
              <a:cs typeface="Calibri"/>
              <a:sym typeface="Calibri"/>
            </a:endParaRPr>
          </a:p>
          <a:p>
            <a:pPr marL="0" lvl="0" indent="0" algn="l" rtl="0">
              <a:spcBef>
                <a:spcPts val="0"/>
              </a:spcBef>
              <a:spcAft>
                <a:spcPts val="0"/>
              </a:spcAft>
              <a:buNone/>
            </a:pPr>
            <a:r>
              <a:rPr lang="en" sz="1600" b="1" u="sng">
                <a:latin typeface="Calibri"/>
                <a:ea typeface="Calibri"/>
                <a:cs typeface="Calibri"/>
                <a:sym typeface="Calibri"/>
              </a:rPr>
              <a:t>Key Next Steps</a:t>
            </a:r>
            <a:endParaRPr sz="1600" b="1">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Work with transportation department it may impact model selection and it will affect other areas like arrival/dismissal.</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Other areas to consider in transportation planning include: development of cleaning procedures, training of staff, determining bus capacity and seating arrangements</a:t>
            </a:r>
            <a:endParaRPr sz="1600">
              <a:latin typeface="Calibri"/>
              <a:ea typeface="Calibri"/>
              <a:cs typeface="Calibri"/>
              <a:sym typeface="Calibri"/>
            </a:endParaRPr>
          </a:p>
        </p:txBody>
      </p:sp>
      <p:pic>
        <p:nvPicPr>
          <p:cNvPr id="597" name="Google Shape;597;p96"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pic>
        <p:nvPicPr>
          <p:cNvPr id="598" name="Google Shape;598;p96"/>
          <p:cNvPicPr preferRelativeResize="0"/>
          <p:nvPr/>
        </p:nvPicPr>
        <p:blipFill>
          <a:blip r:embed="rId4">
            <a:alphaModFix/>
          </a:blip>
          <a:stretch>
            <a:fillRect/>
          </a:stretch>
        </p:blipFill>
        <p:spPr>
          <a:xfrm>
            <a:off x="9416777" y="0"/>
            <a:ext cx="6375944" cy="5143499"/>
          </a:xfrm>
          <a:prstGeom prst="rect">
            <a:avLst/>
          </a:prstGeom>
          <a:noFill/>
          <a:ln>
            <a:noFill/>
          </a:ln>
        </p:spPr>
      </p:pic>
      <p:pic>
        <p:nvPicPr>
          <p:cNvPr id="599" name="Google Shape;599;p96"/>
          <p:cNvPicPr preferRelativeResize="0"/>
          <p:nvPr/>
        </p:nvPicPr>
        <p:blipFill>
          <a:blip r:embed="rId5">
            <a:alphaModFix/>
          </a:blip>
          <a:stretch>
            <a:fillRect/>
          </a:stretch>
        </p:blipFill>
        <p:spPr>
          <a:xfrm>
            <a:off x="15335425" y="-152100"/>
            <a:ext cx="6953024" cy="1821825"/>
          </a:xfrm>
          <a:prstGeom prst="rect">
            <a:avLst/>
          </a:prstGeom>
          <a:noFill/>
          <a:ln>
            <a:noFill/>
          </a:ln>
        </p:spPr>
      </p:pic>
      <p:sp>
        <p:nvSpPr>
          <p:cNvPr id="600" name="Google Shape;600;p96"/>
          <p:cNvSpPr txBox="1"/>
          <p:nvPr/>
        </p:nvSpPr>
        <p:spPr>
          <a:xfrm>
            <a:off x="5774342" y="1001400"/>
            <a:ext cx="31254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Transportation</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97"/>
          <p:cNvSpPr txBox="1"/>
          <p:nvPr/>
        </p:nvSpPr>
        <p:spPr>
          <a:xfrm>
            <a:off x="460050" y="1290950"/>
            <a:ext cx="8223900" cy="30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latin typeface="Calibri"/>
                <a:ea typeface="Calibri"/>
                <a:cs typeface="Calibri"/>
                <a:sym typeface="Calibri"/>
              </a:rPr>
              <a:t>Key Concepts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Understanding of the school’s plans will alleviate a lot of fears and anxiety about the upcoming school year.  Be as open and transparent in the planning process as possible.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With all of the new requirements and procedures being established for the 2020-21 school year, adequate training will be required for all involved (i.e., staff, students, parents).</a:t>
            </a:r>
            <a:endParaRPr sz="1600">
              <a:latin typeface="Calibri"/>
              <a:ea typeface="Calibri"/>
              <a:cs typeface="Calibri"/>
              <a:sym typeface="Calibri"/>
            </a:endParaRPr>
          </a:p>
          <a:p>
            <a:pPr marL="0" lvl="0" indent="0" algn="l" rtl="0">
              <a:spcBef>
                <a:spcPts val="0"/>
              </a:spcBef>
              <a:spcAft>
                <a:spcPts val="0"/>
              </a:spcAft>
              <a:buNone/>
            </a:pPr>
            <a:endParaRPr sz="1600" u="sng">
              <a:latin typeface="Calibri"/>
              <a:ea typeface="Calibri"/>
              <a:cs typeface="Calibri"/>
              <a:sym typeface="Calibri"/>
            </a:endParaRPr>
          </a:p>
          <a:p>
            <a:pPr marL="0" lvl="0" indent="0" algn="l" rtl="0">
              <a:spcBef>
                <a:spcPts val="0"/>
              </a:spcBef>
              <a:spcAft>
                <a:spcPts val="0"/>
              </a:spcAft>
              <a:buNone/>
            </a:pPr>
            <a:r>
              <a:rPr lang="en" sz="1600" b="1" u="sng">
                <a:latin typeface="Calibri"/>
                <a:ea typeface="Calibri"/>
                <a:cs typeface="Calibri"/>
                <a:sym typeface="Calibri"/>
              </a:rPr>
              <a:t>Key Next Steps</a:t>
            </a:r>
            <a:endParaRPr sz="1600" b="1">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Validate people’s emotional responses to COVID-19 while assuring that plans are being made to keep staff, students, and families safe.</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Work with your LPHA and other partners to establish communication and training protocols that will support implementation of your operational blueprint.</a:t>
            </a:r>
            <a:endParaRPr sz="1600">
              <a:solidFill>
                <a:schemeClr val="dk1"/>
              </a:solidFill>
              <a:latin typeface="Calibri"/>
              <a:ea typeface="Calibri"/>
              <a:cs typeface="Calibri"/>
              <a:sym typeface="Calibri"/>
            </a:endParaRPr>
          </a:p>
        </p:txBody>
      </p:sp>
      <p:pic>
        <p:nvPicPr>
          <p:cNvPr id="606" name="Google Shape;606;p97"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pic>
        <p:nvPicPr>
          <p:cNvPr id="607" name="Google Shape;607;p97"/>
          <p:cNvPicPr preferRelativeResize="0"/>
          <p:nvPr/>
        </p:nvPicPr>
        <p:blipFill>
          <a:blip r:embed="rId4">
            <a:alphaModFix/>
          </a:blip>
          <a:stretch>
            <a:fillRect/>
          </a:stretch>
        </p:blipFill>
        <p:spPr>
          <a:xfrm>
            <a:off x="15335425" y="-152100"/>
            <a:ext cx="6953024" cy="1821825"/>
          </a:xfrm>
          <a:prstGeom prst="rect">
            <a:avLst/>
          </a:prstGeom>
          <a:noFill/>
          <a:ln>
            <a:noFill/>
          </a:ln>
        </p:spPr>
      </p:pic>
      <p:sp>
        <p:nvSpPr>
          <p:cNvPr id="608" name="Google Shape;608;p97"/>
          <p:cNvSpPr txBox="1"/>
          <p:nvPr/>
        </p:nvSpPr>
        <p:spPr>
          <a:xfrm>
            <a:off x="2508158" y="1001400"/>
            <a:ext cx="63915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Communication &amp; Training</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8"/>
          <p:cNvSpPr txBox="1"/>
          <p:nvPr/>
        </p:nvSpPr>
        <p:spPr>
          <a:xfrm>
            <a:off x="460050" y="1824100"/>
            <a:ext cx="8223900" cy="254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latin typeface="Calibri"/>
                <a:ea typeface="Calibri"/>
                <a:cs typeface="Calibri"/>
                <a:sym typeface="Calibri"/>
              </a:rPr>
              <a:t>District-wide Communication Strategy</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All communications must be provided to multilingual families in a language they understand</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Post The Blueprint for Reentry on the district website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Share the district and building plans with families prior to school starting</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 sz="1600" b="1" u="sng">
                <a:latin typeface="Calibri"/>
                <a:ea typeface="Calibri"/>
                <a:cs typeface="Calibri"/>
                <a:sym typeface="Calibri"/>
              </a:rPr>
              <a:t>Next Steps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Develop a communication timeline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Communicate in multiple formats ensuring that you reach all school populations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Utilize key partners and affinity groups to assist in reaching all students and families </a:t>
            </a:r>
            <a:endParaRPr sz="1600">
              <a:latin typeface="Calibri"/>
              <a:ea typeface="Calibri"/>
              <a:cs typeface="Calibri"/>
              <a:sym typeface="Calibri"/>
            </a:endParaRPr>
          </a:p>
        </p:txBody>
      </p:sp>
      <p:pic>
        <p:nvPicPr>
          <p:cNvPr id="614" name="Google Shape;614;p98"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pic>
        <p:nvPicPr>
          <p:cNvPr id="615" name="Google Shape;615;p98"/>
          <p:cNvPicPr preferRelativeResize="0"/>
          <p:nvPr/>
        </p:nvPicPr>
        <p:blipFill>
          <a:blip r:embed="rId4">
            <a:alphaModFix/>
          </a:blip>
          <a:stretch>
            <a:fillRect/>
          </a:stretch>
        </p:blipFill>
        <p:spPr>
          <a:xfrm>
            <a:off x="15335425" y="-152100"/>
            <a:ext cx="6953024" cy="1821825"/>
          </a:xfrm>
          <a:prstGeom prst="rect">
            <a:avLst/>
          </a:prstGeom>
          <a:noFill/>
          <a:ln>
            <a:noFill/>
          </a:ln>
        </p:spPr>
      </p:pic>
      <p:sp>
        <p:nvSpPr>
          <p:cNvPr id="616" name="Google Shape;616;p98"/>
          <p:cNvSpPr txBox="1"/>
          <p:nvPr/>
        </p:nvSpPr>
        <p:spPr>
          <a:xfrm>
            <a:off x="2553933" y="1130625"/>
            <a:ext cx="63915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Communication &amp; Training</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99"/>
          <p:cNvSpPr txBox="1"/>
          <p:nvPr/>
        </p:nvSpPr>
        <p:spPr>
          <a:xfrm>
            <a:off x="481650" y="2571756"/>
            <a:ext cx="8180700" cy="1545300"/>
          </a:xfrm>
          <a:prstGeom prst="rect">
            <a:avLst/>
          </a:prstGeom>
          <a:solidFill>
            <a:schemeClr val="lt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 sz="2700">
                <a:solidFill>
                  <a:schemeClr val="dk1"/>
                </a:solidFill>
                <a:latin typeface="Calibri"/>
                <a:ea typeface="Calibri"/>
                <a:cs typeface="Calibri"/>
                <a:sym typeface="Calibri"/>
              </a:rPr>
              <a:t>Attached in the participant agenda is a workbook, which may be helpful to guide your thinking.  We are providing a few minutes for you to reflect on   </a:t>
            </a:r>
            <a:endParaRPr sz="27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2700">
                <a:solidFill>
                  <a:schemeClr val="dk1"/>
                </a:solidFill>
                <a:latin typeface="Calibri"/>
                <a:ea typeface="Calibri"/>
                <a:cs typeface="Calibri"/>
                <a:sym typeface="Calibri"/>
              </a:rPr>
              <a:t>Section 2 of the guidance document</a:t>
            </a:r>
            <a:endParaRPr sz="2700">
              <a:solidFill>
                <a:schemeClr val="dk1"/>
              </a:solidFill>
              <a:latin typeface="Calibri"/>
              <a:ea typeface="Calibri"/>
              <a:cs typeface="Calibri"/>
              <a:sym typeface="Calibri"/>
            </a:endParaRPr>
          </a:p>
          <a:p>
            <a:pPr marL="0" lvl="0" indent="0" algn="ctr" rtl="0">
              <a:spcBef>
                <a:spcPts val="0"/>
              </a:spcBef>
              <a:spcAft>
                <a:spcPts val="0"/>
              </a:spcAft>
              <a:buNone/>
            </a:pPr>
            <a:endParaRPr sz="2700" i="1">
              <a:solidFill>
                <a:schemeClr val="dk1"/>
              </a:solidFill>
              <a:latin typeface="Calibri"/>
              <a:ea typeface="Calibri"/>
              <a:cs typeface="Calibri"/>
              <a:sym typeface="Calibri"/>
            </a:endParaRPr>
          </a:p>
        </p:txBody>
      </p:sp>
      <p:sp>
        <p:nvSpPr>
          <p:cNvPr id="622" name="Google Shape;622;p99"/>
          <p:cNvSpPr txBox="1"/>
          <p:nvPr/>
        </p:nvSpPr>
        <p:spPr>
          <a:xfrm>
            <a:off x="481650" y="1679188"/>
            <a:ext cx="8180700" cy="623400"/>
          </a:xfrm>
          <a:prstGeom prst="rect">
            <a:avLst/>
          </a:prstGeom>
          <a:noFill/>
          <a:ln>
            <a:noFill/>
          </a:ln>
        </p:spPr>
        <p:txBody>
          <a:bodyPr spcFirstLastPara="1" wrap="square" lIns="91425" tIns="91425" rIns="91425" bIns="91425" anchor="t" anchorCtr="0">
            <a:noAutofit/>
          </a:bodyPr>
          <a:lstStyle/>
          <a:p>
            <a:pPr marL="0" marR="38100" lvl="0" indent="0" algn="l" rtl="0">
              <a:lnSpc>
                <a:spcPct val="115000"/>
              </a:lnSpc>
              <a:spcBef>
                <a:spcPts val="0"/>
              </a:spcBef>
              <a:spcAft>
                <a:spcPts val="0"/>
              </a:spcAft>
              <a:buNone/>
            </a:pPr>
            <a:endParaRPr sz="500">
              <a:solidFill>
                <a:schemeClr val="dk1"/>
              </a:solidFill>
              <a:latin typeface="Calibri"/>
              <a:ea typeface="Calibri"/>
              <a:cs typeface="Calibri"/>
              <a:sym typeface="Calibri"/>
            </a:endParaRPr>
          </a:p>
          <a:p>
            <a:pPr marL="0" lvl="0" indent="0" algn="ctr" rtl="0">
              <a:spcBef>
                <a:spcPts val="700"/>
              </a:spcBef>
              <a:spcAft>
                <a:spcPts val="0"/>
              </a:spcAft>
              <a:buNone/>
            </a:pPr>
            <a:r>
              <a:rPr lang="en" sz="2800" b="1">
                <a:latin typeface="Calibri"/>
                <a:ea typeface="Calibri"/>
                <a:cs typeface="Calibri"/>
                <a:sym typeface="Calibri"/>
              </a:rPr>
              <a:t>Reflect and Process </a:t>
            </a:r>
            <a:endParaRPr sz="2800" b="1">
              <a:latin typeface="Calibri"/>
              <a:ea typeface="Calibri"/>
              <a:cs typeface="Calibri"/>
              <a:sym typeface="Calibri"/>
            </a:endParaRPr>
          </a:p>
        </p:txBody>
      </p:sp>
      <p:pic>
        <p:nvPicPr>
          <p:cNvPr id="623" name="Google Shape;623;p99" descr="ode_logo.jpg"/>
          <p:cNvPicPr preferRelativeResize="0"/>
          <p:nvPr/>
        </p:nvPicPr>
        <p:blipFill rotWithShape="1">
          <a:blip r:embed="rId3">
            <a:alphaModFix/>
          </a:blip>
          <a:srcRect/>
          <a:stretch/>
        </p:blipFill>
        <p:spPr>
          <a:xfrm>
            <a:off x="2975" y="1"/>
            <a:ext cx="2683020" cy="1150931"/>
          </a:xfrm>
          <a:prstGeom prst="rect">
            <a:avLst/>
          </a:prstGeom>
          <a:noFill/>
          <a:ln>
            <a:noFill/>
          </a:ln>
        </p:spPr>
      </p:pic>
      <p:pic>
        <p:nvPicPr>
          <p:cNvPr id="624" name="Google Shape;624;p99" descr="3.jpg"/>
          <p:cNvPicPr preferRelativeResize="0"/>
          <p:nvPr/>
        </p:nvPicPr>
        <p:blipFill rotWithShape="1">
          <a:blip r:embed="rId4">
            <a:alphaModFix/>
          </a:blip>
          <a:srcRect t="3997" b="6780"/>
          <a:stretch/>
        </p:blipFill>
        <p:spPr>
          <a:xfrm>
            <a:off x="4337875" y="0"/>
            <a:ext cx="4806127" cy="9762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4"/>
          <p:cNvSpPr txBox="1"/>
          <p:nvPr/>
        </p:nvSpPr>
        <p:spPr>
          <a:xfrm>
            <a:off x="1385125" y="54238"/>
            <a:ext cx="3090000" cy="43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306EB2"/>
                </a:solidFill>
                <a:latin typeface="Calibri"/>
                <a:ea typeface="Calibri"/>
                <a:cs typeface="Calibri"/>
                <a:sym typeface="Calibri"/>
              </a:rPr>
              <a:t>AGENDA</a:t>
            </a:r>
            <a:endParaRPr sz="2400" b="1" i="0" u="none" strike="noStrike" cap="none">
              <a:solidFill>
                <a:srgbClr val="306EB2"/>
              </a:solidFill>
              <a:latin typeface="Calibri"/>
              <a:ea typeface="Calibri"/>
              <a:cs typeface="Calibri"/>
              <a:sym typeface="Calibri"/>
            </a:endParaRPr>
          </a:p>
        </p:txBody>
      </p:sp>
      <p:sp>
        <p:nvSpPr>
          <p:cNvPr id="357" name="Google Shape;357;p64"/>
          <p:cNvSpPr txBox="1"/>
          <p:nvPr/>
        </p:nvSpPr>
        <p:spPr>
          <a:xfrm>
            <a:off x="1163500" y="922275"/>
            <a:ext cx="4032000" cy="344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58" name="Google Shape;358;p64"/>
          <p:cNvSpPr txBox="1"/>
          <p:nvPr/>
        </p:nvSpPr>
        <p:spPr>
          <a:xfrm>
            <a:off x="275225" y="1252850"/>
            <a:ext cx="5619600" cy="3554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AutoNum type="arabicPeriod"/>
            </a:pPr>
            <a:r>
              <a:rPr lang="en" sz="1800">
                <a:latin typeface="Calibri"/>
                <a:ea typeface="Calibri"/>
                <a:cs typeface="Calibri"/>
                <a:sym typeface="Calibri"/>
              </a:rPr>
              <a:t>Orientation to Guidance &amp; Grounding your Thinking</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latin typeface="Calibri"/>
                <a:ea typeface="Calibri"/>
                <a:cs typeface="Calibri"/>
                <a:sym typeface="Calibri"/>
              </a:rPr>
              <a:t>Safety and Balancing Risk</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AutoNum type="arabicPeriod"/>
            </a:pPr>
            <a:r>
              <a:rPr lang="en" sz="1800">
                <a:latin typeface="Calibri"/>
                <a:ea typeface="Calibri"/>
                <a:cs typeface="Calibri"/>
                <a:sym typeface="Calibri"/>
              </a:rPr>
              <a:t>Developing your building plan</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latin typeface="Calibri"/>
                <a:ea typeface="Calibri"/>
                <a:cs typeface="Calibri"/>
                <a:sym typeface="Calibri"/>
              </a:rPr>
              <a:t>Communicable Disease Management Plan </a:t>
            </a:r>
            <a:endParaRPr sz="1800">
              <a:latin typeface="Calibri"/>
              <a:ea typeface="Calibri"/>
              <a:cs typeface="Calibri"/>
              <a:sym typeface="Calibri"/>
            </a:endParaRPr>
          </a:p>
          <a:p>
            <a:pPr marL="1371600" lvl="2" indent="-342900" algn="l" rtl="0">
              <a:spcBef>
                <a:spcPts val="0"/>
              </a:spcBef>
              <a:spcAft>
                <a:spcPts val="0"/>
              </a:spcAft>
              <a:buSzPts val="1800"/>
              <a:buFont typeface="Calibri"/>
              <a:buAutoNum type="romanLcPeriod"/>
            </a:pPr>
            <a:r>
              <a:rPr lang="en" sz="1800">
                <a:latin typeface="Calibri"/>
                <a:ea typeface="Calibri"/>
                <a:cs typeface="Calibri"/>
                <a:sym typeface="Calibri"/>
              </a:rPr>
              <a:t>Daily log requirement</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latin typeface="Calibri"/>
                <a:ea typeface="Calibri"/>
                <a:cs typeface="Calibri"/>
                <a:sym typeface="Calibri"/>
              </a:rPr>
              <a:t>Physical Distancing</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latin typeface="Calibri"/>
                <a:ea typeface="Calibri"/>
                <a:cs typeface="Calibri"/>
                <a:sym typeface="Calibri"/>
              </a:rPr>
              <a:t>Cohorting</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latin typeface="Calibri"/>
                <a:ea typeface="Calibri"/>
                <a:cs typeface="Calibri"/>
                <a:sym typeface="Calibri"/>
              </a:rPr>
              <a:t>Entry, Screening &amp; Arrival and Departure</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latin typeface="Calibri"/>
                <a:ea typeface="Calibri"/>
                <a:cs typeface="Calibri"/>
                <a:sym typeface="Calibri"/>
              </a:rPr>
              <a:t>Transportation &amp; Meal Service</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solidFill>
                  <a:schemeClr val="dk1"/>
                </a:solidFill>
                <a:latin typeface="Calibri"/>
                <a:ea typeface="Calibri"/>
                <a:cs typeface="Calibri"/>
                <a:sym typeface="Calibri"/>
              </a:rPr>
              <a:t>Communication &amp; Training</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latin typeface="Calibri"/>
                <a:ea typeface="Calibri"/>
                <a:cs typeface="Calibri"/>
                <a:sym typeface="Calibri"/>
              </a:rPr>
              <a:t>Model Selection</a:t>
            </a:r>
            <a:endParaRPr sz="1800">
              <a:latin typeface="Calibri"/>
              <a:ea typeface="Calibri"/>
              <a:cs typeface="Calibri"/>
              <a:sym typeface="Calibri"/>
            </a:endParaRPr>
          </a:p>
          <a:p>
            <a:pPr marL="91440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
        <p:nvSpPr>
          <p:cNvPr id="359" name="Google Shape;359;p64"/>
          <p:cNvSpPr txBox="1"/>
          <p:nvPr/>
        </p:nvSpPr>
        <p:spPr>
          <a:xfrm>
            <a:off x="6328775" y="1252850"/>
            <a:ext cx="2156100" cy="2535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alibri"/>
              <a:buAutoNum type="arabicPeriod" startAt="3"/>
            </a:pPr>
            <a:r>
              <a:rPr lang="en" sz="1800">
                <a:solidFill>
                  <a:schemeClr val="dk1"/>
                </a:solidFill>
                <a:latin typeface="Calibri"/>
                <a:ea typeface="Calibri"/>
                <a:cs typeface="Calibri"/>
                <a:sym typeface="Calibri"/>
              </a:rPr>
              <a:t>Review Models</a:t>
            </a:r>
            <a:endParaRPr sz="180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startAt="3"/>
            </a:pPr>
            <a:r>
              <a:rPr lang="en" sz="1800">
                <a:solidFill>
                  <a:schemeClr val="dk1"/>
                </a:solidFill>
                <a:latin typeface="Calibri"/>
                <a:ea typeface="Calibri"/>
                <a:cs typeface="Calibri"/>
                <a:sym typeface="Calibri"/>
              </a:rPr>
              <a:t>Breakouts</a:t>
            </a:r>
            <a:endParaRPr sz="1800">
              <a:latin typeface="Calibri"/>
              <a:ea typeface="Calibri"/>
              <a:cs typeface="Calibri"/>
              <a:sym typeface="Calibri"/>
            </a:endParaRPr>
          </a:p>
        </p:txBody>
      </p:sp>
      <p:pic>
        <p:nvPicPr>
          <p:cNvPr id="360" name="Google Shape;360;p64" descr="3.jpg"/>
          <p:cNvPicPr preferRelativeResize="0"/>
          <p:nvPr/>
        </p:nvPicPr>
        <p:blipFill rotWithShape="1">
          <a:blip r:embed="rId3">
            <a:alphaModFix/>
          </a:blip>
          <a:srcRect t="3997" b="6780"/>
          <a:stretch/>
        </p:blipFill>
        <p:spPr>
          <a:xfrm>
            <a:off x="4656350" y="0"/>
            <a:ext cx="4487651" cy="9115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100"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sp>
        <p:nvSpPr>
          <p:cNvPr id="630" name="Google Shape;630;p100"/>
          <p:cNvSpPr txBox="1"/>
          <p:nvPr/>
        </p:nvSpPr>
        <p:spPr>
          <a:xfrm>
            <a:off x="397300" y="1213175"/>
            <a:ext cx="8368500" cy="36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Calibri"/>
                <a:ea typeface="Calibri"/>
                <a:cs typeface="Calibri"/>
                <a:sym typeface="Calibri"/>
              </a:rPr>
              <a:t>Key Concepts</a:t>
            </a:r>
            <a:endParaRPr b="1" u="sng">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Schools can choose between three instructional models for the 2020-21 school year.</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On Site and Hybrid models are preferred where possible.</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Schools selecting Comprehensive Distance Learning must follow CDL guidance.</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Local context will drive instructional model selection.</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Instructional models may shift during the school year, based on local preference or evolving health needs. Short-Term Distance Learning may be needed due to outbreak.</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Regardless of model, schools must meet each student’s mental, social and emotional health, and academic learning needs.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b="1" u="sng">
                <a:latin typeface="Calibri"/>
                <a:ea typeface="Calibri"/>
                <a:cs typeface="Calibri"/>
                <a:sym typeface="Calibri"/>
              </a:rPr>
              <a:t>Key Next Steps</a:t>
            </a:r>
            <a:endParaRPr b="1" u="sng">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Determine if On-Site or Hybrid instruction can be offered in your school to start the 2020-21 school year.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If On-Site or Hybrid Learning is selected, </a:t>
            </a:r>
            <a:r>
              <a:rPr lang="en">
                <a:solidFill>
                  <a:schemeClr val="dk1"/>
                </a:solidFill>
                <a:latin typeface="Calibri"/>
                <a:ea typeface="Calibri"/>
                <a:cs typeface="Calibri"/>
                <a:sym typeface="Calibri"/>
              </a:rPr>
              <a:t>begin planning for the possibility of Short-Term Distance Learning for one/a few, many, and all of your students in response to an outbreak.</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If Comprehensive Distance Learning is selected, analyze and problem solve barriers to support eventual return to On-Site or Hybrid models.</a:t>
            </a:r>
            <a:endParaRPr sz="1100">
              <a:latin typeface="Calibri"/>
              <a:ea typeface="Calibri"/>
              <a:cs typeface="Calibri"/>
              <a:sym typeface="Calibri"/>
            </a:endParaRPr>
          </a:p>
        </p:txBody>
      </p:sp>
      <p:sp>
        <p:nvSpPr>
          <p:cNvPr id="631" name="Google Shape;631;p100"/>
          <p:cNvSpPr txBox="1"/>
          <p:nvPr/>
        </p:nvSpPr>
        <p:spPr>
          <a:xfrm>
            <a:off x="5224901" y="1001400"/>
            <a:ext cx="36750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Model Selection</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101"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sp>
        <p:nvSpPr>
          <p:cNvPr id="637" name="Google Shape;637;p101"/>
          <p:cNvSpPr txBox="1"/>
          <p:nvPr/>
        </p:nvSpPr>
        <p:spPr>
          <a:xfrm>
            <a:off x="387750" y="1565650"/>
            <a:ext cx="8368500" cy="29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latin typeface="Calibri"/>
                <a:ea typeface="Calibri"/>
                <a:cs typeface="Calibri"/>
                <a:sym typeface="Calibri"/>
              </a:rPr>
              <a:t>Additional Considerations</a:t>
            </a:r>
            <a:endParaRPr sz="1800" b="1" u="sng">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Ensure that your model provides for equitable access to for all students.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On-Site and Hybrid models may need to shift rapidly and seamlessly to Short-Term Distance Learning (determined by LPHA or OHA).</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There is no current waiver for instructional time hours - work towards providing as many hours as possible in your selected model.</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Remember that some students may not be able to come back on-site and you will need to develop comprehensive and equitable instructional options for students who fall into this category.</a:t>
            </a:r>
            <a:endParaRPr sz="1800">
              <a:latin typeface="Calibri"/>
              <a:ea typeface="Calibri"/>
              <a:cs typeface="Calibri"/>
              <a:sym typeface="Calibri"/>
            </a:endParaRPr>
          </a:p>
          <a:p>
            <a:pPr marL="45720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p:txBody>
      </p:sp>
      <p:sp>
        <p:nvSpPr>
          <p:cNvPr id="638" name="Google Shape;638;p101"/>
          <p:cNvSpPr txBox="1"/>
          <p:nvPr/>
        </p:nvSpPr>
        <p:spPr>
          <a:xfrm>
            <a:off x="5224901" y="1001400"/>
            <a:ext cx="36750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Model Selection</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642"/>
        <p:cNvGrpSpPr/>
        <p:nvPr/>
      </p:nvGrpSpPr>
      <p:grpSpPr>
        <a:xfrm>
          <a:off x="0" y="0"/>
          <a:ext cx="0" cy="0"/>
          <a:chOff x="0" y="0"/>
          <a:chExt cx="0" cy="0"/>
        </a:xfrm>
      </p:grpSpPr>
      <p:pic>
        <p:nvPicPr>
          <p:cNvPr id="643" name="Google Shape;643;p102"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sp>
        <p:nvSpPr>
          <p:cNvPr id="644" name="Google Shape;644;p102"/>
          <p:cNvSpPr txBox="1"/>
          <p:nvPr/>
        </p:nvSpPr>
        <p:spPr>
          <a:xfrm>
            <a:off x="387750" y="1565650"/>
            <a:ext cx="8512200" cy="29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latin typeface="Calibri"/>
                <a:ea typeface="Calibri"/>
                <a:cs typeface="Calibri"/>
                <a:sym typeface="Calibri"/>
              </a:rPr>
              <a:t>Safeguarding Opportunities Clause</a:t>
            </a:r>
            <a:endParaRPr sz="1800" b="1" u="sng">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Remember that the safeguarding requirements from Distance Learning for All are still required to be implemented in the 20-21 school year.</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Do not hold back or retain students due to impacts of the Spring 2020 closure</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Do not limit opportunities for courses based on performance  during Spring 2020 including, but not limited to, access to course sequence, grade promotion, placement in advance courses or access to extracurriculars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Develop a Credit-Earning Assurance Plan with students and families by September 2020 for any student who received an incomplete during the final term of 2020-2021</a:t>
            </a:r>
            <a:endParaRPr sz="18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p:txBody>
      </p:sp>
      <p:sp>
        <p:nvSpPr>
          <p:cNvPr id="645" name="Google Shape;645;p102"/>
          <p:cNvSpPr txBox="1"/>
          <p:nvPr/>
        </p:nvSpPr>
        <p:spPr>
          <a:xfrm>
            <a:off x="5224901" y="1001400"/>
            <a:ext cx="36750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Model Selection</a:t>
            </a:r>
            <a:endParaRPr sz="14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103"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sp>
        <p:nvSpPr>
          <p:cNvPr id="651" name="Google Shape;651;p103"/>
          <p:cNvSpPr txBox="1"/>
          <p:nvPr/>
        </p:nvSpPr>
        <p:spPr>
          <a:xfrm>
            <a:off x="387700" y="1565650"/>
            <a:ext cx="8512200" cy="316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u="sng">
                <a:latin typeface="Calibri"/>
                <a:ea typeface="Calibri"/>
                <a:cs typeface="Calibri"/>
                <a:sym typeface="Calibri"/>
              </a:rPr>
              <a:t>Higher Risk Instructional Activities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Courses that require hands-on, interactive and physical activities require additional health and safety measures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Physical Education, CTE, Labs and Performing Arts classes are critical to a well-rounded education but must be addressed carefully</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 sz="1600" b="1" u="sng">
                <a:latin typeface="Calibri"/>
                <a:ea typeface="Calibri"/>
                <a:cs typeface="Calibri"/>
                <a:sym typeface="Calibri"/>
              </a:rPr>
              <a:t>Key Considerations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Carefully attend to section 1 of the guidance for these courses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Increase physical distance and reduce cohorts where possible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Follow equipment cleaning guidelines </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Consider modifications to the learning experience, course or physical space to address health and safety concerns</a:t>
            </a:r>
            <a:endParaRPr sz="1600">
              <a:latin typeface="Calibri"/>
              <a:ea typeface="Calibri"/>
              <a:cs typeface="Calibri"/>
              <a:sym typeface="Calibri"/>
            </a:endParaRPr>
          </a:p>
        </p:txBody>
      </p:sp>
      <p:sp>
        <p:nvSpPr>
          <p:cNvPr id="652" name="Google Shape;652;p103"/>
          <p:cNvSpPr txBox="1"/>
          <p:nvPr/>
        </p:nvSpPr>
        <p:spPr>
          <a:xfrm>
            <a:off x="5224901" y="1001400"/>
            <a:ext cx="36750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Model Selection</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7" name="Google Shape;657;p104"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sp>
        <p:nvSpPr>
          <p:cNvPr id="658" name="Google Shape;658;p104"/>
          <p:cNvSpPr txBox="1"/>
          <p:nvPr/>
        </p:nvSpPr>
        <p:spPr>
          <a:xfrm>
            <a:off x="387700" y="1565650"/>
            <a:ext cx="8512200" cy="316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Calibri"/>
                <a:ea typeface="Calibri"/>
                <a:cs typeface="Calibri"/>
                <a:sym typeface="Calibri"/>
              </a:rPr>
              <a:t>Designing ways to provide stable cohorts in a traditional school model where students move from class to class throughout the day can be challenging.</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 sz="1600" b="1" u="sng">
                <a:latin typeface="Calibri"/>
                <a:ea typeface="Calibri"/>
                <a:cs typeface="Calibri"/>
                <a:sym typeface="Calibri"/>
              </a:rPr>
              <a:t>Key Concepts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Consider mechanisms where students can participate in blocks of of classes together to maintain cohorts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Conversely think through how you might use A/B schedules or week on and week off scheduling etc. to reduce contact between cohorts and increase physical distancing.</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In order to address the health and safety needs outlined in the guidance, think through ways where you can move away from the traditional system to more flexible delivery systems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Consider the contexts of your individual buildings and transportation/meal requirements as you develop your unique approach to providing instruction to students. </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sp>
        <p:nvSpPr>
          <p:cNvPr id="659" name="Google Shape;659;p104"/>
          <p:cNvSpPr txBox="1"/>
          <p:nvPr/>
        </p:nvSpPr>
        <p:spPr>
          <a:xfrm>
            <a:off x="5224901" y="1001400"/>
            <a:ext cx="36750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Scheduling</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05"/>
          <p:cNvSpPr txBox="1">
            <a:spLocks noGrp="1"/>
          </p:cNvSpPr>
          <p:nvPr>
            <p:ph type="title"/>
          </p:nvPr>
        </p:nvSpPr>
        <p:spPr>
          <a:xfrm>
            <a:off x="1861713" y="677936"/>
            <a:ext cx="7152300" cy="7599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chemeClr val="dk1"/>
              </a:buClr>
              <a:buSzPts val="2000"/>
              <a:buFont typeface="Calibri"/>
              <a:buNone/>
            </a:pPr>
            <a:r>
              <a:rPr lang="en" sz="3200">
                <a:solidFill>
                  <a:srgbClr val="306EB2"/>
                </a:solidFill>
              </a:rPr>
              <a:t>Planning a Flexible Master Schedule</a:t>
            </a:r>
            <a:endParaRPr sz="3200">
              <a:solidFill>
                <a:srgbClr val="306EB2"/>
              </a:solidFill>
            </a:endParaRPr>
          </a:p>
        </p:txBody>
      </p:sp>
      <p:sp>
        <p:nvSpPr>
          <p:cNvPr id="666" name="Google Shape;666;p105"/>
          <p:cNvSpPr txBox="1"/>
          <p:nvPr/>
        </p:nvSpPr>
        <p:spPr>
          <a:xfrm>
            <a:off x="421739" y="1478248"/>
            <a:ext cx="8190300" cy="3099000"/>
          </a:xfrm>
          <a:prstGeom prst="rect">
            <a:avLst/>
          </a:prstGeom>
          <a:noFill/>
          <a:ln>
            <a:noFill/>
          </a:ln>
        </p:spPr>
        <p:txBody>
          <a:bodyPr spcFirstLastPara="1" wrap="square" lIns="51425" tIns="25700" rIns="51425" bIns="25700" anchor="t" anchorCtr="0">
            <a:noAutofit/>
          </a:bodyPr>
          <a:lstStyle/>
          <a:p>
            <a:pPr marL="165100" marR="0" lvl="0" indent="-165100" algn="l" rtl="0">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We know that schools may need to shift models in response to outbreaks, but there is much about how this year will unfold that we still do not know.</a:t>
            </a:r>
            <a:endParaRPr sz="1100"/>
          </a:p>
          <a:p>
            <a:pPr marL="165100" marR="0" lvl="0" indent="-5080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65100" marR="0" lvl="0" indent="-165100" algn="l" rtl="0">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more flexibilities we can build into this school year, the more nimble we can be responding to unexpected circumstances.</a:t>
            </a:r>
            <a:endParaRPr sz="1100"/>
          </a:p>
          <a:p>
            <a:pPr marL="165100" marR="0" lvl="0" indent="-5080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65100" marR="0" lvl="0" indent="-165100" algn="l" rtl="0">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master schedule represents a significant structure and framework for how instruction is conceptualized within a campus.</a:t>
            </a:r>
            <a:endParaRPr sz="1100"/>
          </a:p>
          <a:p>
            <a:pPr marL="165100" marR="0" lvl="0" indent="-5080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65100" marR="0" lvl="0" indent="-165100" algn="l" rtl="0">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Therefore, the more adaptable we can make a master schedule, the more responsive we can be in meeting all students’ needs.</a:t>
            </a:r>
            <a:endParaRPr sz="1100"/>
          </a:p>
        </p:txBody>
      </p:sp>
      <p:pic>
        <p:nvPicPr>
          <p:cNvPr id="667" name="Google Shape;667;p105" descr="3.jpg"/>
          <p:cNvPicPr preferRelativeResize="0"/>
          <p:nvPr/>
        </p:nvPicPr>
        <p:blipFill rotWithShape="1">
          <a:blip r:embed="rId3">
            <a:alphaModFix/>
          </a:blip>
          <a:srcRect t="3997" b="6780"/>
          <a:stretch/>
        </p:blipFill>
        <p:spPr>
          <a:xfrm>
            <a:off x="6489996" y="0"/>
            <a:ext cx="2654004" cy="5391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671"/>
        <p:cNvGrpSpPr/>
        <p:nvPr/>
      </p:nvGrpSpPr>
      <p:grpSpPr>
        <a:xfrm>
          <a:off x="0" y="0"/>
          <a:ext cx="0" cy="0"/>
          <a:chOff x="0" y="0"/>
          <a:chExt cx="0" cy="0"/>
        </a:xfrm>
      </p:grpSpPr>
      <p:sp>
        <p:nvSpPr>
          <p:cNvPr id="672" name="Google Shape;672;p106"/>
          <p:cNvSpPr txBox="1">
            <a:spLocks noGrp="1"/>
          </p:cNvSpPr>
          <p:nvPr>
            <p:ph type="title"/>
          </p:nvPr>
        </p:nvSpPr>
        <p:spPr>
          <a:xfrm>
            <a:off x="1881838" y="83686"/>
            <a:ext cx="7152434" cy="760049"/>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chemeClr val="dk1"/>
              </a:buClr>
              <a:buSzPts val="2000"/>
              <a:buFont typeface="Calibri"/>
              <a:buNone/>
            </a:pPr>
            <a:endParaRPr sz="1100"/>
          </a:p>
        </p:txBody>
      </p:sp>
      <p:sp>
        <p:nvSpPr>
          <p:cNvPr id="673" name="Google Shape;673;p106"/>
          <p:cNvSpPr txBox="1"/>
          <p:nvPr/>
        </p:nvSpPr>
        <p:spPr>
          <a:xfrm>
            <a:off x="173736" y="981293"/>
            <a:ext cx="8778240" cy="3393236"/>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i="0" u="none" strike="noStrike" cap="none">
                <a:solidFill>
                  <a:srgbClr val="222222"/>
                </a:solidFill>
                <a:latin typeface="Calibri"/>
                <a:ea typeface="Calibri"/>
                <a:cs typeface="Calibri"/>
                <a:sym typeface="Calibri"/>
              </a:rPr>
              <a:t>“Robyn Bagley (</a:t>
            </a:r>
            <a:r>
              <a:rPr lang="en" sz="1800" i="0" u="sng" strike="noStrike" cap="none">
                <a:solidFill>
                  <a:schemeClr val="hlink"/>
                </a:solidFill>
                <a:latin typeface="Calibri"/>
                <a:ea typeface="Calibri"/>
                <a:cs typeface="Calibri"/>
                <a:sym typeface="Calibri"/>
                <a:hlinkClick r:id="rId3"/>
              </a:rPr>
              <a:t>@gallagherrobyn</a:t>
            </a:r>
            <a:r>
              <a:rPr lang="en" sz="1800" i="0" u="none" strike="noStrike" cap="none">
                <a:solidFill>
                  <a:srgbClr val="222222"/>
                </a:solidFill>
                <a:latin typeface="Calibri"/>
                <a:ea typeface="Calibri"/>
                <a:cs typeface="Calibri"/>
                <a:sym typeface="Calibri"/>
              </a:rPr>
              <a:t>), Founder and former Principal of </a:t>
            </a:r>
            <a:r>
              <a:rPr lang="en" sz="1800" i="0" u="sng" strike="noStrike" cap="none">
                <a:solidFill>
                  <a:schemeClr val="hlink"/>
                </a:solidFill>
                <a:latin typeface="Calibri"/>
                <a:ea typeface="Calibri"/>
                <a:cs typeface="Calibri"/>
                <a:sym typeface="Calibri"/>
                <a:hlinkClick r:id="rId4"/>
              </a:rPr>
              <a:t>Career Path High</a:t>
            </a:r>
            <a:r>
              <a:rPr lang="en" sz="1800" i="0" u="none" strike="noStrike" cap="none">
                <a:solidFill>
                  <a:srgbClr val="222222"/>
                </a:solidFill>
                <a:latin typeface="Calibri"/>
                <a:ea typeface="Calibri"/>
                <a:cs typeface="Calibri"/>
                <a:sym typeface="Calibri"/>
              </a:rPr>
              <a:t>, made sure that there was a blended and flexible schedule that did not have bells running students’ days. Students at Career Path are encouraged to work at their own pace and from any location. This allows for highly personalized learning, with success measured by course completion and not marked by a calendar deadline and time for internships and apprenticeships. While there are still Career Path Learning Center requirements, such as PBL collaboration, weekly success-coach meetings and interventions when needed, students truly have much more choice in their learning day.</a:t>
            </a:r>
            <a:endParaRPr sz="1100">
              <a:latin typeface="Calibri"/>
              <a:ea typeface="Calibri"/>
              <a:cs typeface="Calibri"/>
              <a:sym typeface="Calibri"/>
            </a:endParaRPr>
          </a:p>
          <a:p>
            <a:pPr marL="0" marR="0" lvl="0" indent="0" algn="l" rtl="0">
              <a:spcBef>
                <a:spcPts val="0"/>
              </a:spcBef>
              <a:spcAft>
                <a:spcPts val="0"/>
              </a:spcAft>
              <a:buNone/>
            </a:pPr>
            <a:endParaRPr sz="1800" i="0" u="none" strike="noStrike" cap="none">
              <a:solidFill>
                <a:srgbClr val="222222"/>
              </a:solidFill>
              <a:latin typeface="Calibri"/>
              <a:ea typeface="Calibri"/>
              <a:cs typeface="Calibri"/>
              <a:sym typeface="Calibri"/>
            </a:endParaRPr>
          </a:p>
          <a:p>
            <a:pPr marL="0" marR="0" lvl="0" indent="0" algn="l" rtl="0">
              <a:spcBef>
                <a:spcPts val="0"/>
              </a:spcBef>
              <a:spcAft>
                <a:spcPts val="0"/>
              </a:spcAft>
              <a:buNone/>
            </a:pPr>
            <a:r>
              <a:rPr lang="en" sz="1800" i="0" u="none" strike="noStrike" cap="none">
                <a:solidFill>
                  <a:srgbClr val="222222"/>
                </a:solidFill>
                <a:latin typeface="Calibri"/>
                <a:ea typeface="Calibri"/>
                <a:cs typeface="Calibri"/>
                <a:sym typeface="Calibri"/>
              </a:rPr>
              <a:t>At many schools, there is a push to eliminate bells and a rigid structure altogether. When interdisciplinary learning is the goal of a school, this flexibility can be crucial to sustained work on projects and collaboration.”</a:t>
            </a:r>
            <a:endParaRPr sz="1100">
              <a:latin typeface="Calibri"/>
              <a:ea typeface="Calibri"/>
              <a:cs typeface="Calibri"/>
              <a:sym typeface="Calibri"/>
            </a:endParaRPr>
          </a:p>
        </p:txBody>
      </p:sp>
      <p:sp>
        <p:nvSpPr>
          <p:cNvPr id="674" name="Google Shape;674;p106"/>
          <p:cNvSpPr txBox="1"/>
          <p:nvPr/>
        </p:nvSpPr>
        <p:spPr>
          <a:xfrm>
            <a:off x="4283906" y="4629762"/>
            <a:ext cx="4617600" cy="2076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900" b="0" i="0" u="none" strike="noStrike" cap="none">
                <a:solidFill>
                  <a:schemeClr val="dk1"/>
                </a:solidFill>
                <a:latin typeface="Calibri"/>
                <a:ea typeface="Calibri"/>
                <a:cs typeface="Calibri"/>
                <a:sym typeface="Calibri"/>
              </a:rPr>
              <a:t>Source: </a:t>
            </a:r>
            <a:r>
              <a:rPr lang="en" sz="900" b="0" i="0" u="sng" strike="noStrike" cap="none">
                <a:solidFill>
                  <a:schemeClr val="hlink"/>
                </a:solidFill>
                <a:latin typeface="Calibri"/>
                <a:ea typeface="Calibri"/>
                <a:cs typeface="Calibri"/>
                <a:sym typeface="Calibri"/>
                <a:hlinkClick r:id="rId5"/>
              </a:rPr>
              <a:t>https://www.gettingsmart.com/2017/02/scheduling-for-learning-not-convenience/</a:t>
            </a:r>
            <a:endParaRPr sz="900" b="0" i="0" u="none" strike="noStrike" cap="none">
              <a:solidFill>
                <a:schemeClr val="dk1"/>
              </a:solidFill>
              <a:latin typeface="Calibri"/>
              <a:ea typeface="Calibri"/>
              <a:cs typeface="Calibri"/>
              <a:sym typeface="Calibri"/>
            </a:endParaRPr>
          </a:p>
        </p:txBody>
      </p:sp>
      <p:pic>
        <p:nvPicPr>
          <p:cNvPr id="675" name="Google Shape;675;p106" descr="3.jpg"/>
          <p:cNvPicPr preferRelativeResize="0"/>
          <p:nvPr/>
        </p:nvPicPr>
        <p:blipFill rotWithShape="1">
          <a:blip r:embed="rId6">
            <a:alphaModFix/>
          </a:blip>
          <a:srcRect t="3997" b="6780"/>
          <a:stretch/>
        </p:blipFill>
        <p:spPr>
          <a:xfrm>
            <a:off x="6489996" y="0"/>
            <a:ext cx="2654004" cy="5391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107"/>
          <p:cNvSpPr txBox="1">
            <a:spLocks noGrp="1"/>
          </p:cNvSpPr>
          <p:nvPr>
            <p:ph type="title"/>
          </p:nvPr>
        </p:nvSpPr>
        <p:spPr>
          <a:xfrm>
            <a:off x="1891888" y="539098"/>
            <a:ext cx="7152300" cy="759900"/>
          </a:xfrm>
          <a:prstGeom prst="rect">
            <a:avLst/>
          </a:prstGeom>
          <a:noFill/>
          <a:ln>
            <a:noFill/>
          </a:ln>
        </p:spPr>
        <p:txBody>
          <a:bodyPr spcFirstLastPara="1" wrap="square" lIns="68575" tIns="34275" rIns="68575" bIns="34275" anchor="ctr" anchorCtr="0">
            <a:noAutofit/>
          </a:bodyPr>
          <a:lstStyle/>
          <a:p>
            <a:pPr marL="0" marR="0" lvl="0" indent="0" algn="r" rtl="0">
              <a:lnSpc>
                <a:spcPct val="90000"/>
              </a:lnSpc>
              <a:spcBef>
                <a:spcPts val="0"/>
              </a:spcBef>
              <a:spcAft>
                <a:spcPts val="0"/>
              </a:spcAft>
              <a:buClr>
                <a:schemeClr val="dk1"/>
              </a:buClr>
              <a:buSzPts val="2000"/>
              <a:buFont typeface="Calibri"/>
              <a:buNone/>
            </a:pPr>
            <a:r>
              <a:rPr lang="en" sz="3200">
                <a:solidFill>
                  <a:srgbClr val="306EB2"/>
                </a:solidFill>
              </a:rPr>
              <a:t>Scheduling for Learning, Not Convenience</a:t>
            </a:r>
            <a:endParaRPr sz="1100"/>
          </a:p>
        </p:txBody>
      </p:sp>
      <p:sp>
        <p:nvSpPr>
          <p:cNvPr id="682" name="Google Shape;682;p107"/>
          <p:cNvSpPr txBox="1"/>
          <p:nvPr/>
        </p:nvSpPr>
        <p:spPr>
          <a:xfrm>
            <a:off x="522227" y="1299010"/>
            <a:ext cx="8190300" cy="3099000"/>
          </a:xfrm>
          <a:prstGeom prst="rect">
            <a:avLst/>
          </a:prstGeom>
          <a:noFill/>
          <a:ln>
            <a:noFill/>
          </a:ln>
        </p:spPr>
        <p:txBody>
          <a:bodyPr spcFirstLastPara="1" wrap="square" lIns="51425" tIns="25700" rIns="51425" bIns="25700" anchor="t" anchorCtr="0">
            <a:noAutofit/>
          </a:bodyPr>
          <a:lstStyle/>
          <a:p>
            <a:pPr marL="0" marR="0" lvl="0" indent="0" algn="l" rtl="0">
              <a:spcBef>
                <a:spcPts val="0"/>
              </a:spcBef>
              <a:spcAft>
                <a:spcPts val="0"/>
              </a:spcAft>
              <a:buNone/>
            </a:pPr>
            <a:r>
              <a:rPr lang="en" sz="1800" b="1" i="0" u="none" strike="noStrike" cap="none">
                <a:latin typeface="Calibri"/>
                <a:ea typeface="Calibri"/>
                <a:cs typeface="Calibri"/>
                <a:sym typeface="Calibri"/>
              </a:rPr>
              <a:t>There are 4 basic steps to schedule </a:t>
            </a:r>
            <a:r>
              <a:rPr lang="en" sz="1800" b="1">
                <a:latin typeface="Calibri"/>
                <a:ea typeface="Calibri"/>
                <a:cs typeface="Calibri"/>
                <a:sym typeface="Calibri"/>
              </a:rPr>
              <a:t>development 1</a:t>
            </a:r>
            <a:r>
              <a:rPr lang="en" sz="1800" b="1" i="0" u="none" strike="noStrike" cap="none">
                <a:latin typeface="Calibri"/>
                <a:ea typeface="Calibri"/>
                <a:cs typeface="Calibri"/>
                <a:sym typeface="Calibri"/>
              </a:rPr>
              <a:t>:</a:t>
            </a:r>
            <a:endParaRPr sz="1100">
              <a:latin typeface="Calibri"/>
              <a:ea typeface="Calibri"/>
              <a:cs typeface="Calibri"/>
              <a:sym typeface="Calibri"/>
            </a:endParaRPr>
          </a:p>
          <a:p>
            <a:pPr marL="596900" marR="0" lvl="1" indent="-254000" algn="l" rtl="0">
              <a:spcBef>
                <a:spcPts val="0"/>
              </a:spcBef>
              <a:spcAft>
                <a:spcPts val="0"/>
              </a:spcAft>
              <a:buSzPts val="1800"/>
              <a:buFont typeface="Calibri"/>
              <a:buChar char="•"/>
            </a:pPr>
            <a:r>
              <a:rPr lang="en" sz="1800" i="0" u="none" strike="noStrike" cap="none">
                <a:latin typeface="Calibri"/>
                <a:ea typeface="Calibri"/>
                <a:cs typeface="Calibri"/>
                <a:sym typeface="Calibri"/>
              </a:rPr>
              <a:t>Determine goals</a:t>
            </a:r>
            <a:endParaRPr sz="1100">
              <a:latin typeface="Calibri"/>
              <a:ea typeface="Calibri"/>
              <a:cs typeface="Calibri"/>
              <a:sym typeface="Calibri"/>
            </a:endParaRPr>
          </a:p>
          <a:p>
            <a:pPr marL="596900" marR="0" lvl="1" indent="-254000" algn="l" rtl="0">
              <a:spcBef>
                <a:spcPts val="0"/>
              </a:spcBef>
              <a:spcAft>
                <a:spcPts val="0"/>
              </a:spcAft>
              <a:buSzPts val="1800"/>
              <a:buFont typeface="Calibri"/>
              <a:buChar char="•"/>
            </a:pPr>
            <a:r>
              <a:rPr lang="en" sz="1800" i="0" u="none" strike="noStrike" cap="none">
                <a:latin typeface="Calibri"/>
                <a:ea typeface="Calibri"/>
                <a:cs typeface="Calibri"/>
                <a:sym typeface="Calibri"/>
              </a:rPr>
              <a:t>Understand parameters</a:t>
            </a:r>
            <a:endParaRPr sz="1100">
              <a:latin typeface="Calibri"/>
              <a:ea typeface="Calibri"/>
              <a:cs typeface="Calibri"/>
              <a:sym typeface="Calibri"/>
            </a:endParaRPr>
          </a:p>
          <a:p>
            <a:pPr marL="596900" marR="0" lvl="1" indent="-254000" algn="l" rtl="0">
              <a:spcBef>
                <a:spcPts val="0"/>
              </a:spcBef>
              <a:spcAft>
                <a:spcPts val="0"/>
              </a:spcAft>
              <a:buSzPts val="1800"/>
              <a:buFont typeface="Calibri"/>
              <a:buChar char="•"/>
            </a:pPr>
            <a:r>
              <a:rPr lang="en" sz="1800" i="0" u="none" strike="noStrike" cap="none">
                <a:latin typeface="Calibri"/>
                <a:ea typeface="Calibri"/>
                <a:cs typeface="Calibri"/>
                <a:sym typeface="Calibri"/>
              </a:rPr>
              <a:t>Select underlying structure</a:t>
            </a:r>
            <a:endParaRPr sz="1100">
              <a:latin typeface="Calibri"/>
              <a:ea typeface="Calibri"/>
              <a:cs typeface="Calibri"/>
              <a:sym typeface="Calibri"/>
            </a:endParaRPr>
          </a:p>
          <a:p>
            <a:pPr marL="596900" marR="0" lvl="1" indent="-254000" algn="l" rtl="0">
              <a:spcBef>
                <a:spcPts val="0"/>
              </a:spcBef>
              <a:spcAft>
                <a:spcPts val="0"/>
              </a:spcAft>
              <a:buSzPts val="1800"/>
              <a:buFont typeface="Calibri"/>
              <a:buChar char="•"/>
            </a:pPr>
            <a:r>
              <a:rPr lang="en" sz="1800" i="0" u="none" strike="noStrike" cap="none">
                <a:latin typeface="Calibri"/>
                <a:ea typeface="Calibri"/>
                <a:cs typeface="Calibri"/>
                <a:sym typeface="Calibri"/>
              </a:rPr>
              <a:t>Incorporate flexibility</a:t>
            </a:r>
            <a:endParaRPr sz="1100">
              <a:latin typeface="Calibri"/>
              <a:ea typeface="Calibri"/>
              <a:cs typeface="Calibri"/>
              <a:sym typeface="Calibri"/>
            </a:endParaRPr>
          </a:p>
          <a:p>
            <a:pPr marL="342900" marR="0" lvl="1" indent="0" algn="l" rtl="0">
              <a:spcBef>
                <a:spcPts val="0"/>
              </a:spcBef>
              <a:spcAft>
                <a:spcPts val="0"/>
              </a:spcAft>
              <a:buNone/>
            </a:pPr>
            <a:endParaRPr sz="1800" i="0" u="none" strike="noStrike" cap="none">
              <a:latin typeface="Calibri"/>
              <a:ea typeface="Calibri"/>
              <a:cs typeface="Calibri"/>
              <a:sym typeface="Calibri"/>
            </a:endParaRPr>
          </a:p>
          <a:p>
            <a:pPr marL="0" marR="0" lvl="0" indent="0" algn="l" rtl="0">
              <a:spcBef>
                <a:spcPts val="0"/>
              </a:spcBef>
              <a:spcAft>
                <a:spcPts val="0"/>
              </a:spcAft>
              <a:buNone/>
            </a:pPr>
            <a:r>
              <a:rPr lang="en" sz="1800" i="0" u="none" strike="noStrike" cap="none">
                <a:latin typeface="Calibri"/>
                <a:ea typeface="Calibri"/>
                <a:cs typeface="Calibri"/>
                <a:sym typeface="Calibri"/>
              </a:rPr>
              <a:t>Much about goals and parameters are established by the Ready Schools, Safe Learners guidance.</a:t>
            </a:r>
            <a:endParaRPr sz="1100">
              <a:latin typeface="Calibri"/>
              <a:ea typeface="Calibri"/>
              <a:cs typeface="Calibri"/>
              <a:sym typeface="Calibri"/>
            </a:endParaRPr>
          </a:p>
          <a:p>
            <a:pPr marL="0" marR="0" lvl="0" indent="0" algn="l" rtl="0">
              <a:spcBef>
                <a:spcPts val="0"/>
              </a:spcBef>
              <a:spcAft>
                <a:spcPts val="0"/>
              </a:spcAft>
              <a:buNone/>
            </a:pPr>
            <a:endParaRPr sz="1800">
              <a:latin typeface="Calibri"/>
              <a:ea typeface="Calibri"/>
              <a:cs typeface="Calibri"/>
              <a:sym typeface="Calibri"/>
            </a:endParaRPr>
          </a:p>
          <a:p>
            <a:pPr marL="0" marR="0" lvl="0" indent="0" algn="l" rtl="0">
              <a:spcBef>
                <a:spcPts val="0"/>
              </a:spcBef>
              <a:spcAft>
                <a:spcPts val="0"/>
              </a:spcAft>
              <a:buNone/>
            </a:pPr>
            <a:r>
              <a:rPr lang="en" sz="1800">
                <a:latin typeface="Calibri"/>
                <a:ea typeface="Calibri"/>
                <a:cs typeface="Calibri"/>
                <a:sym typeface="Calibri"/>
              </a:rPr>
              <a:t>These slides will share information about possible underlying structures and how these models can support flexibility in the 20-21 school year.</a:t>
            </a:r>
            <a:endParaRPr sz="1100">
              <a:latin typeface="Calibri"/>
              <a:ea typeface="Calibri"/>
              <a:cs typeface="Calibri"/>
              <a:sym typeface="Calibri"/>
            </a:endParaRPr>
          </a:p>
        </p:txBody>
      </p:sp>
      <p:sp>
        <p:nvSpPr>
          <p:cNvPr id="683" name="Google Shape;683;p107"/>
          <p:cNvSpPr txBox="1"/>
          <p:nvPr/>
        </p:nvSpPr>
        <p:spPr>
          <a:xfrm>
            <a:off x="2897032" y="4618196"/>
            <a:ext cx="5815500" cy="23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1100" baseline="30000">
                <a:solidFill>
                  <a:schemeClr val="dk1"/>
                </a:solidFill>
                <a:latin typeface="Calibri"/>
                <a:ea typeface="Calibri"/>
                <a:cs typeface="Calibri"/>
                <a:sym typeface="Calibri"/>
              </a:rPr>
              <a:t>1</a:t>
            </a:r>
            <a:r>
              <a:rPr lang="en" sz="1100">
                <a:solidFill>
                  <a:schemeClr val="dk1"/>
                </a:solidFill>
                <a:latin typeface="Calibri"/>
                <a:ea typeface="Calibri"/>
                <a:cs typeface="Calibri"/>
                <a:sym typeface="Calibri"/>
              </a:rPr>
              <a:t>Source: </a:t>
            </a:r>
            <a:r>
              <a:rPr lang="en" sz="1100" u="sng">
                <a:solidFill>
                  <a:schemeClr val="hlink"/>
                </a:solidFill>
                <a:latin typeface="Calibri"/>
                <a:ea typeface="Calibri"/>
                <a:cs typeface="Calibri"/>
                <a:sym typeface="Calibri"/>
                <a:hlinkClick r:id="rId3"/>
              </a:rPr>
              <a:t>https://www.gettingsmart.com/2017/02/scheduling-for-learning-not-convenience/</a:t>
            </a:r>
            <a:endParaRPr sz="1100">
              <a:solidFill>
                <a:schemeClr val="dk1"/>
              </a:solidFill>
              <a:latin typeface="Calibri"/>
              <a:ea typeface="Calibri"/>
              <a:cs typeface="Calibri"/>
              <a:sym typeface="Calibri"/>
            </a:endParaRPr>
          </a:p>
        </p:txBody>
      </p:sp>
      <p:pic>
        <p:nvPicPr>
          <p:cNvPr id="684" name="Google Shape;684;p107" descr="3.jpg"/>
          <p:cNvPicPr preferRelativeResize="0"/>
          <p:nvPr/>
        </p:nvPicPr>
        <p:blipFill rotWithShape="1">
          <a:blip r:embed="rId4">
            <a:alphaModFix/>
          </a:blip>
          <a:srcRect t="3997" b="6780"/>
          <a:stretch/>
        </p:blipFill>
        <p:spPr>
          <a:xfrm>
            <a:off x="6489996" y="0"/>
            <a:ext cx="2654004" cy="5391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08"/>
          <p:cNvSpPr txBox="1">
            <a:spLocks noGrp="1"/>
          </p:cNvSpPr>
          <p:nvPr>
            <p:ph type="title"/>
          </p:nvPr>
        </p:nvSpPr>
        <p:spPr>
          <a:xfrm>
            <a:off x="1881838" y="83686"/>
            <a:ext cx="7152434" cy="760049"/>
          </a:xfrm>
          <a:prstGeom prst="rect">
            <a:avLst/>
          </a:prstGeom>
          <a:noFill/>
          <a:ln>
            <a:noFill/>
          </a:ln>
        </p:spPr>
        <p:txBody>
          <a:bodyPr spcFirstLastPara="1" wrap="square" lIns="68575" tIns="34275" rIns="68575" bIns="34275" anchor="ctr" anchorCtr="0">
            <a:noAutofit/>
          </a:bodyPr>
          <a:lstStyle/>
          <a:p>
            <a:pPr marL="0" marR="0" lvl="0" indent="0" algn="r" rtl="0">
              <a:lnSpc>
                <a:spcPct val="90000"/>
              </a:lnSpc>
              <a:spcBef>
                <a:spcPts val="0"/>
              </a:spcBef>
              <a:spcAft>
                <a:spcPts val="0"/>
              </a:spcAft>
              <a:buClr>
                <a:schemeClr val="dk1"/>
              </a:buClr>
              <a:buSzPts val="2000"/>
              <a:buFont typeface="Calibri"/>
              <a:buNone/>
            </a:pPr>
            <a:r>
              <a:rPr lang="en" sz="3200">
                <a:solidFill>
                  <a:srgbClr val="306EB2"/>
                </a:solidFill>
              </a:rPr>
              <a:t>Some Secondary Scheduling Options</a:t>
            </a:r>
            <a:endParaRPr sz="3200">
              <a:solidFill>
                <a:srgbClr val="306EB2"/>
              </a:solidFill>
            </a:endParaRPr>
          </a:p>
        </p:txBody>
      </p:sp>
      <p:grpSp>
        <p:nvGrpSpPr>
          <p:cNvPr id="691" name="Google Shape;691;p108"/>
          <p:cNvGrpSpPr/>
          <p:nvPr/>
        </p:nvGrpSpPr>
        <p:grpSpPr>
          <a:xfrm>
            <a:off x="512389" y="950164"/>
            <a:ext cx="8190176" cy="3350902"/>
            <a:chOff x="0" y="141788"/>
            <a:chExt cx="10920235" cy="4467870"/>
          </a:xfrm>
        </p:grpSpPr>
        <p:sp>
          <p:nvSpPr>
            <p:cNvPr id="692" name="Google Shape;692;p108"/>
            <p:cNvSpPr/>
            <p:nvPr/>
          </p:nvSpPr>
          <p:spPr>
            <a:xfrm>
              <a:off x="0" y="141788"/>
              <a:ext cx="10920235" cy="5276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3" name="Google Shape;693;p108"/>
            <p:cNvSpPr txBox="1"/>
            <p:nvPr/>
          </p:nvSpPr>
          <p:spPr>
            <a:xfrm>
              <a:off x="25759" y="167547"/>
              <a:ext cx="10868717" cy="476152"/>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TRADITIONAL OR PERIOD SCHEDULE</a:t>
              </a:r>
              <a:endParaRPr sz="1100"/>
            </a:p>
          </p:txBody>
        </p:sp>
        <p:sp>
          <p:nvSpPr>
            <p:cNvPr id="694" name="Google Shape;694;p108"/>
            <p:cNvSpPr/>
            <p:nvPr/>
          </p:nvSpPr>
          <p:spPr>
            <a:xfrm>
              <a:off x="0" y="669458"/>
              <a:ext cx="10920235" cy="163944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5" name="Google Shape;695;p108"/>
            <p:cNvSpPr txBox="1"/>
            <p:nvPr/>
          </p:nvSpPr>
          <p:spPr>
            <a:xfrm>
              <a:off x="0" y="669458"/>
              <a:ext cx="10920235" cy="1639440"/>
            </a:xfrm>
            <a:prstGeom prst="rect">
              <a:avLst/>
            </a:prstGeom>
            <a:noFill/>
            <a:ln>
              <a:noFill/>
            </a:ln>
          </p:spPr>
          <p:txBody>
            <a:bodyPr spcFirstLastPara="1" wrap="square" lIns="260025" tIns="20950" rIns="117350" bIns="20950" anchor="t" anchorCtr="0">
              <a:noAutofit/>
            </a:bodyPr>
            <a:lstStyle/>
            <a:p>
              <a:pPr marL="127000" marR="0" lvl="1" indent="-133350" algn="l" rtl="0">
                <a:lnSpc>
                  <a:spcPct val="90000"/>
                </a:lnSpc>
                <a:spcBef>
                  <a:spcPts val="0"/>
                </a:spcBef>
                <a:spcAft>
                  <a:spcPts val="0"/>
                </a:spcAft>
                <a:buClr>
                  <a:schemeClr val="dk1"/>
                </a:buClr>
                <a:buSzPts val="1300"/>
                <a:buFont typeface="Calibri"/>
                <a:buChar char="•"/>
              </a:pPr>
              <a:r>
                <a:rPr lang="en" sz="1300" b="0" i="0" u="none" strike="noStrike" cap="none">
                  <a:solidFill>
                    <a:schemeClr val="dk1"/>
                  </a:solidFill>
                  <a:latin typeface="Calibri"/>
                  <a:ea typeface="Calibri"/>
                  <a:cs typeface="Calibri"/>
                  <a:sym typeface="Calibri"/>
                </a:rPr>
                <a:t>Under a traditional schedule, students take six, seven, or eight periods a day throughout the entire school year. </a:t>
              </a:r>
              <a:endParaRPr sz="1100"/>
            </a:p>
            <a:p>
              <a:pPr marL="127000" marR="0" lvl="1" indent="-133350" algn="l" rtl="0">
                <a:lnSpc>
                  <a:spcPct val="90000"/>
                </a:lnSpc>
                <a:spcBef>
                  <a:spcPts val="300"/>
                </a:spcBef>
                <a:spcAft>
                  <a:spcPts val="0"/>
                </a:spcAft>
                <a:buClr>
                  <a:schemeClr val="dk1"/>
                </a:buClr>
                <a:buSzPts val="1300"/>
                <a:buFont typeface="Calibri"/>
                <a:buChar char="•"/>
              </a:pPr>
              <a:r>
                <a:rPr lang="en" sz="1300" b="0" i="0" u="none" strike="noStrike" cap="none">
                  <a:solidFill>
                    <a:schemeClr val="dk1"/>
                  </a:solidFill>
                  <a:latin typeface="Calibri"/>
                  <a:ea typeface="Calibri"/>
                  <a:cs typeface="Calibri"/>
                  <a:sym typeface="Calibri"/>
                </a:rPr>
                <a:t>Typically, each of these periods lasts between 45 and 55 minutes with approximately five minutes for moving between classes built into the daily schedule. </a:t>
              </a:r>
              <a:endParaRPr sz="1100"/>
            </a:p>
            <a:p>
              <a:pPr marL="127000" marR="0" lvl="1" indent="-133350" algn="l" rtl="0">
                <a:lnSpc>
                  <a:spcPct val="90000"/>
                </a:lnSpc>
                <a:spcBef>
                  <a:spcPts val="300"/>
                </a:spcBef>
                <a:spcAft>
                  <a:spcPts val="0"/>
                </a:spcAft>
                <a:buClr>
                  <a:schemeClr val="dk1"/>
                </a:buClr>
                <a:buSzPts val="1300"/>
                <a:buFont typeface="Calibri"/>
                <a:buChar char="•"/>
              </a:pPr>
              <a:r>
                <a:rPr lang="en" sz="1300" b="0" i="0" u="none" strike="noStrike" cap="none">
                  <a:solidFill>
                    <a:schemeClr val="dk1"/>
                  </a:solidFill>
                  <a:latin typeface="Calibri"/>
                  <a:ea typeface="Calibri"/>
                  <a:cs typeface="Calibri"/>
                  <a:sym typeface="Calibri"/>
                </a:rPr>
                <a:t>Students receive full credit for each of the classes they complete at the end of the school year.</a:t>
              </a:r>
              <a:endParaRPr sz="1100"/>
            </a:p>
            <a:p>
              <a:pPr marL="127000" marR="0" lvl="1" indent="-133350" algn="l" rtl="0">
                <a:lnSpc>
                  <a:spcPct val="90000"/>
                </a:lnSpc>
                <a:spcBef>
                  <a:spcPts val="300"/>
                </a:spcBef>
                <a:spcAft>
                  <a:spcPts val="0"/>
                </a:spcAft>
                <a:buClr>
                  <a:schemeClr val="dk1"/>
                </a:buClr>
                <a:buSzPts val="1300"/>
                <a:buFont typeface="Calibri"/>
                <a:buChar char="•"/>
              </a:pPr>
              <a:r>
                <a:rPr lang="en" sz="1300" b="0" i="0" u="none" strike="noStrike" cap="none">
                  <a:solidFill>
                    <a:schemeClr val="dk1"/>
                  </a:solidFill>
                  <a:latin typeface="Calibri"/>
                  <a:ea typeface="Calibri"/>
                  <a:cs typeface="Calibri"/>
                  <a:sym typeface="Calibri"/>
                </a:rPr>
                <a:t>This model is the simplest schedule in terms of staffing assignments, master schedule development, bussing, and lunch scheduling. </a:t>
              </a:r>
              <a:endParaRPr sz="1300" b="0" i="0" u="none" strike="noStrike" cap="none">
                <a:solidFill>
                  <a:schemeClr val="dk1"/>
                </a:solidFill>
                <a:latin typeface="Calibri"/>
                <a:ea typeface="Calibri"/>
                <a:cs typeface="Calibri"/>
                <a:sym typeface="Calibri"/>
              </a:endParaRPr>
            </a:p>
          </p:txBody>
        </p:sp>
        <p:sp>
          <p:nvSpPr>
            <p:cNvPr id="696" name="Google Shape;696;p108"/>
            <p:cNvSpPr/>
            <p:nvPr/>
          </p:nvSpPr>
          <p:spPr>
            <a:xfrm>
              <a:off x="0" y="2308898"/>
              <a:ext cx="10920235" cy="5276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7" name="Google Shape;697;p108"/>
            <p:cNvSpPr txBox="1"/>
            <p:nvPr/>
          </p:nvSpPr>
          <p:spPr>
            <a:xfrm>
              <a:off x="25759" y="2334657"/>
              <a:ext cx="10868717" cy="476152"/>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4X4 OR SEMESTER BLOCK SCHEDULE</a:t>
              </a:r>
              <a:endParaRPr sz="1100"/>
            </a:p>
          </p:txBody>
        </p:sp>
        <p:sp>
          <p:nvSpPr>
            <p:cNvPr id="698" name="Google Shape;698;p108"/>
            <p:cNvSpPr/>
            <p:nvPr/>
          </p:nvSpPr>
          <p:spPr>
            <a:xfrm>
              <a:off x="0" y="2899928"/>
              <a:ext cx="10920235" cy="5276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9" name="Google Shape;699;p108"/>
            <p:cNvSpPr txBox="1"/>
            <p:nvPr/>
          </p:nvSpPr>
          <p:spPr>
            <a:xfrm>
              <a:off x="25759" y="2925687"/>
              <a:ext cx="10868717" cy="476152"/>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A/B, OR ALTERNATING, BLOCK SCHEDULE</a:t>
              </a:r>
              <a:endParaRPr sz="1100"/>
            </a:p>
          </p:txBody>
        </p:sp>
        <p:sp>
          <p:nvSpPr>
            <p:cNvPr id="700" name="Google Shape;700;p108"/>
            <p:cNvSpPr/>
            <p:nvPr/>
          </p:nvSpPr>
          <p:spPr>
            <a:xfrm>
              <a:off x="0" y="3490958"/>
              <a:ext cx="10920235" cy="5276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01" name="Google Shape;701;p108"/>
            <p:cNvSpPr txBox="1"/>
            <p:nvPr/>
          </p:nvSpPr>
          <p:spPr>
            <a:xfrm>
              <a:off x="25759" y="3516717"/>
              <a:ext cx="10868717" cy="476152"/>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TRIMESTER BLOCK SCHEDULE</a:t>
              </a:r>
              <a:endParaRPr sz="1100"/>
            </a:p>
          </p:txBody>
        </p:sp>
        <p:sp>
          <p:nvSpPr>
            <p:cNvPr id="702" name="Google Shape;702;p108"/>
            <p:cNvSpPr/>
            <p:nvPr/>
          </p:nvSpPr>
          <p:spPr>
            <a:xfrm>
              <a:off x="0" y="4081988"/>
              <a:ext cx="10920235" cy="5276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03" name="Google Shape;703;p108"/>
            <p:cNvSpPr txBox="1"/>
            <p:nvPr/>
          </p:nvSpPr>
          <p:spPr>
            <a:xfrm>
              <a:off x="25759" y="4107747"/>
              <a:ext cx="10868717" cy="476152"/>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75‐75‐30 BLOCK SCHEDULE </a:t>
              </a:r>
              <a:endParaRPr sz="1100"/>
            </a:p>
          </p:txBody>
        </p:sp>
      </p:grpSp>
      <p:sp>
        <p:nvSpPr>
          <p:cNvPr id="704" name="Google Shape;704;p108"/>
          <p:cNvSpPr txBox="1"/>
          <p:nvPr/>
        </p:nvSpPr>
        <p:spPr>
          <a:xfrm>
            <a:off x="2749250" y="4407400"/>
            <a:ext cx="60108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chemeClr val="dk1"/>
                </a:solidFill>
                <a:latin typeface="Calibri"/>
                <a:ea typeface="Calibri"/>
                <a:cs typeface="Calibri"/>
                <a:sym typeface="Calibri"/>
              </a:rPr>
              <a:t>The next several slides take information from:</a:t>
            </a:r>
            <a:endParaRPr sz="1100"/>
          </a:p>
          <a:p>
            <a:pPr marL="0" marR="0" lvl="0" indent="0" algn="l" rtl="0">
              <a:spcBef>
                <a:spcPts val="0"/>
              </a:spcBef>
              <a:spcAft>
                <a:spcPts val="0"/>
              </a:spcAft>
              <a:buNone/>
            </a:pPr>
            <a:r>
              <a:rPr lang="en" sz="1100" u="sng">
                <a:solidFill>
                  <a:schemeClr val="hlink"/>
                </a:solidFill>
                <a:latin typeface="Calibri"/>
                <a:ea typeface="Calibri"/>
                <a:cs typeface="Calibri"/>
                <a:sym typeface="Calibri"/>
                <a:hlinkClick r:id="rId3"/>
              </a:rPr>
              <a:t>Optimal Scheduling for Secondary School Students</a:t>
            </a:r>
            <a:r>
              <a:rPr lang="en" sz="1100">
                <a:solidFill>
                  <a:schemeClr val="dk1"/>
                </a:solidFill>
                <a:latin typeface="Calibri"/>
                <a:ea typeface="Calibri"/>
                <a:cs typeface="Calibri"/>
                <a:sym typeface="Calibri"/>
              </a:rPr>
              <a:t> and </a:t>
            </a:r>
            <a:r>
              <a:rPr lang="en" sz="1100" u="sng">
                <a:solidFill>
                  <a:schemeClr val="hlink"/>
                </a:solidFill>
                <a:latin typeface="Calibri"/>
                <a:ea typeface="Calibri"/>
                <a:cs typeface="Calibri"/>
                <a:sym typeface="Calibri"/>
                <a:hlinkClick r:id="rId4"/>
              </a:rPr>
              <a:t>Scheduling for Learning, Not Convenience</a:t>
            </a:r>
            <a:r>
              <a:rPr lang="en" sz="1100">
                <a:solidFill>
                  <a:schemeClr val="dk1"/>
                </a:solidFill>
                <a:latin typeface="Calibri"/>
                <a:ea typeface="Calibri"/>
                <a:cs typeface="Calibri"/>
                <a:sym typeface="Calibri"/>
              </a:rPr>
              <a:t>.</a:t>
            </a:r>
            <a:endParaRPr sz="11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09"/>
          <p:cNvSpPr txBox="1">
            <a:spLocks noGrp="1"/>
          </p:cNvSpPr>
          <p:nvPr>
            <p:ph type="title"/>
          </p:nvPr>
        </p:nvSpPr>
        <p:spPr>
          <a:xfrm>
            <a:off x="1881838" y="83686"/>
            <a:ext cx="7152434" cy="760049"/>
          </a:xfrm>
          <a:prstGeom prst="rect">
            <a:avLst/>
          </a:prstGeom>
          <a:noFill/>
          <a:ln>
            <a:noFill/>
          </a:ln>
        </p:spPr>
        <p:txBody>
          <a:bodyPr spcFirstLastPara="1" wrap="square" lIns="68575" tIns="34275" rIns="68575" bIns="34275" anchor="ctr" anchorCtr="0">
            <a:noAutofit/>
          </a:bodyPr>
          <a:lstStyle/>
          <a:p>
            <a:pPr marL="0" marR="0" lvl="0" indent="0" algn="r" rtl="0">
              <a:lnSpc>
                <a:spcPct val="90000"/>
              </a:lnSpc>
              <a:spcBef>
                <a:spcPts val="0"/>
              </a:spcBef>
              <a:spcAft>
                <a:spcPts val="0"/>
              </a:spcAft>
              <a:buClr>
                <a:schemeClr val="dk1"/>
              </a:buClr>
              <a:buSzPts val="2000"/>
              <a:buFont typeface="Calibri"/>
              <a:buNone/>
            </a:pPr>
            <a:r>
              <a:rPr lang="en" sz="3200">
                <a:solidFill>
                  <a:srgbClr val="306EB2"/>
                </a:solidFill>
              </a:rPr>
              <a:t>Secondary Scheduling Options</a:t>
            </a:r>
            <a:endParaRPr sz="3200">
              <a:solidFill>
                <a:srgbClr val="306EB2"/>
              </a:solidFill>
            </a:endParaRPr>
          </a:p>
        </p:txBody>
      </p:sp>
      <p:grpSp>
        <p:nvGrpSpPr>
          <p:cNvPr id="711" name="Google Shape;711;p109"/>
          <p:cNvGrpSpPr/>
          <p:nvPr/>
        </p:nvGrpSpPr>
        <p:grpSpPr>
          <a:xfrm>
            <a:off x="512389" y="891860"/>
            <a:ext cx="8190176" cy="3467509"/>
            <a:chOff x="0" y="64050"/>
            <a:chExt cx="10920235" cy="4623346"/>
          </a:xfrm>
        </p:grpSpPr>
        <p:sp>
          <p:nvSpPr>
            <p:cNvPr id="712" name="Google Shape;712;p109"/>
            <p:cNvSpPr/>
            <p:nvPr/>
          </p:nvSpPr>
          <p:spPr>
            <a:xfrm>
              <a:off x="0" y="64050"/>
              <a:ext cx="10920235"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13" name="Google Shape;713;p109"/>
            <p:cNvSpPr txBox="1"/>
            <p:nvPr/>
          </p:nvSpPr>
          <p:spPr>
            <a:xfrm>
              <a:off x="26930" y="90980"/>
              <a:ext cx="10866375" cy="497795"/>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TRADITIONAL OR PERIOD SCHEDULE</a:t>
              </a:r>
              <a:endParaRPr sz="1100"/>
            </a:p>
          </p:txBody>
        </p:sp>
        <p:sp>
          <p:nvSpPr>
            <p:cNvPr id="714" name="Google Shape;714;p109"/>
            <p:cNvSpPr/>
            <p:nvPr/>
          </p:nvSpPr>
          <p:spPr>
            <a:xfrm>
              <a:off x="0" y="681945"/>
              <a:ext cx="10920235"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15" name="Google Shape;715;p109"/>
            <p:cNvSpPr txBox="1"/>
            <p:nvPr/>
          </p:nvSpPr>
          <p:spPr>
            <a:xfrm>
              <a:off x="26930" y="708875"/>
              <a:ext cx="10866375" cy="497795"/>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4X4 OR SEMESTER BLOCK SCHEDULE</a:t>
              </a:r>
              <a:endParaRPr sz="1100"/>
            </a:p>
          </p:txBody>
        </p:sp>
        <p:sp>
          <p:nvSpPr>
            <p:cNvPr id="716" name="Google Shape;716;p109"/>
            <p:cNvSpPr/>
            <p:nvPr/>
          </p:nvSpPr>
          <p:spPr>
            <a:xfrm>
              <a:off x="0" y="1233600"/>
              <a:ext cx="10920235" cy="166635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17" name="Google Shape;717;p109"/>
            <p:cNvSpPr txBox="1"/>
            <p:nvPr/>
          </p:nvSpPr>
          <p:spPr>
            <a:xfrm>
              <a:off x="0" y="1233600"/>
              <a:ext cx="10920235" cy="1666350"/>
            </a:xfrm>
            <a:prstGeom prst="rect">
              <a:avLst/>
            </a:prstGeom>
            <a:noFill/>
            <a:ln>
              <a:noFill/>
            </a:ln>
          </p:spPr>
          <p:txBody>
            <a:bodyPr spcFirstLastPara="1" wrap="square" lIns="260025" tIns="21900" rIns="122675" bIns="21900" anchor="t" anchorCtr="0">
              <a:noAutofit/>
            </a:bodyPr>
            <a:lstStyle/>
            <a:p>
              <a:pPr marL="127000" marR="0" lvl="1" indent="-127000" algn="l" rtl="0">
                <a:lnSpc>
                  <a:spcPct val="90000"/>
                </a:lnSpc>
                <a:spcBef>
                  <a:spcPts val="0"/>
                </a:spcBef>
                <a:spcAft>
                  <a:spcPts val="0"/>
                </a:spcAft>
                <a:buClr>
                  <a:schemeClr val="dk1"/>
                </a:buClr>
                <a:buSzPts val="1400"/>
                <a:buFont typeface="Calibri"/>
                <a:buChar char="•"/>
              </a:pPr>
              <a:r>
                <a:rPr lang="en" sz="1400" b="0" i="0" u="none" strike="noStrike" cap="none">
                  <a:solidFill>
                    <a:schemeClr val="dk1"/>
                  </a:solidFill>
                  <a:latin typeface="Calibri"/>
                  <a:ea typeface="Calibri"/>
                  <a:cs typeface="Calibri"/>
                  <a:sym typeface="Calibri"/>
                </a:rPr>
                <a:t>The 4x4 block schedule divides the school year into two semesters. Students take half of their eight courses during the first semester and the other half during the second semester.</a:t>
              </a:r>
              <a:endParaRPr sz="1100"/>
            </a:p>
            <a:p>
              <a:pPr marL="127000" marR="0" lvl="1" indent="-127000" algn="l" rtl="0">
                <a:lnSpc>
                  <a:spcPct val="90000"/>
                </a:lnSpc>
                <a:spcBef>
                  <a:spcPts val="300"/>
                </a:spcBef>
                <a:spcAft>
                  <a:spcPts val="0"/>
                </a:spcAft>
                <a:buClr>
                  <a:schemeClr val="dk1"/>
                </a:buClr>
                <a:buSzPts val="1400"/>
                <a:buFont typeface="Calibri"/>
                <a:buChar char="•"/>
              </a:pPr>
              <a:r>
                <a:rPr lang="en" sz="1400" b="0" i="0" u="none" strike="noStrike" cap="none">
                  <a:solidFill>
                    <a:schemeClr val="dk1"/>
                  </a:solidFill>
                  <a:latin typeface="Calibri"/>
                  <a:ea typeface="Calibri"/>
                  <a:cs typeface="Calibri"/>
                  <a:sym typeface="Calibri"/>
                </a:rPr>
                <a:t>Under a 4x4 block schedule, instructional time for each course is generally between 85 and 100 minutes per day, allowing students to theoretically accomplish in one semester what would take them a whole year under a traditional schedule. Figure 1.1 compares course time under a 4x4 schedule with course time under a traditional schedule.</a:t>
              </a:r>
              <a:endParaRPr sz="1100"/>
            </a:p>
          </p:txBody>
        </p:sp>
        <p:sp>
          <p:nvSpPr>
            <p:cNvPr id="718" name="Google Shape;718;p109"/>
            <p:cNvSpPr/>
            <p:nvPr/>
          </p:nvSpPr>
          <p:spPr>
            <a:xfrm>
              <a:off x="0" y="2899951"/>
              <a:ext cx="10920235"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19" name="Google Shape;719;p109"/>
            <p:cNvSpPr txBox="1"/>
            <p:nvPr/>
          </p:nvSpPr>
          <p:spPr>
            <a:xfrm>
              <a:off x="26930" y="2926881"/>
              <a:ext cx="10866375" cy="497795"/>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A/B, OR ALTERNATING, BLOCK SCHEDULE</a:t>
              </a:r>
              <a:endParaRPr sz="1100"/>
            </a:p>
          </p:txBody>
        </p:sp>
        <p:sp>
          <p:nvSpPr>
            <p:cNvPr id="720" name="Google Shape;720;p109"/>
            <p:cNvSpPr/>
            <p:nvPr/>
          </p:nvSpPr>
          <p:spPr>
            <a:xfrm>
              <a:off x="0" y="3517846"/>
              <a:ext cx="10920235"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1" name="Google Shape;721;p109"/>
            <p:cNvSpPr txBox="1"/>
            <p:nvPr/>
          </p:nvSpPr>
          <p:spPr>
            <a:xfrm>
              <a:off x="26930" y="3544776"/>
              <a:ext cx="10866375" cy="497795"/>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TRIMESTER BLOCK SCHEDULE</a:t>
              </a:r>
              <a:endParaRPr sz="1100"/>
            </a:p>
          </p:txBody>
        </p:sp>
        <p:sp>
          <p:nvSpPr>
            <p:cNvPr id="722" name="Google Shape;722;p109"/>
            <p:cNvSpPr/>
            <p:nvPr/>
          </p:nvSpPr>
          <p:spPr>
            <a:xfrm>
              <a:off x="0" y="4135741"/>
              <a:ext cx="10920235" cy="551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3" name="Google Shape;723;p109"/>
            <p:cNvSpPr txBox="1"/>
            <p:nvPr/>
          </p:nvSpPr>
          <p:spPr>
            <a:xfrm>
              <a:off x="26930" y="4162671"/>
              <a:ext cx="10866375" cy="497795"/>
            </a:xfrm>
            <a:prstGeom prst="rect">
              <a:avLst/>
            </a:prstGeom>
            <a:noFill/>
            <a:ln>
              <a:noFill/>
            </a:ln>
          </p:spPr>
          <p:txBody>
            <a:bodyPr spcFirstLastPara="1" wrap="square" lIns="65725" tIns="65725" rIns="65725" bIns="65725"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75‐75‐30 BLOCK SCHEDULE </a:t>
              </a:r>
              <a:endParaRPr sz="110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5"/>
          <p:cNvSpPr txBox="1"/>
          <p:nvPr/>
        </p:nvSpPr>
        <p:spPr>
          <a:xfrm>
            <a:off x="586475" y="929381"/>
            <a:ext cx="7539000" cy="227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67" name="Google Shape;367;p65"/>
          <p:cNvSpPr txBox="1"/>
          <p:nvPr/>
        </p:nvSpPr>
        <p:spPr>
          <a:xfrm>
            <a:off x="467400" y="1222699"/>
            <a:ext cx="8209200" cy="3480900"/>
          </a:xfrm>
          <a:prstGeom prst="rect">
            <a:avLst/>
          </a:prstGeom>
          <a:solidFill>
            <a:srgbClr val="BBD6E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u="sng">
                <a:latin typeface="Calibri"/>
                <a:ea typeface="Calibri"/>
                <a:cs typeface="Calibri"/>
                <a:sym typeface="Calibri"/>
              </a:rPr>
              <a:t>Participant Workbook</a:t>
            </a:r>
            <a:endParaRPr sz="2200" b="1" u="sng">
              <a:latin typeface="Calibri"/>
              <a:ea typeface="Calibri"/>
              <a:cs typeface="Calibri"/>
              <a:sym typeface="Calibri"/>
            </a:endParaRPr>
          </a:p>
          <a:p>
            <a:pPr marL="0" lvl="0" indent="0" algn="l" rtl="0">
              <a:spcBef>
                <a:spcPts val="0"/>
              </a:spcBef>
              <a:spcAft>
                <a:spcPts val="0"/>
              </a:spcAft>
              <a:buNone/>
            </a:pPr>
            <a:endParaRPr sz="1700" b="1" u="sng">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Located in the chat box is a link to the “Participant Workbook.” </a:t>
            </a:r>
            <a:endParaRPr sz="2200">
              <a:latin typeface="Calibri"/>
              <a:ea typeface="Calibri"/>
              <a:cs typeface="Calibri"/>
              <a:sym typeface="Calibri"/>
            </a:endParaRPr>
          </a:p>
          <a:p>
            <a:pPr marL="457200" lvl="0" indent="0" algn="l" rtl="0">
              <a:spcBef>
                <a:spcPts val="0"/>
              </a:spcBef>
              <a:spcAft>
                <a:spcPts val="0"/>
              </a:spcAft>
              <a:buNone/>
            </a:pP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Please navigate to the workbook and download or print it for reference throughout the training:</a:t>
            </a:r>
            <a:endParaRPr sz="2200">
              <a:latin typeface="Calibri"/>
              <a:ea typeface="Calibri"/>
              <a:cs typeface="Calibri"/>
              <a:sym typeface="Calibri"/>
            </a:endParaRPr>
          </a:p>
          <a:p>
            <a:pPr marL="457200" lvl="0" indent="0" algn="l" rtl="0">
              <a:spcBef>
                <a:spcPts val="0"/>
              </a:spcBef>
              <a:spcAft>
                <a:spcPts val="0"/>
              </a:spcAft>
              <a:buNone/>
            </a:pPr>
            <a:r>
              <a:rPr lang="en" sz="1600" u="sng">
                <a:solidFill>
                  <a:schemeClr val="hlink"/>
                </a:solidFill>
                <a:latin typeface="Calibri"/>
                <a:ea typeface="Calibri"/>
                <a:cs typeface="Calibri"/>
                <a:sym typeface="Calibri"/>
                <a:hlinkClick r:id="rId3"/>
              </a:rPr>
              <a:t>https://docs.google.com/document/d/1Y2YuzgwQLFCY0x8ZY2832yueCRTTeAjotjVeAOU-K4Y/edit?usp=sharing</a:t>
            </a:r>
            <a:endParaRPr sz="1600">
              <a:latin typeface="Calibri"/>
              <a:ea typeface="Calibri"/>
              <a:cs typeface="Calibri"/>
              <a:sym typeface="Calibri"/>
            </a:endParaRPr>
          </a:p>
          <a:p>
            <a:pPr marL="457200" lvl="0" indent="0" algn="l" rtl="0">
              <a:spcBef>
                <a:spcPts val="0"/>
              </a:spcBef>
              <a:spcAft>
                <a:spcPts val="0"/>
              </a:spcAft>
              <a:buNone/>
            </a:pPr>
            <a:endParaRPr sz="16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There will also be opportunities at the end of each section to take notes, reflect, or use during group discussions.</a:t>
            </a:r>
            <a:endParaRPr sz="2200">
              <a:latin typeface="Calibri"/>
              <a:ea typeface="Calibri"/>
              <a:cs typeface="Calibri"/>
              <a:sym typeface="Calibri"/>
            </a:endParaRPr>
          </a:p>
          <a:p>
            <a:pPr marL="457200" lvl="0" indent="0" algn="l" rtl="0">
              <a:spcBef>
                <a:spcPts val="0"/>
              </a:spcBef>
              <a:spcAft>
                <a:spcPts val="0"/>
              </a:spcAft>
              <a:buNone/>
            </a:pPr>
            <a:endParaRPr sz="2200">
              <a:latin typeface="Calibri"/>
              <a:ea typeface="Calibri"/>
              <a:cs typeface="Calibri"/>
              <a:sym typeface="Calibri"/>
            </a:endParaRPr>
          </a:p>
          <a:p>
            <a:pPr marL="45720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p:txBody>
      </p:sp>
      <p:pic>
        <p:nvPicPr>
          <p:cNvPr id="368" name="Google Shape;368;p65"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pic>
        <p:nvPicPr>
          <p:cNvPr id="728" name="Google Shape;728;p110"/>
          <p:cNvPicPr preferRelativeResize="0"/>
          <p:nvPr/>
        </p:nvPicPr>
        <p:blipFill rotWithShape="1">
          <a:blip r:embed="rId3">
            <a:alphaModFix/>
          </a:blip>
          <a:srcRect/>
          <a:stretch/>
        </p:blipFill>
        <p:spPr>
          <a:xfrm>
            <a:off x="233290" y="1048207"/>
            <a:ext cx="8677421" cy="3645975"/>
          </a:xfrm>
          <a:prstGeom prst="rect">
            <a:avLst/>
          </a:prstGeom>
          <a:noFill/>
          <a:ln>
            <a:noFill/>
          </a:ln>
        </p:spPr>
      </p:pic>
      <p:pic>
        <p:nvPicPr>
          <p:cNvPr id="729" name="Google Shape;729;p110" descr="3.jpg"/>
          <p:cNvPicPr preferRelativeResize="0"/>
          <p:nvPr/>
        </p:nvPicPr>
        <p:blipFill rotWithShape="1">
          <a:blip r:embed="rId4">
            <a:alphaModFix/>
          </a:blip>
          <a:srcRect t="3997" b="6780"/>
          <a:stretch/>
        </p:blipFill>
        <p:spPr>
          <a:xfrm>
            <a:off x="6489996" y="0"/>
            <a:ext cx="2654004" cy="5391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11"/>
          <p:cNvSpPr txBox="1">
            <a:spLocks noGrp="1"/>
          </p:cNvSpPr>
          <p:nvPr>
            <p:ph type="title"/>
          </p:nvPr>
        </p:nvSpPr>
        <p:spPr>
          <a:xfrm>
            <a:off x="1881838" y="83686"/>
            <a:ext cx="7152434" cy="760049"/>
          </a:xfrm>
          <a:prstGeom prst="rect">
            <a:avLst/>
          </a:prstGeom>
          <a:noFill/>
          <a:ln>
            <a:noFill/>
          </a:ln>
        </p:spPr>
        <p:txBody>
          <a:bodyPr spcFirstLastPara="1" wrap="square" lIns="68575" tIns="34275" rIns="68575" bIns="34275" anchor="ctr" anchorCtr="0">
            <a:noAutofit/>
          </a:bodyPr>
          <a:lstStyle/>
          <a:p>
            <a:pPr marL="0" marR="0" lvl="0" indent="0" algn="r" rtl="0">
              <a:lnSpc>
                <a:spcPct val="90000"/>
              </a:lnSpc>
              <a:spcBef>
                <a:spcPts val="0"/>
              </a:spcBef>
              <a:spcAft>
                <a:spcPts val="0"/>
              </a:spcAft>
              <a:buClr>
                <a:schemeClr val="dk1"/>
              </a:buClr>
              <a:buSzPts val="2000"/>
              <a:buFont typeface="Calibri"/>
              <a:buNone/>
            </a:pPr>
            <a:r>
              <a:rPr lang="en" sz="3200">
                <a:solidFill>
                  <a:srgbClr val="306EB2"/>
                </a:solidFill>
              </a:rPr>
              <a:t>Secondary Scheduling Options</a:t>
            </a:r>
            <a:endParaRPr sz="3200">
              <a:solidFill>
                <a:srgbClr val="306EB2"/>
              </a:solidFill>
            </a:endParaRPr>
          </a:p>
        </p:txBody>
      </p:sp>
      <p:grpSp>
        <p:nvGrpSpPr>
          <p:cNvPr id="736" name="Google Shape;736;p111"/>
          <p:cNvGrpSpPr/>
          <p:nvPr/>
        </p:nvGrpSpPr>
        <p:grpSpPr>
          <a:xfrm>
            <a:off x="512389" y="897817"/>
            <a:ext cx="8190176" cy="3455595"/>
            <a:chOff x="0" y="71993"/>
            <a:chExt cx="10920235" cy="4607460"/>
          </a:xfrm>
        </p:grpSpPr>
        <p:sp>
          <p:nvSpPr>
            <p:cNvPr id="737" name="Google Shape;737;p111"/>
            <p:cNvSpPr/>
            <p:nvPr/>
          </p:nvSpPr>
          <p:spPr>
            <a:xfrm>
              <a:off x="0" y="71993"/>
              <a:ext cx="10920235" cy="62361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8" name="Google Shape;738;p111"/>
            <p:cNvSpPr txBox="1"/>
            <p:nvPr/>
          </p:nvSpPr>
          <p:spPr>
            <a:xfrm>
              <a:off x="30442" y="102435"/>
              <a:ext cx="10859351" cy="562726"/>
            </a:xfrm>
            <a:prstGeom prst="rect">
              <a:avLst/>
            </a:prstGeom>
            <a:noFill/>
            <a:ln>
              <a:noFill/>
            </a:ln>
          </p:spPr>
          <p:txBody>
            <a:bodyPr spcFirstLastPara="1" wrap="square" lIns="74300" tIns="74300" rIns="74300" bIns="743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 sz="2000">
                  <a:solidFill>
                    <a:schemeClr val="lt1"/>
                  </a:solidFill>
                  <a:latin typeface="Calibri"/>
                  <a:ea typeface="Calibri"/>
                  <a:cs typeface="Calibri"/>
                  <a:sym typeface="Calibri"/>
                </a:rPr>
                <a:t>TRADITIONAL OR PERIOD SCHEDULE</a:t>
              </a:r>
              <a:endParaRPr sz="1100"/>
            </a:p>
          </p:txBody>
        </p:sp>
        <p:sp>
          <p:nvSpPr>
            <p:cNvPr id="739" name="Google Shape;739;p111"/>
            <p:cNvSpPr/>
            <p:nvPr/>
          </p:nvSpPr>
          <p:spPr>
            <a:xfrm>
              <a:off x="0" y="770483"/>
              <a:ext cx="10920235" cy="62361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0" name="Google Shape;740;p111"/>
            <p:cNvSpPr txBox="1"/>
            <p:nvPr/>
          </p:nvSpPr>
          <p:spPr>
            <a:xfrm>
              <a:off x="30442" y="800925"/>
              <a:ext cx="10859351" cy="562726"/>
            </a:xfrm>
            <a:prstGeom prst="rect">
              <a:avLst/>
            </a:prstGeom>
            <a:noFill/>
            <a:ln>
              <a:noFill/>
            </a:ln>
          </p:spPr>
          <p:txBody>
            <a:bodyPr spcFirstLastPara="1" wrap="square" lIns="74300" tIns="74300" rIns="74300" bIns="743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 sz="2000">
                  <a:solidFill>
                    <a:schemeClr val="lt1"/>
                  </a:solidFill>
                  <a:latin typeface="Calibri"/>
                  <a:ea typeface="Calibri"/>
                  <a:cs typeface="Calibri"/>
                  <a:sym typeface="Calibri"/>
                </a:rPr>
                <a:t>4X4 OR SEMESTER BLOCK SCHEDULE</a:t>
              </a:r>
              <a:endParaRPr sz="1100"/>
            </a:p>
          </p:txBody>
        </p:sp>
        <p:sp>
          <p:nvSpPr>
            <p:cNvPr id="741" name="Google Shape;741;p111"/>
            <p:cNvSpPr/>
            <p:nvPr/>
          </p:nvSpPr>
          <p:spPr>
            <a:xfrm>
              <a:off x="0" y="1468973"/>
              <a:ext cx="10920235" cy="62361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2" name="Google Shape;742;p111"/>
            <p:cNvSpPr txBox="1"/>
            <p:nvPr/>
          </p:nvSpPr>
          <p:spPr>
            <a:xfrm>
              <a:off x="30442" y="1499415"/>
              <a:ext cx="10859351" cy="562726"/>
            </a:xfrm>
            <a:prstGeom prst="rect">
              <a:avLst/>
            </a:prstGeom>
            <a:noFill/>
            <a:ln>
              <a:noFill/>
            </a:ln>
          </p:spPr>
          <p:txBody>
            <a:bodyPr spcFirstLastPara="1" wrap="square" lIns="74300" tIns="74300" rIns="74300" bIns="743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 sz="2000">
                  <a:solidFill>
                    <a:schemeClr val="lt1"/>
                  </a:solidFill>
                  <a:latin typeface="Calibri"/>
                  <a:ea typeface="Calibri"/>
                  <a:cs typeface="Calibri"/>
                  <a:sym typeface="Calibri"/>
                </a:rPr>
                <a:t>A/B, OR ALTERNATING, BLOCK SCHEDULE</a:t>
              </a:r>
              <a:endParaRPr sz="1100"/>
            </a:p>
          </p:txBody>
        </p:sp>
        <p:sp>
          <p:nvSpPr>
            <p:cNvPr id="743" name="Google Shape;743;p111"/>
            <p:cNvSpPr/>
            <p:nvPr/>
          </p:nvSpPr>
          <p:spPr>
            <a:xfrm>
              <a:off x="0" y="2092583"/>
              <a:ext cx="10920235" cy="126477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4" name="Google Shape;744;p111"/>
            <p:cNvSpPr txBox="1"/>
            <p:nvPr/>
          </p:nvSpPr>
          <p:spPr>
            <a:xfrm>
              <a:off x="0" y="2092583"/>
              <a:ext cx="10920235" cy="1264770"/>
            </a:xfrm>
            <a:prstGeom prst="rect">
              <a:avLst/>
            </a:prstGeom>
            <a:noFill/>
            <a:ln>
              <a:noFill/>
            </a:ln>
          </p:spPr>
          <p:txBody>
            <a:bodyPr spcFirstLastPara="1" wrap="square" lIns="260025" tIns="24750" rIns="138675" bIns="24750" anchor="t" anchorCtr="0">
              <a:noAutofit/>
            </a:bodyPr>
            <a:lstStyle/>
            <a:p>
              <a:pPr marL="177800" marR="0" lvl="1" indent="-171450" algn="l" rtl="0">
                <a:lnSpc>
                  <a:spcPct val="90000"/>
                </a:lnSpc>
                <a:spcBef>
                  <a:spcPts val="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The A/B block schedule divides six or eight blocks of classes between two alternating days so that students only take three or four courses a day. </a:t>
              </a:r>
              <a:endParaRPr sz="1100"/>
            </a:p>
            <a:p>
              <a:pPr marL="177800" marR="0" lvl="1" indent="-171450" algn="l" rtl="0">
                <a:lnSpc>
                  <a:spcPct val="90000"/>
                </a:lnSpc>
                <a:spcBef>
                  <a:spcPts val="30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Under the A/B schedule, classes last between 85 and 100 minutes, and students receive credit for their courses at the end of the academic year.</a:t>
              </a:r>
              <a:endParaRPr sz="1100"/>
            </a:p>
          </p:txBody>
        </p:sp>
        <p:sp>
          <p:nvSpPr>
            <p:cNvPr id="745" name="Google Shape;745;p111"/>
            <p:cNvSpPr/>
            <p:nvPr/>
          </p:nvSpPr>
          <p:spPr>
            <a:xfrm>
              <a:off x="0" y="3357353"/>
              <a:ext cx="10920235" cy="62361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6" name="Google Shape;746;p111"/>
            <p:cNvSpPr txBox="1"/>
            <p:nvPr/>
          </p:nvSpPr>
          <p:spPr>
            <a:xfrm>
              <a:off x="30442" y="3387795"/>
              <a:ext cx="10859351" cy="562726"/>
            </a:xfrm>
            <a:prstGeom prst="rect">
              <a:avLst/>
            </a:prstGeom>
            <a:noFill/>
            <a:ln>
              <a:noFill/>
            </a:ln>
          </p:spPr>
          <p:txBody>
            <a:bodyPr spcFirstLastPara="1" wrap="square" lIns="74300" tIns="74300" rIns="74300" bIns="743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 sz="2000">
                  <a:solidFill>
                    <a:schemeClr val="lt1"/>
                  </a:solidFill>
                  <a:latin typeface="Calibri"/>
                  <a:ea typeface="Calibri"/>
                  <a:cs typeface="Calibri"/>
                  <a:sym typeface="Calibri"/>
                </a:rPr>
                <a:t>TRIMESTER BLOCK SCHEDULE</a:t>
              </a:r>
              <a:endParaRPr sz="1100"/>
            </a:p>
          </p:txBody>
        </p:sp>
        <p:sp>
          <p:nvSpPr>
            <p:cNvPr id="747" name="Google Shape;747;p111"/>
            <p:cNvSpPr/>
            <p:nvPr/>
          </p:nvSpPr>
          <p:spPr>
            <a:xfrm>
              <a:off x="0" y="4055843"/>
              <a:ext cx="10920235" cy="62361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8" name="Google Shape;748;p111"/>
            <p:cNvSpPr txBox="1"/>
            <p:nvPr/>
          </p:nvSpPr>
          <p:spPr>
            <a:xfrm>
              <a:off x="30442" y="4086285"/>
              <a:ext cx="10859351" cy="562726"/>
            </a:xfrm>
            <a:prstGeom prst="rect">
              <a:avLst/>
            </a:prstGeom>
            <a:noFill/>
            <a:ln>
              <a:noFill/>
            </a:ln>
          </p:spPr>
          <p:txBody>
            <a:bodyPr spcFirstLastPara="1" wrap="square" lIns="74300" tIns="74300" rIns="74300" bIns="743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 sz="2000">
                  <a:solidFill>
                    <a:schemeClr val="lt1"/>
                  </a:solidFill>
                  <a:latin typeface="Calibri"/>
                  <a:ea typeface="Calibri"/>
                  <a:cs typeface="Calibri"/>
                  <a:sym typeface="Calibri"/>
                </a:rPr>
                <a:t>75‐75‐30 BLOCK SCHEDULE </a:t>
              </a:r>
              <a:endParaRPr sz="1100"/>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pic>
        <p:nvPicPr>
          <p:cNvPr id="753" name="Google Shape;753;p112"/>
          <p:cNvPicPr preferRelativeResize="0"/>
          <p:nvPr/>
        </p:nvPicPr>
        <p:blipFill rotWithShape="1">
          <a:blip r:embed="rId3">
            <a:alphaModFix/>
          </a:blip>
          <a:srcRect/>
          <a:stretch/>
        </p:blipFill>
        <p:spPr>
          <a:xfrm>
            <a:off x="237211" y="1055603"/>
            <a:ext cx="8669578" cy="3555810"/>
          </a:xfrm>
          <a:prstGeom prst="rect">
            <a:avLst/>
          </a:prstGeom>
          <a:noFill/>
          <a:ln>
            <a:noFill/>
          </a:ln>
        </p:spPr>
      </p:pic>
      <p:pic>
        <p:nvPicPr>
          <p:cNvPr id="754" name="Google Shape;754;p112" descr="3.jpg"/>
          <p:cNvPicPr preferRelativeResize="0"/>
          <p:nvPr/>
        </p:nvPicPr>
        <p:blipFill rotWithShape="1">
          <a:blip r:embed="rId4">
            <a:alphaModFix/>
          </a:blip>
          <a:srcRect t="3997" b="6780"/>
          <a:stretch/>
        </p:blipFill>
        <p:spPr>
          <a:xfrm>
            <a:off x="6489996" y="0"/>
            <a:ext cx="2654004" cy="5391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113"/>
          <p:cNvSpPr txBox="1">
            <a:spLocks noGrp="1"/>
          </p:cNvSpPr>
          <p:nvPr>
            <p:ph type="title"/>
          </p:nvPr>
        </p:nvSpPr>
        <p:spPr>
          <a:xfrm>
            <a:off x="1881838" y="83686"/>
            <a:ext cx="7152434" cy="760049"/>
          </a:xfrm>
          <a:prstGeom prst="rect">
            <a:avLst/>
          </a:prstGeom>
          <a:noFill/>
          <a:ln>
            <a:noFill/>
          </a:ln>
        </p:spPr>
        <p:txBody>
          <a:bodyPr spcFirstLastPara="1" wrap="square" lIns="68575" tIns="34275" rIns="68575" bIns="34275" anchor="ctr" anchorCtr="0">
            <a:noAutofit/>
          </a:bodyPr>
          <a:lstStyle/>
          <a:p>
            <a:pPr marL="0" marR="0" lvl="0" indent="0" algn="r" rtl="0">
              <a:lnSpc>
                <a:spcPct val="90000"/>
              </a:lnSpc>
              <a:spcBef>
                <a:spcPts val="0"/>
              </a:spcBef>
              <a:spcAft>
                <a:spcPts val="0"/>
              </a:spcAft>
              <a:buClr>
                <a:schemeClr val="dk1"/>
              </a:buClr>
              <a:buSzPts val="2000"/>
              <a:buFont typeface="Calibri"/>
              <a:buNone/>
            </a:pPr>
            <a:r>
              <a:rPr lang="en" sz="3200">
                <a:solidFill>
                  <a:srgbClr val="306EB2"/>
                </a:solidFill>
              </a:rPr>
              <a:t>Secondary Scheduling Options</a:t>
            </a:r>
            <a:endParaRPr sz="3200">
              <a:solidFill>
                <a:srgbClr val="306EB2"/>
              </a:solidFill>
            </a:endParaRPr>
          </a:p>
        </p:txBody>
      </p:sp>
      <p:grpSp>
        <p:nvGrpSpPr>
          <p:cNvPr id="761" name="Google Shape;761;p113"/>
          <p:cNvGrpSpPr/>
          <p:nvPr/>
        </p:nvGrpSpPr>
        <p:grpSpPr>
          <a:xfrm>
            <a:off x="512389" y="900315"/>
            <a:ext cx="8190176" cy="3450599"/>
            <a:chOff x="0" y="75323"/>
            <a:chExt cx="10920235" cy="4600799"/>
          </a:xfrm>
        </p:grpSpPr>
        <p:sp>
          <p:nvSpPr>
            <p:cNvPr id="762" name="Google Shape;762;p113"/>
            <p:cNvSpPr/>
            <p:nvPr/>
          </p:nvSpPr>
          <p:spPr>
            <a:xfrm>
              <a:off x="0" y="75323"/>
              <a:ext cx="10920235" cy="57563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63" name="Google Shape;763;p113"/>
            <p:cNvSpPr txBox="1"/>
            <p:nvPr/>
          </p:nvSpPr>
          <p:spPr>
            <a:xfrm>
              <a:off x="28100" y="103423"/>
              <a:ext cx="10864035" cy="51943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 sz="1800">
                  <a:solidFill>
                    <a:schemeClr val="lt1"/>
                  </a:solidFill>
                  <a:latin typeface="Calibri"/>
                  <a:ea typeface="Calibri"/>
                  <a:cs typeface="Calibri"/>
                  <a:sym typeface="Calibri"/>
                </a:rPr>
                <a:t>TRADITIONAL OR PERIOD SCHEDULE</a:t>
              </a:r>
              <a:endParaRPr sz="1100"/>
            </a:p>
          </p:txBody>
        </p:sp>
        <p:sp>
          <p:nvSpPr>
            <p:cNvPr id="764" name="Google Shape;764;p113"/>
            <p:cNvSpPr/>
            <p:nvPr/>
          </p:nvSpPr>
          <p:spPr>
            <a:xfrm>
              <a:off x="0" y="720083"/>
              <a:ext cx="10920235" cy="57563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65" name="Google Shape;765;p113"/>
            <p:cNvSpPr txBox="1"/>
            <p:nvPr/>
          </p:nvSpPr>
          <p:spPr>
            <a:xfrm>
              <a:off x="28100" y="748183"/>
              <a:ext cx="10864035" cy="51943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 sz="1800">
                  <a:solidFill>
                    <a:schemeClr val="lt1"/>
                  </a:solidFill>
                  <a:latin typeface="Calibri"/>
                  <a:ea typeface="Calibri"/>
                  <a:cs typeface="Calibri"/>
                  <a:sym typeface="Calibri"/>
                </a:rPr>
                <a:t>4X4 OR SEMESTER BLOCK SCHEDULE</a:t>
              </a:r>
              <a:endParaRPr sz="1100"/>
            </a:p>
          </p:txBody>
        </p:sp>
        <p:sp>
          <p:nvSpPr>
            <p:cNvPr id="766" name="Google Shape;766;p113"/>
            <p:cNvSpPr/>
            <p:nvPr/>
          </p:nvSpPr>
          <p:spPr>
            <a:xfrm>
              <a:off x="0" y="1364843"/>
              <a:ext cx="10920235" cy="57563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67" name="Google Shape;767;p113"/>
            <p:cNvSpPr txBox="1"/>
            <p:nvPr/>
          </p:nvSpPr>
          <p:spPr>
            <a:xfrm>
              <a:off x="28100" y="1392943"/>
              <a:ext cx="10864035" cy="51943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 sz="1800">
                  <a:solidFill>
                    <a:schemeClr val="lt1"/>
                  </a:solidFill>
                  <a:latin typeface="Calibri"/>
                  <a:ea typeface="Calibri"/>
                  <a:cs typeface="Calibri"/>
                  <a:sym typeface="Calibri"/>
                </a:rPr>
                <a:t>A/B, OR ALTERNATING, BLOCK SCHEDULE</a:t>
              </a:r>
              <a:endParaRPr sz="1100"/>
            </a:p>
          </p:txBody>
        </p:sp>
        <p:sp>
          <p:nvSpPr>
            <p:cNvPr id="768" name="Google Shape;768;p113"/>
            <p:cNvSpPr/>
            <p:nvPr/>
          </p:nvSpPr>
          <p:spPr>
            <a:xfrm>
              <a:off x="0" y="2009603"/>
              <a:ext cx="10920235" cy="57563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69" name="Google Shape;769;p113"/>
            <p:cNvSpPr txBox="1"/>
            <p:nvPr/>
          </p:nvSpPr>
          <p:spPr>
            <a:xfrm>
              <a:off x="28100" y="2037703"/>
              <a:ext cx="10864035" cy="51943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 sz="1800">
                  <a:solidFill>
                    <a:schemeClr val="lt1"/>
                  </a:solidFill>
                  <a:latin typeface="Calibri"/>
                  <a:ea typeface="Calibri"/>
                  <a:cs typeface="Calibri"/>
                  <a:sym typeface="Calibri"/>
                </a:rPr>
                <a:t>TRIMESTER BLOCK SCHEDULE</a:t>
              </a:r>
              <a:endParaRPr sz="1100"/>
            </a:p>
          </p:txBody>
        </p:sp>
        <p:sp>
          <p:nvSpPr>
            <p:cNvPr id="770" name="Google Shape;770;p113"/>
            <p:cNvSpPr/>
            <p:nvPr/>
          </p:nvSpPr>
          <p:spPr>
            <a:xfrm>
              <a:off x="0" y="2585243"/>
              <a:ext cx="10920235" cy="151524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71" name="Google Shape;771;p113"/>
            <p:cNvSpPr txBox="1"/>
            <p:nvPr/>
          </p:nvSpPr>
          <p:spPr>
            <a:xfrm>
              <a:off x="0" y="2585243"/>
              <a:ext cx="10920235" cy="1515240"/>
            </a:xfrm>
            <a:prstGeom prst="rect">
              <a:avLst/>
            </a:prstGeom>
            <a:noFill/>
            <a:ln>
              <a:noFill/>
            </a:ln>
          </p:spPr>
          <p:txBody>
            <a:bodyPr spcFirstLastPara="1" wrap="square" lIns="260025" tIns="22850" rIns="128000" bIns="22850" anchor="t" anchorCtr="0">
              <a:noAutofit/>
            </a:bodyPr>
            <a:lstStyle/>
            <a:p>
              <a:pPr marL="127000" marR="0" lvl="1" indent="-127000" algn="l" rtl="0">
                <a:lnSpc>
                  <a:spcPct val="90000"/>
                </a:lnSpc>
                <a:spcBef>
                  <a:spcPts val="0"/>
                </a:spcBef>
                <a:spcAft>
                  <a:spcPts val="0"/>
                </a:spcAft>
                <a:buClr>
                  <a:schemeClr val="dk1"/>
                </a:buClr>
                <a:buSzPts val="1400"/>
                <a:buFont typeface="Calibri"/>
                <a:buChar char="•"/>
              </a:pPr>
              <a:r>
                <a:rPr lang="en" sz="1400" b="0" i="0" u="none" strike="noStrike" cap="none">
                  <a:solidFill>
                    <a:schemeClr val="dk1"/>
                  </a:solidFill>
                  <a:latin typeface="Calibri"/>
                  <a:ea typeface="Calibri"/>
                  <a:cs typeface="Calibri"/>
                  <a:sym typeface="Calibri"/>
                </a:rPr>
                <a:t>The trimester block schedule, or the 3x5 trimester model divides the year into three 12‐week terms with five, 70 minute class periods per day. </a:t>
              </a:r>
              <a:endParaRPr sz="1100"/>
            </a:p>
            <a:p>
              <a:pPr marL="127000" marR="0" lvl="1" indent="-127000" algn="l" rtl="0">
                <a:lnSpc>
                  <a:spcPct val="90000"/>
                </a:lnSpc>
                <a:spcBef>
                  <a:spcPts val="300"/>
                </a:spcBef>
                <a:spcAft>
                  <a:spcPts val="0"/>
                </a:spcAft>
                <a:buClr>
                  <a:schemeClr val="dk1"/>
                </a:buClr>
                <a:buSzPts val="1400"/>
                <a:buFont typeface="Calibri"/>
                <a:buChar char="•"/>
              </a:pPr>
              <a:r>
                <a:rPr lang="en" sz="1400" b="0" i="0" u="none" strike="noStrike" cap="none">
                  <a:solidFill>
                    <a:schemeClr val="dk1"/>
                  </a:solidFill>
                  <a:latin typeface="Calibri"/>
                  <a:ea typeface="Calibri"/>
                  <a:cs typeface="Calibri"/>
                  <a:sym typeface="Calibri"/>
                </a:rPr>
                <a:t>Students take the same classes every day during the term and earn 0.5 credits per class per trimester. </a:t>
              </a:r>
              <a:endParaRPr sz="1100"/>
            </a:p>
            <a:p>
              <a:pPr marL="127000" marR="0" lvl="1" indent="-127000" algn="l" rtl="0">
                <a:lnSpc>
                  <a:spcPct val="90000"/>
                </a:lnSpc>
                <a:spcBef>
                  <a:spcPts val="300"/>
                </a:spcBef>
                <a:spcAft>
                  <a:spcPts val="0"/>
                </a:spcAft>
                <a:buClr>
                  <a:schemeClr val="dk1"/>
                </a:buClr>
                <a:buSzPts val="1400"/>
                <a:buFont typeface="Calibri"/>
                <a:buChar char="•"/>
              </a:pPr>
              <a:r>
                <a:rPr lang="en" sz="1400" b="0" i="0" u="none" strike="noStrike" cap="none">
                  <a:solidFill>
                    <a:schemeClr val="dk1"/>
                  </a:solidFill>
                  <a:latin typeface="Calibri"/>
                  <a:ea typeface="Calibri"/>
                  <a:cs typeface="Calibri"/>
                  <a:sym typeface="Calibri"/>
                </a:rPr>
                <a:t>The model is somewhat unique because it claims many of the advantages typically associated with both traditional and block schedules</a:t>
              </a:r>
              <a:endParaRPr sz="1100"/>
            </a:p>
          </p:txBody>
        </p:sp>
        <p:sp>
          <p:nvSpPr>
            <p:cNvPr id="772" name="Google Shape;772;p113"/>
            <p:cNvSpPr/>
            <p:nvPr/>
          </p:nvSpPr>
          <p:spPr>
            <a:xfrm>
              <a:off x="0" y="4100483"/>
              <a:ext cx="10920235" cy="57563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73" name="Google Shape;773;p113"/>
            <p:cNvSpPr txBox="1"/>
            <p:nvPr/>
          </p:nvSpPr>
          <p:spPr>
            <a:xfrm>
              <a:off x="28100" y="4128583"/>
              <a:ext cx="10864035" cy="51943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 sz="1800">
                  <a:solidFill>
                    <a:schemeClr val="lt1"/>
                  </a:solidFill>
                  <a:latin typeface="Calibri"/>
                  <a:ea typeface="Calibri"/>
                  <a:cs typeface="Calibri"/>
                  <a:sym typeface="Calibri"/>
                </a:rPr>
                <a:t>75‐75‐30 BLOCK SCHEDULE </a:t>
              </a:r>
              <a:endParaRPr sz="1100"/>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114"/>
          <p:cNvSpPr txBox="1">
            <a:spLocks noGrp="1"/>
          </p:cNvSpPr>
          <p:nvPr>
            <p:ph type="title"/>
          </p:nvPr>
        </p:nvSpPr>
        <p:spPr>
          <a:xfrm>
            <a:off x="1881838" y="83686"/>
            <a:ext cx="7152434" cy="760049"/>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chemeClr val="dk1"/>
              </a:buClr>
              <a:buSzPts val="2000"/>
              <a:buFont typeface="Calibri"/>
              <a:buNone/>
            </a:pPr>
            <a:endParaRPr sz="1100"/>
          </a:p>
        </p:txBody>
      </p:sp>
      <p:pic>
        <p:nvPicPr>
          <p:cNvPr id="779" name="Google Shape;779;p114"/>
          <p:cNvPicPr preferRelativeResize="0"/>
          <p:nvPr/>
        </p:nvPicPr>
        <p:blipFill rotWithShape="1">
          <a:blip r:embed="rId3">
            <a:alphaModFix/>
          </a:blip>
          <a:srcRect/>
          <a:stretch/>
        </p:blipFill>
        <p:spPr>
          <a:xfrm>
            <a:off x="123001" y="1051630"/>
            <a:ext cx="8897997" cy="3607081"/>
          </a:xfrm>
          <a:prstGeom prst="rect">
            <a:avLst/>
          </a:prstGeom>
          <a:noFill/>
          <a:ln>
            <a:noFill/>
          </a:ln>
        </p:spPr>
      </p:pic>
      <p:pic>
        <p:nvPicPr>
          <p:cNvPr id="780" name="Google Shape;780;p114" descr="3.jpg"/>
          <p:cNvPicPr preferRelativeResize="0"/>
          <p:nvPr/>
        </p:nvPicPr>
        <p:blipFill rotWithShape="1">
          <a:blip r:embed="rId4">
            <a:alphaModFix/>
          </a:blip>
          <a:srcRect t="3997" b="6780"/>
          <a:stretch/>
        </p:blipFill>
        <p:spPr>
          <a:xfrm>
            <a:off x="6489996" y="0"/>
            <a:ext cx="2654004" cy="5391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15"/>
          <p:cNvSpPr txBox="1">
            <a:spLocks noGrp="1"/>
          </p:cNvSpPr>
          <p:nvPr>
            <p:ph type="title"/>
          </p:nvPr>
        </p:nvSpPr>
        <p:spPr>
          <a:xfrm>
            <a:off x="1881838" y="83686"/>
            <a:ext cx="7152434" cy="760049"/>
          </a:xfrm>
          <a:prstGeom prst="rect">
            <a:avLst/>
          </a:prstGeom>
          <a:noFill/>
          <a:ln>
            <a:noFill/>
          </a:ln>
        </p:spPr>
        <p:txBody>
          <a:bodyPr spcFirstLastPara="1" wrap="square" lIns="68575" tIns="34275" rIns="68575" bIns="34275" anchor="ctr" anchorCtr="0">
            <a:noAutofit/>
          </a:bodyPr>
          <a:lstStyle/>
          <a:p>
            <a:pPr marL="0" marR="0" lvl="0" indent="0" algn="r" rtl="0">
              <a:lnSpc>
                <a:spcPct val="90000"/>
              </a:lnSpc>
              <a:spcBef>
                <a:spcPts val="0"/>
              </a:spcBef>
              <a:spcAft>
                <a:spcPts val="0"/>
              </a:spcAft>
              <a:buClr>
                <a:schemeClr val="dk1"/>
              </a:buClr>
              <a:buSzPts val="2000"/>
              <a:buFont typeface="Calibri"/>
              <a:buNone/>
            </a:pPr>
            <a:r>
              <a:rPr lang="en" sz="3200">
                <a:solidFill>
                  <a:srgbClr val="306EB2"/>
                </a:solidFill>
              </a:rPr>
              <a:t>Secondary</a:t>
            </a:r>
            <a:r>
              <a:rPr lang="en" sz="1100"/>
              <a:t> </a:t>
            </a:r>
            <a:r>
              <a:rPr lang="en" sz="3200">
                <a:solidFill>
                  <a:srgbClr val="306EB2"/>
                </a:solidFill>
              </a:rPr>
              <a:t>Scheduling</a:t>
            </a:r>
            <a:r>
              <a:rPr lang="en" sz="1100"/>
              <a:t> </a:t>
            </a:r>
            <a:r>
              <a:rPr lang="en" sz="3200">
                <a:solidFill>
                  <a:srgbClr val="306EB2"/>
                </a:solidFill>
              </a:rPr>
              <a:t>Options</a:t>
            </a:r>
            <a:endParaRPr sz="1100"/>
          </a:p>
        </p:txBody>
      </p:sp>
      <p:grpSp>
        <p:nvGrpSpPr>
          <p:cNvPr id="787" name="Google Shape;787;p115"/>
          <p:cNvGrpSpPr/>
          <p:nvPr/>
        </p:nvGrpSpPr>
        <p:grpSpPr>
          <a:xfrm>
            <a:off x="512389" y="858094"/>
            <a:ext cx="8190176" cy="3535043"/>
            <a:chOff x="0" y="19028"/>
            <a:chExt cx="10920235" cy="4713390"/>
          </a:xfrm>
        </p:grpSpPr>
        <p:sp>
          <p:nvSpPr>
            <p:cNvPr id="788" name="Google Shape;788;p115"/>
            <p:cNvSpPr/>
            <p:nvPr/>
          </p:nvSpPr>
          <p:spPr>
            <a:xfrm>
              <a:off x="0" y="19028"/>
              <a:ext cx="10920235" cy="5276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89" name="Google Shape;789;p115"/>
            <p:cNvSpPr txBox="1"/>
            <p:nvPr/>
          </p:nvSpPr>
          <p:spPr>
            <a:xfrm>
              <a:off x="25759" y="44787"/>
              <a:ext cx="10868717" cy="476152"/>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TRADITIONAL OR PERIOD SCHEDULE</a:t>
              </a:r>
              <a:endParaRPr sz="1100"/>
            </a:p>
          </p:txBody>
        </p:sp>
        <p:sp>
          <p:nvSpPr>
            <p:cNvPr id="790" name="Google Shape;790;p115"/>
            <p:cNvSpPr/>
            <p:nvPr/>
          </p:nvSpPr>
          <p:spPr>
            <a:xfrm>
              <a:off x="0" y="610058"/>
              <a:ext cx="10920235" cy="5276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91" name="Google Shape;791;p115"/>
            <p:cNvSpPr txBox="1"/>
            <p:nvPr/>
          </p:nvSpPr>
          <p:spPr>
            <a:xfrm>
              <a:off x="25759" y="635817"/>
              <a:ext cx="10868717" cy="476152"/>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4X4 OR SEMESTER BLOCK SCHEDULE</a:t>
              </a:r>
              <a:endParaRPr sz="1100"/>
            </a:p>
          </p:txBody>
        </p:sp>
        <p:sp>
          <p:nvSpPr>
            <p:cNvPr id="792" name="Google Shape;792;p115"/>
            <p:cNvSpPr/>
            <p:nvPr/>
          </p:nvSpPr>
          <p:spPr>
            <a:xfrm>
              <a:off x="0" y="1201088"/>
              <a:ext cx="10920235" cy="5276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93" name="Google Shape;793;p115"/>
            <p:cNvSpPr txBox="1"/>
            <p:nvPr/>
          </p:nvSpPr>
          <p:spPr>
            <a:xfrm>
              <a:off x="25759" y="1226847"/>
              <a:ext cx="10868717" cy="476152"/>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A/B, OR ALTERNATING, BLOCK SCHEDULE</a:t>
              </a:r>
              <a:endParaRPr sz="1100"/>
            </a:p>
          </p:txBody>
        </p:sp>
        <p:sp>
          <p:nvSpPr>
            <p:cNvPr id="794" name="Google Shape;794;p115"/>
            <p:cNvSpPr/>
            <p:nvPr/>
          </p:nvSpPr>
          <p:spPr>
            <a:xfrm>
              <a:off x="0" y="1792118"/>
              <a:ext cx="10920235" cy="5276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95" name="Google Shape;795;p115"/>
            <p:cNvSpPr txBox="1"/>
            <p:nvPr/>
          </p:nvSpPr>
          <p:spPr>
            <a:xfrm>
              <a:off x="25759" y="1817877"/>
              <a:ext cx="10868717" cy="476152"/>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TRIMESTER BLOCK SCHEDULE</a:t>
              </a:r>
              <a:endParaRPr sz="1100"/>
            </a:p>
          </p:txBody>
        </p:sp>
        <p:sp>
          <p:nvSpPr>
            <p:cNvPr id="796" name="Google Shape;796;p115"/>
            <p:cNvSpPr/>
            <p:nvPr/>
          </p:nvSpPr>
          <p:spPr>
            <a:xfrm>
              <a:off x="0" y="2383148"/>
              <a:ext cx="10920235" cy="5276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97" name="Google Shape;797;p115"/>
            <p:cNvSpPr txBox="1"/>
            <p:nvPr/>
          </p:nvSpPr>
          <p:spPr>
            <a:xfrm>
              <a:off x="25759" y="2408907"/>
              <a:ext cx="10868717" cy="476152"/>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75‐75‐30 BLOCK SCHEDULE </a:t>
              </a:r>
              <a:endParaRPr sz="1100"/>
            </a:p>
          </p:txBody>
        </p:sp>
        <p:sp>
          <p:nvSpPr>
            <p:cNvPr id="798" name="Google Shape;798;p115"/>
            <p:cNvSpPr/>
            <p:nvPr/>
          </p:nvSpPr>
          <p:spPr>
            <a:xfrm>
              <a:off x="0" y="2910818"/>
              <a:ext cx="10920235" cy="18216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99" name="Google Shape;799;p115"/>
            <p:cNvSpPr txBox="1"/>
            <p:nvPr/>
          </p:nvSpPr>
          <p:spPr>
            <a:xfrm>
              <a:off x="0" y="2910818"/>
              <a:ext cx="10920235" cy="1821600"/>
            </a:xfrm>
            <a:prstGeom prst="rect">
              <a:avLst/>
            </a:prstGeom>
            <a:noFill/>
            <a:ln>
              <a:noFill/>
            </a:ln>
          </p:spPr>
          <p:txBody>
            <a:bodyPr spcFirstLastPara="1" wrap="square" lIns="260025" tIns="20950" rIns="117350" bIns="20950" anchor="t" anchorCtr="0">
              <a:noAutofit/>
            </a:bodyPr>
            <a:lstStyle/>
            <a:p>
              <a:pPr marL="127000" marR="0" lvl="1" indent="-133350" algn="l" rtl="0">
                <a:lnSpc>
                  <a:spcPct val="90000"/>
                </a:lnSpc>
                <a:spcBef>
                  <a:spcPts val="0"/>
                </a:spcBef>
                <a:spcAft>
                  <a:spcPts val="0"/>
                </a:spcAft>
                <a:buClr>
                  <a:schemeClr val="dk1"/>
                </a:buClr>
                <a:buSzPts val="1300"/>
                <a:buFont typeface="Calibri"/>
                <a:buChar char="•"/>
              </a:pPr>
              <a:r>
                <a:rPr lang="en" sz="1300" b="0" i="0" u="none" strike="noStrike" cap="none">
                  <a:solidFill>
                    <a:schemeClr val="dk1"/>
                  </a:solidFill>
                  <a:latin typeface="Calibri"/>
                  <a:ea typeface="Calibri"/>
                  <a:cs typeface="Calibri"/>
                  <a:sym typeface="Calibri"/>
                </a:rPr>
                <a:t>Under the 75‐75‐30 schedule, the school year is reconfigured to two 75‐day terms (a fall and winter term) and one 30‐day, intensive term at the end of the school year. </a:t>
              </a:r>
              <a:endParaRPr sz="1100"/>
            </a:p>
            <a:p>
              <a:pPr marL="127000" marR="0" lvl="1" indent="-133350" algn="l" rtl="0">
                <a:lnSpc>
                  <a:spcPct val="90000"/>
                </a:lnSpc>
                <a:spcBef>
                  <a:spcPts val="300"/>
                </a:spcBef>
                <a:spcAft>
                  <a:spcPts val="0"/>
                </a:spcAft>
                <a:buClr>
                  <a:schemeClr val="dk1"/>
                </a:buClr>
                <a:buSzPts val="1300"/>
                <a:buFont typeface="Calibri"/>
                <a:buChar char="•"/>
              </a:pPr>
              <a:r>
                <a:rPr lang="en" sz="1300" b="0" i="0" u="none" strike="noStrike" cap="none">
                  <a:solidFill>
                    <a:schemeClr val="dk1"/>
                  </a:solidFill>
                  <a:latin typeface="Calibri"/>
                  <a:ea typeface="Calibri"/>
                  <a:cs typeface="Calibri"/>
                  <a:sym typeface="Calibri"/>
                </a:rPr>
                <a:t>Students take three separate courses during the 75‐day term of approximately 120 minutes each. </a:t>
              </a:r>
              <a:endParaRPr sz="1100"/>
            </a:p>
            <a:p>
              <a:pPr marL="127000" marR="0" lvl="1" indent="-133350" algn="l" rtl="0">
                <a:lnSpc>
                  <a:spcPct val="90000"/>
                </a:lnSpc>
                <a:spcBef>
                  <a:spcPts val="300"/>
                </a:spcBef>
                <a:spcAft>
                  <a:spcPts val="0"/>
                </a:spcAft>
                <a:buClr>
                  <a:schemeClr val="dk1"/>
                </a:buClr>
                <a:buSzPts val="1300"/>
                <a:buFont typeface="Calibri"/>
                <a:buChar char="•"/>
              </a:pPr>
              <a:r>
                <a:rPr lang="en" sz="1300" b="0" i="0" u="none" strike="noStrike" cap="none">
                  <a:solidFill>
                    <a:schemeClr val="dk1"/>
                  </a:solidFill>
                  <a:latin typeface="Calibri"/>
                  <a:ea typeface="Calibri"/>
                  <a:cs typeface="Calibri"/>
                  <a:sym typeface="Calibri"/>
                </a:rPr>
                <a:t>The intensive term can be divided into two 15‐day terms with one class each or one 30‐day term with two classes. Naturally, these classes tend to be longer than 120 minutes. The last term or terms can be used by teachers to review key concepts with students, for students to make up school work missed during the longer terms, or for students to take electives or more advanced core subjects.</a:t>
              </a:r>
              <a:endParaRPr sz="13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pic>
        <p:nvPicPr>
          <p:cNvPr id="804" name="Google Shape;804;p116"/>
          <p:cNvPicPr preferRelativeResize="0"/>
          <p:nvPr/>
        </p:nvPicPr>
        <p:blipFill rotWithShape="1">
          <a:blip r:embed="rId3">
            <a:alphaModFix/>
          </a:blip>
          <a:srcRect/>
          <a:stretch/>
        </p:blipFill>
        <p:spPr>
          <a:xfrm>
            <a:off x="319654" y="1337773"/>
            <a:ext cx="8504692" cy="3119927"/>
          </a:xfrm>
          <a:prstGeom prst="rect">
            <a:avLst/>
          </a:prstGeom>
          <a:noFill/>
          <a:ln>
            <a:noFill/>
          </a:ln>
        </p:spPr>
      </p:pic>
      <p:pic>
        <p:nvPicPr>
          <p:cNvPr id="805" name="Google Shape;805;p116" descr="3.jpg"/>
          <p:cNvPicPr preferRelativeResize="0"/>
          <p:nvPr/>
        </p:nvPicPr>
        <p:blipFill rotWithShape="1">
          <a:blip r:embed="rId4">
            <a:alphaModFix/>
          </a:blip>
          <a:srcRect t="3997" b="6780"/>
          <a:stretch/>
        </p:blipFill>
        <p:spPr>
          <a:xfrm>
            <a:off x="6489996" y="0"/>
            <a:ext cx="2654004" cy="5391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17"/>
          <p:cNvSpPr txBox="1">
            <a:spLocks noGrp="1"/>
          </p:cNvSpPr>
          <p:nvPr>
            <p:ph type="title"/>
          </p:nvPr>
        </p:nvSpPr>
        <p:spPr>
          <a:xfrm>
            <a:off x="1881838" y="83686"/>
            <a:ext cx="7152300" cy="7599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chemeClr val="dk1"/>
              </a:buClr>
              <a:buSzPts val="2000"/>
              <a:buFont typeface="Calibri"/>
              <a:buNone/>
            </a:pPr>
            <a:r>
              <a:rPr lang="en" sz="3200">
                <a:solidFill>
                  <a:srgbClr val="306EB2"/>
                </a:solidFill>
              </a:rPr>
              <a:t>Characteristics of Flexible Schedules</a:t>
            </a:r>
            <a:endParaRPr sz="3200">
              <a:solidFill>
                <a:srgbClr val="306EB2"/>
              </a:solidFill>
            </a:endParaRPr>
          </a:p>
        </p:txBody>
      </p:sp>
      <p:grpSp>
        <p:nvGrpSpPr>
          <p:cNvPr id="812" name="Google Shape;812;p117"/>
          <p:cNvGrpSpPr/>
          <p:nvPr/>
        </p:nvGrpSpPr>
        <p:grpSpPr>
          <a:xfrm>
            <a:off x="371850" y="750783"/>
            <a:ext cx="8351556" cy="4062557"/>
            <a:chOff x="-8" y="962"/>
            <a:chExt cx="11135408" cy="5416742"/>
          </a:xfrm>
        </p:grpSpPr>
        <p:cxnSp>
          <p:nvCxnSpPr>
            <p:cNvPr id="813" name="Google Shape;813;p117"/>
            <p:cNvCxnSpPr/>
            <p:nvPr/>
          </p:nvCxnSpPr>
          <p:spPr>
            <a:xfrm>
              <a:off x="0" y="4526014"/>
              <a:ext cx="11135359" cy="0"/>
            </a:xfrm>
            <a:prstGeom prst="straightConnector1">
              <a:avLst/>
            </a:prstGeom>
            <a:noFill/>
            <a:ln w="12700" cap="flat" cmpd="sng">
              <a:solidFill>
                <a:srgbClr val="345A99"/>
              </a:solidFill>
              <a:prstDash val="solid"/>
              <a:miter lim="800000"/>
              <a:headEnd type="none" w="sm" len="sm"/>
              <a:tailEnd type="none" w="sm" len="sm"/>
            </a:ln>
          </p:spPr>
        </p:cxnSp>
        <p:cxnSp>
          <p:nvCxnSpPr>
            <p:cNvPr id="814" name="Google Shape;814;p117"/>
            <p:cNvCxnSpPr/>
            <p:nvPr/>
          </p:nvCxnSpPr>
          <p:spPr>
            <a:xfrm>
              <a:off x="0" y="3166256"/>
              <a:ext cx="11135359" cy="0"/>
            </a:xfrm>
            <a:prstGeom prst="straightConnector1">
              <a:avLst/>
            </a:prstGeom>
            <a:noFill/>
            <a:ln w="12700" cap="flat" cmpd="sng">
              <a:solidFill>
                <a:srgbClr val="345A99"/>
              </a:solidFill>
              <a:prstDash val="solid"/>
              <a:miter lim="800000"/>
              <a:headEnd type="none" w="sm" len="sm"/>
              <a:tailEnd type="none" w="sm" len="sm"/>
            </a:ln>
          </p:spPr>
        </p:cxnSp>
        <p:cxnSp>
          <p:nvCxnSpPr>
            <p:cNvPr id="815" name="Google Shape;815;p117"/>
            <p:cNvCxnSpPr/>
            <p:nvPr/>
          </p:nvCxnSpPr>
          <p:spPr>
            <a:xfrm>
              <a:off x="0" y="1806498"/>
              <a:ext cx="11135359" cy="0"/>
            </a:xfrm>
            <a:prstGeom prst="straightConnector1">
              <a:avLst/>
            </a:prstGeom>
            <a:noFill/>
            <a:ln w="12700" cap="flat" cmpd="sng">
              <a:solidFill>
                <a:srgbClr val="345A99"/>
              </a:solidFill>
              <a:prstDash val="solid"/>
              <a:miter lim="800000"/>
              <a:headEnd type="none" w="sm" len="sm"/>
              <a:tailEnd type="none" w="sm" len="sm"/>
            </a:ln>
          </p:spPr>
        </p:cxnSp>
        <p:cxnSp>
          <p:nvCxnSpPr>
            <p:cNvPr id="816" name="Google Shape;816;p117"/>
            <p:cNvCxnSpPr/>
            <p:nvPr/>
          </p:nvCxnSpPr>
          <p:spPr>
            <a:xfrm>
              <a:off x="0" y="446740"/>
              <a:ext cx="11135359" cy="0"/>
            </a:xfrm>
            <a:prstGeom prst="straightConnector1">
              <a:avLst/>
            </a:prstGeom>
            <a:noFill/>
            <a:ln w="12700" cap="flat" cmpd="sng">
              <a:solidFill>
                <a:srgbClr val="345A99"/>
              </a:solidFill>
              <a:prstDash val="solid"/>
              <a:miter lim="800000"/>
              <a:headEnd type="none" w="sm" len="sm"/>
              <a:tailEnd type="none" w="sm" len="sm"/>
            </a:ln>
          </p:spPr>
        </p:cxnSp>
        <p:sp>
          <p:nvSpPr>
            <p:cNvPr id="817" name="Google Shape;817;p117"/>
            <p:cNvSpPr/>
            <p:nvPr/>
          </p:nvSpPr>
          <p:spPr>
            <a:xfrm>
              <a:off x="2895193" y="962"/>
              <a:ext cx="8240166" cy="445778"/>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18" name="Google Shape;818;p117"/>
            <p:cNvSpPr txBox="1"/>
            <p:nvPr/>
          </p:nvSpPr>
          <p:spPr>
            <a:xfrm>
              <a:off x="2895193" y="305762"/>
              <a:ext cx="8240100" cy="445800"/>
            </a:xfrm>
            <a:prstGeom prst="rect">
              <a:avLst/>
            </a:prstGeom>
            <a:noFill/>
            <a:ln>
              <a:noFill/>
            </a:ln>
          </p:spPr>
          <p:txBody>
            <a:bodyPr spcFirstLastPara="1" wrap="square" lIns="32850" tIns="32850" rIns="32850" bIns="32850" anchor="b" anchorCtr="0">
              <a:noAutofit/>
            </a:bodyPr>
            <a:lstStyle/>
            <a:p>
              <a:pPr marL="0" marR="0" lvl="0" indent="0" algn="l" rtl="0">
                <a:lnSpc>
                  <a:spcPct val="90000"/>
                </a:lnSpc>
                <a:spcBef>
                  <a:spcPts val="0"/>
                </a:spcBef>
                <a:spcAft>
                  <a:spcPts val="0"/>
                </a:spcAft>
                <a:buClr>
                  <a:schemeClr val="dk1"/>
                </a:buClr>
                <a:buSzPts val="1700"/>
                <a:buFont typeface="Calibri"/>
                <a:buNone/>
              </a:pPr>
              <a:r>
                <a:rPr lang="en" sz="1700">
                  <a:solidFill>
                    <a:schemeClr val="dk1"/>
                  </a:solidFill>
                  <a:latin typeface="Calibri"/>
                  <a:ea typeface="Calibri"/>
                  <a:cs typeface="Calibri"/>
                  <a:sym typeface="Calibri"/>
                </a:rPr>
                <a:t>Work Sessions</a:t>
              </a:r>
              <a:endParaRPr sz="1100"/>
            </a:p>
          </p:txBody>
        </p:sp>
        <p:sp>
          <p:nvSpPr>
            <p:cNvPr id="819" name="Google Shape;819;p117"/>
            <p:cNvSpPr/>
            <p:nvPr/>
          </p:nvSpPr>
          <p:spPr>
            <a:xfrm>
              <a:off x="0" y="305762"/>
              <a:ext cx="2895300" cy="445800"/>
            </a:xfrm>
            <a:prstGeom prst="round2SameRect">
              <a:avLst>
                <a:gd name="adj1" fmla="val 16670"/>
                <a:gd name="adj2" fmla="val 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20" name="Google Shape;820;p117"/>
            <p:cNvSpPr txBox="1"/>
            <p:nvPr/>
          </p:nvSpPr>
          <p:spPr>
            <a:xfrm>
              <a:off x="21765" y="327527"/>
              <a:ext cx="2851800" cy="423900"/>
            </a:xfrm>
            <a:prstGeom prst="rect">
              <a:avLst/>
            </a:prstGeom>
            <a:noFill/>
            <a:ln>
              <a:noFill/>
            </a:ln>
          </p:spPr>
          <p:txBody>
            <a:bodyPr spcFirstLastPara="1" wrap="square" lIns="32850" tIns="32850" rIns="32850" bIns="328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1</a:t>
              </a:r>
              <a:endParaRPr sz="1100"/>
            </a:p>
          </p:txBody>
        </p:sp>
        <p:sp>
          <p:nvSpPr>
            <p:cNvPr id="821" name="Google Shape;821;p117"/>
            <p:cNvSpPr/>
            <p:nvPr/>
          </p:nvSpPr>
          <p:spPr>
            <a:xfrm>
              <a:off x="0" y="751540"/>
              <a:ext cx="11135400" cy="8916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22" name="Google Shape;822;p117"/>
            <p:cNvSpPr txBox="1"/>
            <p:nvPr/>
          </p:nvSpPr>
          <p:spPr>
            <a:xfrm>
              <a:off x="-8" y="812825"/>
              <a:ext cx="11135400" cy="423900"/>
            </a:xfrm>
            <a:prstGeom prst="rect">
              <a:avLst/>
            </a:prstGeom>
            <a:noFill/>
            <a:ln>
              <a:noFill/>
            </a:ln>
          </p:spPr>
          <p:txBody>
            <a:bodyPr spcFirstLastPara="1" wrap="square" lIns="24275" tIns="24275" rIns="24275" bIns="24275" anchor="t" anchorCtr="0">
              <a:noAutofit/>
            </a:bodyPr>
            <a:lstStyle/>
            <a:p>
              <a:pPr marL="88900" marR="0" lvl="1" indent="-88900" algn="l" rtl="0">
                <a:lnSpc>
                  <a:spcPct val="90000"/>
                </a:lnSpc>
                <a:spcBef>
                  <a:spcPts val="0"/>
                </a:spcBef>
                <a:spcAft>
                  <a:spcPts val="0"/>
                </a:spcAft>
                <a:buClr>
                  <a:schemeClr val="dk1"/>
                </a:buClr>
                <a:buSzPts val="1000"/>
                <a:buFont typeface="Calibri"/>
                <a:buChar char="•"/>
              </a:pPr>
              <a:r>
                <a:rPr lang="en" sz="1000" b="0" i="0" u="none" strike="noStrike" cap="none">
                  <a:solidFill>
                    <a:schemeClr val="dk1"/>
                  </a:solidFill>
                  <a:latin typeface="Calibri"/>
                  <a:ea typeface="Calibri"/>
                  <a:cs typeface="Calibri"/>
                  <a:sym typeface="Calibri"/>
                </a:rPr>
                <a:t>Big chunks of time for students to work on interdisciplinary projects are crucial.</a:t>
              </a:r>
              <a:endParaRPr sz="1000" b="0" i="0" u="none" strike="noStrike" cap="none">
                <a:solidFill>
                  <a:schemeClr val="dk1"/>
                </a:solidFill>
                <a:latin typeface="Calibri"/>
                <a:ea typeface="Calibri"/>
                <a:cs typeface="Calibri"/>
                <a:sym typeface="Calibri"/>
              </a:endParaRPr>
            </a:p>
          </p:txBody>
        </p:sp>
        <p:sp>
          <p:nvSpPr>
            <p:cNvPr id="823" name="Google Shape;823;p117"/>
            <p:cNvSpPr/>
            <p:nvPr/>
          </p:nvSpPr>
          <p:spPr>
            <a:xfrm>
              <a:off x="2895193" y="1360720"/>
              <a:ext cx="8240166" cy="445778"/>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24" name="Google Shape;824;p117"/>
            <p:cNvSpPr txBox="1"/>
            <p:nvPr/>
          </p:nvSpPr>
          <p:spPr>
            <a:xfrm>
              <a:off x="2895193" y="1360720"/>
              <a:ext cx="8240166" cy="445778"/>
            </a:xfrm>
            <a:prstGeom prst="rect">
              <a:avLst/>
            </a:prstGeom>
            <a:noFill/>
            <a:ln>
              <a:noFill/>
            </a:ln>
          </p:spPr>
          <p:txBody>
            <a:bodyPr spcFirstLastPara="1" wrap="square" lIns="32850" tIns="32850" rIns="32850" bIns="32850" anchor="b" anchorCtr="0">
              <a:noAutofit/>
            </a:bodyPr>
            <a:lstStyle/>
            <a:p>
              <a:pPr marL="0" marR="0" lvl="0" indent="0" algn="l" rtl="0">
                <a:lnSpc>
                  <a:spcPct val="90000"/>
                </a:lnSpc>
                <a:spcBef>
                  <a:spcPts val="0"/>
                </a:spcBef>
                <a:spcAft>
                  <a:spcPts val="0"/>
                </a:spcAft>
                <a:buClr>
                  <a:schemeClr val="dk1"/>
                </a:buClr>
                <a:buSzPts val="1700"/>
                <a:buFont typeface="Calibri"/>
                <a:buNone/>
              </a:pPr>
              <a:r>
                <a:rPr lang="en" sz="1700">
                  <a:solidFill>
                    <a:schemeClr val="dk1"/>
                  </a:solidFill>
                  <a:latin typeface="Calibri"/>
                  <a:ea typeface="Calibri"/>
                  <a:cs typeface="Calibri"/>
                  <a:sym typeface="Calibri"/>
                </a:rPr>
                <a:t>Less Rigidity</a:t>
              </a:r>
              <a:endParaRPr sz="1100"/>
            </a:p>
          </p:txBody>
        </p:sp>
        <p:sp>
          <p:nvSpPr>
            <p:cNvPr id="825" name="Google Shape;825;p117"/>
            <p:cNvSpPr/>
            <p:nvPr/>
          </p:nvSpPr>
          <p:spPr>
            <a:xfrm>
              <a:off x="0" y="1360720"/>
              <a:ext cx="2895193" cy="445778"/>
            </a:xfrm>
            <a:prstGeom prst="round2SameRect">
              <a:avLst>
                <a:gd name="adj1" fmla="val 16670"/>
                <a:gd name="adj2" fmla="val 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26" name="Google Shape;826;p117"/>
            <p:cNvSpPr txBox="1"/>
            <p:nvPr/>
          </p:nvSpPr>
          <p:spPr>
            <a:xfrm>
              <a:off x="21765" y="1382485"/>
              <a:ext cx="2851663" cy="424013"/>
            </a:xfrm>
            <a:prstGeom prst="rect">
              <a:avLst/>
            </a:prstGeom>
            <a:noFill/>
            <a:ln>
              <a:noFill/>
            </a:ln>
          </p:spPr>
          <p:txBody>
            <a:bodyPr spcFirstLastPara="1" wrap="square" lIns="32850" tIns="32850" rIns="32850" bIns="328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2</a:t>
              </a:r>
              <a:endParaRPr sz="1100"/>
            </a:p>
          </p:txBody>
        </p:sp>
        <p:sp>
          <p:nvSpPr>
            <p:cNvPr id="827" name="Google Shape;827;p117"/>
            <p:cNvSpPr/>
            <p:nvPr/>
          </p:nvSpPr>
          <p:spPr>
            <a:xfrm>
              <a:off x="0" y="1806498"/>
              <a:ext cx="11135359" cy="89169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28" name="Google Shape;828;p117"/>
            <p:cNvSpPr txBox="1"/>
            <p:nvPr/>
          </p:nvSpPr>
          <p:spPr>
            <a:xfrm>
              <a:off x="0" y="1806498"/>
              <a:ext cx="11135359" cy="891690"/>
            </a:xfrm>
            <a:prstGeom prst="rect">
              <a:avLst/>
            </a:prstGeom>
            <a:noFill/>
            <a:ln>
              <a:noFill/>
            </a:ln>
          </p:spPr>
          <p:txBody>
            <a:bodyPr spcFirstLastPara="1" wrap="square" lIns="24275" tIns="24275" rIns="24275" bIns="24275" anchor="t" anchorCtr="0">
              <a:noAutofit/>
            </a:bodyPr>
            <a:lstStyle/>
            <a:p>
              <a:pPr marL="88900" marR="0" lvl="1" indent="-88900" algn="l" rtl="0">
                <a:lnSpc>
                  <a:spcPct val="90000"/>
                </a:lnSpc>
                <a:spcBef>
                  <a:spcPts val="0"/>
                </a:spcBef>
                <a:spcAft>
                  <a:spcPts val="0"/>
                </a:spcAft>
                <a:buClr>
                  <a:schemeClr val="dk1"/>
                </a:buClr>
                <a:buSzPts val="1000"/>
                <a:buFont typeface="Calibri"/>
                <a:buChar char="•"/>
              </a:pPr>
              <a:r>
                <a:rPr lang="en" sz="1000" b="0" i="0" u="none" strike="noStrike" cap="none">
                  <a:solidFill>
                    <a:schemeClr val="dk1"/>
                  </a:solidFill>
                  <a:latin typeface="Calibri"/>
                  <a:ea typeface="Calibri"/>
                  <a:cs typeface="Calibri"/>
                  <a:sym typeface="Calibri"/>
                </a:rPr>
                <a:t>The bell cannot be an inhibitor to student creativity. </a:t>
              </a:r>
              <a:endParaRPr sz="1000" b="0" i="0" u="none" strike="noStrike" cap="none">
                <a:solidFill>
                  <a:schemeClr val="dk1"/>
                </a:solidFill>
                <a:latin typeface="Calibri"/>
                <a:ea typeface="Calibri"/>
                <a:cs typeface="Calibri"/>
                <a:sym typeface="Calibri"/>
              </a:endParaRPr>
            </a:p>
            <a:p>
              <a:pPr marL="88900" marR="0" lvl="1" indent="-88900" algn="l" rtl="0">
                <a:lnSpc>
                  <a:spcPct val="90000"/>
                </a:lnSpc>
                <a:spcBef>
                  <a:spcPts val="100"/>
                </a:spcBef>
                <a:spcAft>
                  <a:spcPts val="0"/>
                </a:spcAft>
                <a:buClr>
                  <a:schemeClr val="dk1"/>
                </a:buClr>
                <a:buSzPts val="1000"/>
                <a:buFont typeface="Calibri"/>
                <a:buChar char="•"/>
              </a:pPr>
              <a:r>
                <a:rPr lang="en" sz="1000" b="0" i="0" u="none" strike="noStrike" cap="none">
                  <a:solidFill>
                    <a:schemeClr val="dk1"/>
                  </a:solidFill>
                  <a:latin typeface="Calibri"/>
                  <a:ea typeface="Calibri"/>
                  <a:cs typeface="Calibri"/>
                  <a:sym typeface="Calibri"/>
                </a:rPr>
                <a:t>Schools ought to try to find ways to encourage students to persist when they are in the middle of a task or challenge and not penalize them for being late to another in those circumstances.</a:t>
              </a:r>
              <a:endParaRPr sz="1000" b="0" i="0" u="none" strike="noStrike" cap="none">
                <a:solidFill>
                  <a:schemeClr val="dk1"/>
                </a:solidFill>
                <a:latin typeface="Calibri"/>
                <a:ea typeface="Calibri"/>
                <a:cs typeface="Calibri"/>
                <a:sym typeface="Calibri"/>
              </a:endParaRPr>
            </a:p>
          </p:txBody>
        </p:sp>
        <p:sp>
          <p:nvSpPr>
            <p:cNvPr id="829" name="Google Shape;829;p117"/>
            <p:cNvSpPr/>
            <p:nvPr/>
          </p:nvSpPr>
          <p:spPr>
            <a:xfrm>
              <a:off x="2895193" y="2720477"/>
              <a:ext cx="8240166" cy="445778"/>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0" name="Google Shape;830;p117"/>
            <p:cNvSpPr txBox="1"/>
            <p:nvPr/>
          </p:nvSpPr>
          <p:spPr>
            <a:xfrm>
              <a:off x="2895193" y="2720477"/>
              <a:ext cx="8240166" cy="445778"/>
            </a:xfrm>
            <a:prstGeom prst="rect">
              <a:avLst/>
            </a:prstGeom>
            <a:noFill/>
            <a:ln>
              <a:noFill/>
            </a:ln>
          </p:spPr>
          <p:txBody>
            <a:bodyPr spcFirstLastPara="1" wrap="square" lIns="32850" tIns="32850" rIns="32850" bIns="32850" anchor="b" anchorCtr="0">
              <a:noAutofit/>
            </a:bodyPr>
            <a:lstStyle/>
            <a:p>
              <a:pPr marL="0" marR="0" lvl="0" indent="0" algn="l" rtl="0">
                <a:lnSpc>
                  <a:spcPct val="90000"/>
                </a:lnSpc>
                <a:spcBef>
                  <a:spcPts val="0"/>
                </a:spcBef>
                <a:spcAft>
                  <a:spcPts val="0"/>
                </a:spcAft>
                <a:buClr>
                  <a:schemeClr val="dk1"/>
                </a:buClr>
                <a:buSzPts val="1700"/>
                <a:buFont typeface="Calibri"/>
                <a:buNone/>
              </a:pPr>
              <a:r>
                <a:rPr lang="en" sz="1700">
                  <a:solidFill>
                    <a:schemeClr val="dk1"/>
                  </a:solidFill>
                  <a:latin typeface="Calibri"/>
                  <a:ea typeface="Calibri"/>
                  <a:cs typeface="Calibri"/>
                  <a:sym typeface="Calibri"/>
                </a:rPr>
                <a:t>Time for Multi-Use Spaces</a:t>
              </a:r>
              <a:endParaRPr sz="1100"/>
            </a:p>
          </p:txBody>
        </p:sp>
        <p:sp>
          <p:nvSpPr>
            <p:cNvPr id="831" name="Google Shape;831;p117"/>
            <p:cNvSpPr/>
            <p:nvPr/>
          </p:nvSpPr>
          <p:spPr>
            <a:xfrm>
              <a:off x="0" y="2720477"/>
              <a:ext cx="2895193" cy="445778"/>
            </a:xfrm>
            <a:prstGeom prst="round2SameRect">
              <a:avLst>
                <a:gd name="adj1" fmla="val 16670"/>
                <a:gd name="adj2" fmla="val 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2" name="Google Shape;832;p117"/>
            <p:cNvSpPr txBox="1"/>
            <p:nvPr/>
          </p:nvSpPr>
          <p:spPr>
            <a:xfrm>
              <a:off x="21765" y="2742242"/>
              <a:ext cx="2851663" cy="424013"/>
            </a:xfrm>
            <a:prstGeom prst="rect">
              <a:avLst/>
            </a:prstGeom>
            <a:noFill/>
            <a:ln>
              <a:noFill/>
            </a:ln>
          </p:spPr>
          <p:txBody>
            <a:bodyPr spcFirstLastPara="1" wrap="square" lIns="32850" tIns="32850" rIns="32850" bIns="328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3</a:t>
              </a:r>
              <a:endParaRPr sz="1100"/>
            </a:p>
          </p:txBody>
        </p:sp>
        <p:sp>
          <p:nvSpPr>
            <p:cNvPr id="833" name="Google Shape;833;p117"/>
            <p:cNvSpPr/>
            <p:nvPr/>
          </p:nvSpPr>
          <p:spPr>
            <a:xfrm>
              <a:off x="0" y="3166256"/>
              <a:ext cx="11135359" cy="89169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4" name="Google Shape;834;p117"/>
            <p:cNvSpPr txBox="1"/>
            <p:nvPr/>
          </p:nvSpPr>
          <p:spPr>
            <a:xfrm>
              <a:off x="0" y="3166256"/>
              <a:ext cx="11135359" cy="891690"/>
            </a:xfrm>
            <a:prstGeom prst="rect">
              <a:avLst/>
            </a:prstGeom>
            <a:noFill/>
            <a:ln>
              <a:noFill/>
            </a:ln>
          </p:spPr>
          <p:txBody>
            <a:bodyPr spcFirstLastPara="1" wrap="square" lIns="24275" tIns="24275" rIns="24275" bIns="24275" anchor="t" anchorCtr="0">
              <a:noAutofit/>
            </a:bodyPr>
            <a:lstStyle/>
            <a:p>
              <a:pPr marL="88900" marR="0" lvl="1" indent="-88900" algn="l" rtl="0">
                <a:lnSpc>
                  <a:spcPct val="90000"/>
                </a:lnSpc>
                <a:spcBef>
                  <a:spcPts val="0"/>
                </a:spcBef>
                <a:spcAft>
                  <a:spcPts val="0"/>
                </a:spcAft>
                <a:buClr>
                  <a:schemeClr val="dk1"/>
                </a:buClr>
                <a:buSzPts val="1000"/>
                <a:buFont typeface="Calibri"/>
                <a:buChar char="•"/>
              </a:pPr>
              <a:r>
                <a:rPr lang="en" sz="1000" b="0" i="0" u="none" strike="noStrike" cap="none">
                  <a:solidFill>
                    <a:schemeClr val="dk1"/>
                  </a:solidFill>
                  <a:latin typeface="Calibri"/>
                  <a:ea typeface="Calibri"/>
                  <a:cs typeface="Calibri"/>
                  <a:sym typeface="Calibri"/>
                </a:rPr>
                <a:t>Often, spaces that house power tools, 3d printers or even just the latest computers are not omnipresent throughout a school and are located in 2-3 rooms. These learning spaces need to be used freely and frequently. </a:t>
              </a:r>
              <a:endParaRPr sz="1000" b="0" i="0" u="none" strike="noStrike" cap="none">
                <a:solidFill>
                  <a:schemeClr val="dk1"/>
                </a:solidFill>
                <a:latin typeface="Calibri"/>
                <a:ea typeface="Calibri"/>
                <a:cs typeface="Calibri"/>
                <a:sym typeface="Calibri"/>
              </a:endParaRPr>
            </a:p>
            <a:p>
              <a:pPr marL="88900" marR="0" lvl="1" indent="-88900" algn="l" rtl="0">
                <a:lnSpc>
                  <a:spcPct val="90000"/>
                </a:lnSpc>
                <a:spcBef>
                  <a:spcPts val="100"/>
                </a:spcBef>
                <a:spcAft>
                  <a:spcPts val="0"/>
                </a:spcAft>
                <a:buClr>
                  <a:schemeClr val="dk1"/>
                </a:buClr>
                <a:buSzPts val="1000"/>
                <a:buFont typeface="Calibri"/>
                <a:buChar char="•"/>
              </a:pPr>
              <a:r>
                <a:rPr lang="en" sz="1000" b="0" i="0" u="none" strike="noStrike" cap="none">
                  <a:solidFill>
                    <a:schemeClr val="dk1"/>
                  </a:solidFill>
                  <a:latin typeface="Calibri"/>
                  <a:ea typeface="Calibri"/>
                  <a:cs typeface="Calibri"/>
                  <a:sym typeface="Calibri"/>
                </a:rPr>
                <a:t>Schedules that promote active learning ensure that multi-use spaces are used often and are seen as places that students can go to when it makes sense in their respective projects or assignments–not “only when it fits in the schedule.”</a:t>
              </a:r>
              <a:endParaRPr sz="1000" b="0" i="0" u="none" strike="noStrike" cap="none">
                <a:solidFill>
                  <a:schemeClr val="dk1"/>
                </a:solidFill>
                <a:latin typeface="Calibri"/>
                <a:ea typeface="Calibri"/>
                <a:cs typeface="Calibri"/>
                <a:sym typeface="Calibri"/>
              </a:endParaRPr>
            </a:p>
          </p:txBody>
        </p:sp>
        <p:sp>
          <p:nvSpPr>
            <p:cNvPr id="835" name="Google Shape;835;p117"/>
            <p:cNvSpPr/>
            <p:nvPr/>
          </p:nvSpPr>
          <p:spPr>
            <a:xfrm>
              <a:off x="2895193" y="4080235"/>
              <a:ext cx="8240166" cy="445778"/>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6" name="Google Shape;836;p117"/>
            <p:cNvSpPr txBox="1"/>
            <p:nvPr/>
          </p:nvSpPr>
          <p:spPr>
            <a:xfrm>
              <a:off x="2895193" y="4080235"/>
              <a:ext cx="8240166" cy="445778"/>
            </a:xfrm>
            <a:prstGeom prst="rect">
              <a:avLst/>
            </a:prstGeom>
            <a:noFill/>
            <a:ln>
              <a:noFill/>
            </a:ln>
          </p:spPr>
          <p:txBody>
            <a:bodyPr spcFirstLastPara="1" wrap="square" lIns="32850" tIns="32850" rIns="32850" bIns="32850" anchor="b" anchorCtr="0">
              <a:noAutofit/>
            </a:bodyPr>
            <a:lstStyle/>
            <a:p>
              <a:pPr marL="0" marR="0" lvl="0" indent="0" algn="l" rtl="0">
                <a:lnSpc>
                  <a:spcPct val="90000"/>
                </a:lnSpc>
                <a:spcBef>
                  <a:spcPts val="0"/>
                </a:spcBef>
                <a:spcAft>
                  <a:spcPts val="0"/>
                </a:spcAft>
                <a:buClr>
                  <a:schemeClr val="dk1"/>
                </a:buClr>
                <a:buSzPts val="1700"/>
                <a:buFont typeface="Calibri"/>
                <a:buNone/>
              </a:pPr>
              <a:r>
                <a:rPr lang="en" sz="1700">
                  <a:solidFill>
                    <a:schemeClr val="dk1"/>
                  </a:solidFill>
                  <a:latin typeface="Calibri"/>
                  <a:ea typeface="Calibri"/>
                  <a:cs typeface="Calibri"/>
                  <a:sym typeface="Calibri"/>
                </a:rPr>
                <a:t>Advisory</a:t>
              </a:r>
              <a:endParaRPr sz="1100"/>
            </a:p>
          </p:txBody>
        </p:sp>
        <p:sp>
          <p:nvSpPr>
            <p:cNvPr id="837" name="Google Shape;837;p117"/>
            <p:cNvSpPr/>
            <p:nvPr/>
          </p:nvSpPr>
          <p:spPr>
            <a:xfrm>
              <a:off x="0" y="4080235"/>
              <a:ext cx="2895193" cy="445778"/>
            </a:xfrm>
            <a:prstGeom prst="round2SameRect">
              <a:avLst>
                <a:gd name="adj1" fmla="val 16670"/>
                <a:gd name="adj2" fmla="val 0"/>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8" name="Google Shape;838;p117"/>
            <p:cNvSpPr txBox="1"/>
            <p:nvPr/>
          </p:nvSpPr>
          <p:spPr>
            <a:xfrm>
              <a:off x="21765" y="4102000"/>
              <a:ext cx="2851663" cy="424013"/>
            </a:xfrm>
            <a:prstGeom prst="rect">
              <a:avLst/>
            </a:prstGeom>
            <a:noFill/>
            <a:ln>
              <a:noFill/>
            </a:ln>
          </p:spPr>
          <p:txBody>
            <a:bodyPr spcFirstLastPara="1" wrap="square" lIns="32850" tIns="32850" rIns="32850" bIns="328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4</a:t>
              </a:r>
              <a:endParaRPr sz="1100"/>
            </a:p>
          </p:txBody>
        </p:sp>
        <p:sp>
          <p:nvSpPr>
            <p:cNvPr id="839" name="Google Shape;839;p117"/>
            <p:cNvSpPr/>
            <p:nvPr/>
          </p:nvSpPr>
          <p:spPr>
            <a:xfrm>
              <a:off x="0" y="4526014"/>
              <a:ext cx="11135359" cy="89169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40" name="Google Shape;840;p117"/>
            <p:cNvSpPr txBox="1"/>
            <p:nvPr/>
          </p:nvSpPr>
          <p:spPr>
            <a:xfrm>
              <a:off x="0" y="4526014"/>
              <a:ext cx="11135359" cy="891690"/>
            </a:xfrm>
            <a:prstGeom prst="rect">
              <a:avLst/>
            </a:prstGeom>
            <a:noFill/>
            <a:ln>
              <a:noFill/>
            </a:ln>
          </p:spPr>
          <p:txBody>
            <a:bodyPr spcFirstLastPara="1" wrap="square" lIns="24275" tIns="24275" rIns="24275" bIns="24275" anchor="t" anchorCtr="0">
              <a:noAutofit/>
            </a:bodyPr>
            <a:lstStyle/>
            <a:p>
              <a:pPr marL="88900" marR="0" lvl="1" indent="-88900" algn="l" rtl="0">
                <a:lnSpc>
                  <a:spcPct val="90000"/>
                </a:lnSpc>
                <a:spcBef>
                  <a:spcPts val="0"/>
                </a:spcBef>
                <a:spcAft>
                  <a:spcPts val="0"/>
                </a:spcAft>
                <a:buClr>
                  <a:schemeClr val="dk1"/>
                </a:buClr>
                <a:buSzPts val="1000"/>
                <a:buFont typeface="Calibri"/>
                <a:buChar char="•"/>
              </a:pPr>
              <a:r>
                <a:rPr lang="en" sz="1000" b="0" i="0" u="none" strike="noStrike" cap="none">
                  <a:solidFill>
                    <a:schemeClr val="dk1"/>
                  </a:solidFill>
                  <a:latin typeface="Calibri"/>
                  <a:ea typeface="Calibri"/>
                  <a:cs typeface="Calibri"/>
                  <a:sym typeface="Calibri"/>
                </a:rPr>
                <a:t>Advisory is key to </a:t>
              </a:r>
              <a:r>
                <a:rPr lang="en" sz="1000" b="0" i="0" u="sng" strike="noStrike" cap="none">
                  <a:solidFill>
                    <a:schemeClr val="hlink"/>
                  </a:solidFill>
                  <a:latin typeface="Calibri"/>
                  <a:ea typeface="Calibri"/>
                  <a:cs typeface="Calibri"/>
                  <a:sym typeface="Calibri"/>
                  <a:hlinkClick r:id="rId3"/>
                </a:rPr>
                <a:t>personalizing the secondary experience</a:t>
              </a:r>
              <a:r>
                <a:rPr lang="en" sz="1000" b="0" i="0" u="none" strike="noStrike" cap="none">
                  <a:solidFill>
                    <a:schemeClr val="dk1"/>
                  </a:solidFill>
                  <a:latin typeface="Calibri"/>
                  <a:ea typeface="Calibri"/>
                  <a:cs typeface="Calibri"/>
                  <a:sym typeface="Calibri"/>
                </a:rPr>
                <a:t> for students.</a:t>
              </a:r>
              <a:endParaRPr sz="1000" b="0" i="0" u="none" strike="noStrike" cap="none">
                <a:solidFill>
                  <a:schemeClr val="dk1"/>
                </a:solidFill>
                <a:latin typeface="Calibri"/>
                <a:ea typeface="Calibri"/>
                <a:cs typeface="Calibri"/>
                <a:sym typeface="Calibri"/>
              </a:endParaRPr>
            </a:p>
            <a:p>
              <a:pPr marL="88900" marR="0" lvl="1" indent="-88900" algn="l" rtl="0">
                <a:lnSpc>
                  <a:spcPct val="90000"/>
                </a:lnSpc>
                <a:spcBef>
                  <a:spcPts val="100"/>
                </a:spcBef>
                <a:spcAft>
                  <a:spcPts val="0"/>
                </a:spcAft>
                <a:buClr>
                  <a:schemeClr val="dk1"/>
                </a:buClr>
                <a:buSzPts val="1000"/>
                <a:buFont typeface="Calibri"/>
                <a:buChar char="•"/>
              </a:pPr>
              <a:r>
                <a:rPr lang="en" sz="1000" b="0" i="0" u="none" strike="noStrike" cap="none">
                  <a:solidFill>
                    <a:schemeClr val="dk1"/>
                  </a:solidFill>
                  <a:latin typeface="Calibri"/>
                  <a:ea typeface="Calibri"/>
                  <a:cs typeface="Calibri"/>
                  <a:sym typeface="Calibri"/>
                </a:rPr>
                <a:t>By the time students get to middle school, many already feel that they don’t have a true course or path, nor do they have the support to help them find and navigate their way–enter strong advisory.</a:t>
              </a:r>
              <a:endParaRPr sz="1000" b="0" i="0" u="none" strike="noStrike" cap="none">
                <a:solidFill>
                  <a:schemeClr val="dk1"/>
                </a:solidFill>
                <a:latin typeface="Calibri"/>
                <a:ea typeface="Calibri"/>
                <a:cs typeface="Calibri"/>
                <a:sym typeface="Calibri"/>
              </a:endParaRPr>
            </a:p>
            <a:p>
              <a:pPr marL="88900" marR="0" lvl="1" indent="-88900" algn="l" rtl="0">
                <a:lnSpc>
                  <a:spcPct val="90000"/>
                </a:lnSpc>
                <a:spcBef>
                  <a:spcPts val="100"/>
                </a:spcBef>
                <a:spcAft>
                  <a:spcPts val="0"/>
                </a:spcAft>
                <a:buClr>
                  <a:schemeClr val="dk1"/>
                </a:buClr>
                <a:buSzPts val="1000"/>
                <a:buFont typeface="Calibri"/>
                <a:buChar char="•"/>
              </a:pPr>
              <a:r>
                <a:rPr lang="en" sz="1000" b="0" i="0" u="none" strike="noStrike" cap="none">
                  <a:solidFill>
                    <a:schemeClr val="dk1"/>
                  </a:solidFill>
                  <a:latin typeface="Calibri"/>
                  <a:ea typeface="Calibri"/>
                  <a:cs typeface="Calibri"/>
                  <a:sym typeface="Calibri"/>
                </a:rPr>
                <a:t>A key function of the advisor is to ensure that every student has someone “who knows them well and supports them at school meetings and conferences.</a:t>
              </a:r>
              <a:endParaRPr sz="10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844"/>
        <p:cNvGrpSpPr/>
        <p:nvPr/>
      </p:nvGrpSpPr>
      <p:grpSpPr>
        <a:xfrm>
          <a:off x="0" y="0"/>
          <a:ext cx="0" cy="0"/>
          <a:chOff x="0" y="0"/>
          <a:chExt cx="0" cy="0"/>
        </a:xfrm>
      </p:grpSpPr>
      <p:sp>
        <p:nvSpPr>
          <p:cNvPr id="845" name="Google Shape;845;p118"/>
          <p:cNvSpPr txBox="1">
            <a:spLocks noGrp="1"/>
          </p:cNvSpPr>
          <p:nvPr>
            <p:ph type="title"/>
          </p:nvPr>
        </p:nvSpPr>
        <p:spPr>
          <a:xfrm>
            <a:off x="1831488" y="838986"/>
            <a:ext cx="7152300" cy="759900"/>
          </a:xfrm>
          <a:prstGeom prst="rect">
            <a:avLst/>
          </a:prstGeom>
          <a:noFill/>
          <a:ln>
            <a:noFill/>
          </a:ln>
        </p:spPr>
        <p:txBody>
          <a:bodyPr spcFirstLastPara="1" wrap="square" lIns="68575" tIns="34275" rIns="68575" bIns="34275" anchor="ctr" anchorCtr="0">
            <a:noAutofit/>
          </a:bodyPr>
          <a:lstStyle/>
          <a:p>
            <a:pPr marL="0" marR="0" lvl="0" indent="0" algn="r" rtl="0">
              <a:lnSpc>
                <a:spcPct val="90000"/>
              </a:lnSpc>
              <a:spcBef>
                <a:spcPts val="0"/>
              </a:spcBef>
              <a:spcAft>
                <a:spcPts val="0"/>
              </a:spcAft>
              <a:buClr>
                <a:schemeClr val="dk1"/>
              </a:buClr>
              <a:buSzPts val="2000"/>
              <a:buFont typeface="Calibri"/>
              <a:buNone/>
            </a:pPr>
            <a:r>
              <a:rPr lang="en" sz="3200">
                <a:solidFill>
                  <a:srgbClr val="306EB2"/>
                </a:solidFill>
              </a:rPr>
              <a:t>Core Elements of Advisory</a:t>
            </a:r>
            <a:endParaRPr sz="3200">
              <a:solidFill>
                <a:srgbClr val="306EB2"/>
              </a:solidFill>
            </a:endParaRPr>
          </a:p>
        </p:txBody>
      </p:sp>
      <p:pic>
        <p:nvPicPr>
          <p:cNvPr id="846" name="Google Shape;846;p118"/>
          <p:cNvPicPr preferRelativeResize="0"/>
          <p:nvPr/>
        </p:nvPicPr>
        <p:blipFill rotWithShape="1">
          <a:blip r:embed="rId3">
            <a:alphaModFix/>
          </a:blip>
          <a:srcRect/>
          <a:stretch/>
        </p:blipFill>
        <p:spPr>
          <a:xfrm>
            <a:off x="471475" y="1709881"/>
            <a:ext cx="8201025" cy="2871788"/>
          </a:xfrm>
          <a:prstGeom prst="rect">
            <a:avLst/>
          </a:prstGeom>
          <a:noFill/>
          <a:ln>
            <a:noFill/>
          </a:ln>
        </p:spPr>
      </p:pic>
      <p:pic>
        <p:nvPicPr>
          <p:cNvPr id="847" name="Google Shape;847;p118" descr="3.jpg"/>
          <p:cNvPicPr preferRelativeResize="0"/>
          <p:nvPr/>
        </p:nvPicPr>
        <p:blipFill rotWithShape="1">
          <a:blip r:embed="rId4">
            <a:alphaModFix/>
          </a:blip>
          <a:srcRect t="3997" b="6780"/>
          <a:stretch/>
        </p:blipFill>
        <p:spPr>
          <a:xfrm>
            <a:off x="6489996" y="0"/>
            <a:ext cx="2654004" cy="5391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19"/>
          <p:cNvSpPr txBox="1">
            <a:spLocks noGrp="1"/>
          </p:cNvSpPr>
          <p:nvPr>
            <p:ph type="title"/>
          </p:nvPr>
        </p:nvSpPr>
        <p:spPr>
          <a:xfrm>
            <a:off x="1881838" y="83686"/>
            <a:ext cx="7152300" cy="759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endParaRPr/>
          </a:p>
        </p:txBody>
      </p:sp>
      <p:sp>
        <p:nvSpPr>
          <p:cNvPr id="853" name="Google Shape;853;p119"/>
          <p:cNvSpPr txBox="1"/>
          <p:nvPr/>
        </p:nvSpPr>
        <p:spPr>
          <a:xfrm>
            <a:off x="1505100" y="2091575"/>
            <a:ext cx="6299100" cy="129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300" b="1">
                <a:solidFill>
                  <a:srgbClr val="0F75BC"/>
                </a:solidFill>
              </a:rPr>
              <a:t>Model Scenarios </a:t>
            </a:r>
            <a:endParaRPr sz="3300" b="1">
              <a:solidFill>
                <a:srgbClr val="0F75BC"/>
              </a:solidFill>
            </a:endParaRPr>
          </a:p>
          <a:p>
            <a:pPr marL="0" lvl="0" indent="0" algn="l" rtl="0">
              <a:spcBef>
                <a:spcPts val="0"/>
              </a:spcBef>
              <a:spcAft>
                <a:spcPts val="0"/>
              </a:spcAft>
              <a:buNone/>
            </a:pPr>
            <a:r>
              <a:rPr lang="en" sz="3300" b="1">
                <a:solidFill>
                  <a:srgbClr val="0F75BC"/>
                </a:solidFill>
              </a:rPr>
              <a:t>on Transmission and Spread </a:t>
            </a:r>
            <a:endParaRPr sz="4400">
              <a:latin typeface="Calibri"/>
              <a:ea typeface="Calibri"/>
              <a:cs typeface="Calibri"/>
              <a:sym typeface="Calibri"/>
            </a:endParaRPr>
          </a:p>
        </p:txBody>
      </p:sp>
      <p:pic>
        <p:nvPicPr>
          <p:cNvPr id="854" name="Google Shape;854;p119" descr="3.jpg"/>
          <p:cNvPicPr preferRelativeResize="0"/>
          <p:nvPr/>
        </p:nvPicPr>
        <p:blipFill rotWithShape="1">
          <a:blip r:embed="rId3">
            <a:alphaModFix/>
          </a:blip>
          <a:srcRect t="3997" b="6780"/>
          <a:stretch/>
        </p:blipFill>
        <p:spPr>
          <a:xfrm>
            <a:off x="4635724" y="0"/>
            <a:ext cx="4508276" cy="915750"/>
          </a:xfrm>
          <a:prstGeom prst="rect">
            <a:avLst/>
          </a:prstGeom>
          <a:noFill/>
          <a:ln>
            <a:noFill/>
          </a:ln>
        </p:spPr>
      </p:pic>
      <p:sp>
        <p:nvSpPr>
          <p:cNvPr id="855" name="Google Shape;855;p119"/>
          <p:cNvSpPr txBox="1"/>
          <p:nvPr/>
        </p:nvSpPr>
        <p:spPr>
          <a:xfrm>
            <a:off x="1087600" y="3639450"/>
            <a:ext cx="7067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4"/>
              </a:rPr>
              <a:t>https://ies.ed.gov/ncee/edlabs/regions/midatlantic/pdf/ReopeningPASchools.pdf</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6"/>
          <p:cNvSpPr txBox="1"/>
          <p:nvPr/>
        </p:nvSpPr>
        <p:spPr>
          <a:xfrm>
            <a:off x="2371330" y="71092"/>
            <a:ext cx="6615544" cy="48474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600"/>
              <a:buFont typeface="Arial"/>
              <a:buNone/>
            </a:pPr>
            <a:r>
              <a:rPr lang="en" sz="3600" b="1" i="0" u="none" strike="noStrike" cap="none">
                <a:solidFill>
                  <a:srgbClr val="0F75BC"/>
                </a:solidFill>
                <a:latin typeface="Arial"/>
                <a:ea typeface="Arial"/>
                <a:cs typeface="Arial"/>
                <a:sym typeface="Arial"/>
              </a:rPr>
              <a:t>Operational Blueprint</a:t>
            </a:r>
            <a:endParaRPr sz="1400" b="0" i="0" u="none" strike="noStrike" cap="none">
              <a:solidFill>
                <a:srgbClr val="000000"/>
              </a:solidFill>
              <a:latin typeface="Arial"/>
              <a:ea typeface="Arial"/>
              <a:cs typeface="Arial"/>
              <a:sym typeface="Arial"/>
            </a:endParaRPr>
          </a:p>
        </p:txBody>
      </p:sp>
      <p:sp>
        <p:nvSpPr>
          <p:cNvPr id="375" name="Google Shape;375;p66"/>
          <p:cNvSpPr txBox="1"/>
          <p:nvPr/>
        </p:nvSpPr>
        <p:spPr>
          <a:xfrm>
            <a:off x="5821550" y="1361575"/>
            <a:ext cx="3233100" cy="3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3000" b="1" i="0" u="none" strike="noStrike" cap="none">
                <a:solidFill>
                  <a:srgbClr val="9F2065"/>
                </a:solidFill>
                <a:latin typeface="Calibri"/>
                <a:ea typeface="Calibri"/>
                <a:cs typeface="Calibri"/>
                <a:sym typeface="Calibri"/>
              </a:rPr>
              <a:t>Due no later than </a:t>
            </a:r>
            <a:r>
              <a:rPr lang="en" sz="3000" b="1" i="0" u="sng" strike="noStrike" cap="none">
                <a:solidFill>
                  <a:srgbClr val="9F2065"/>
                </a:solidFill>
                <a:latin typeface="Calibri"/>
                <a:ea typeface="Calibri"/>
                <a:cs typeface="Calibri"/>
                <a:sym typeface="Calibri"/>
              </a:rPr>
              <a:t>August 15th, 2020</a:t>
            </a:r>
            <a:r>
              <a:rPr lang="en" sz="3000" b="1" i="0" u="none" strike="noStrike" cap="none">
                <a:solidFill>
                  <a:srgbClr val="9F2065"/>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pic>
        <p:nvPicPr>
          <p:cNvPr id="376" name="Google Shape;376;p66" descr="Figure 1. Operational Blueprint for Reentry.png"/>
          <p:cNvPicPr preferRelativeResize="0"/>
          <p:nvPr/>
        </p:nvPicPr>
        <p:blipFill rotWithShape="1">
          <a:blip r:embed="rId3">
            <a:alphaModFix/>
          </a:blip>
          <a:srcRect/>
          <a:stretch/>
        </p:blipFill>
        <p:spPr>
          <a:xfrm>
            <a:off x="532185" y="877592"/>
            <a:ext cx="5182731" cy="366419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860" name="Google Shape;860;p120"/>
          <p:cNvPicPr preferRelativeResize="0"/>
          <p:nvPr/>
        </p:nvPicPr>
        <p:blipFill rotWithShape="1">
          <a:blip r:embed="rId3">
            <a:alphaModFix/>
          </a:blip>
          <a:srcRect b="56887"/>
          <a:stretch/>
        </p:blipFill>
        <p:spPr>
          <a:xfrm>
            <a:off x="74350" y="2202538"/>
            <a:ext cx="8839200" cy="1334375"/>
          </a:xfrm>
          <a:prstGeom prst="rect">
            <a:avLst/>
          </a:prstGeom>
          <a:noFill/>
          <a:ln>
            <a:noFill/>
          </a:ln>
        </p:spPr>
      </p:pic>
      <p:pic>
        <p:nvPicPr>
          <p:cNvPr id="861" name="Google Shape;861;p120" descr="3.jpg"/>
          <p:cNvPicPr preferRelativeResize="0"/>
          <p:nvPr/>
        </p:nvPicPr>
        <p:blipFill rotWithShape="1">
          <a:blip r:embed="rId4">
            <a:alphaModFix/>
          </a:blip>
          <a:srcRect t="3997" b="6780"/>
          <a:stretch/>
        </p:blipFill>
        <p:spPr>
          <a:xfrm>
            <a:off x="4991063" y="0"/>
            <a:ext cx="4152936" cy="843575"/>
          </a:xfrm>
          <a:prstGeom prst="rect">
            <a:avLst/>
          </a:prstGeom>
          <a:noFill/>
          <a:ln>
            <a:noFill/>
          </a:ln>
        </p:spPr>
      </p:pic>
      <p:sp>
        <p:nvSpPr>
          <p:cNvPr id="862" name="Google Shape;862;p120"/>
          <p:cNvSpPr txBox="1"/>
          <p:nvPr/>
        </p:nvSpPr>
        <p:spPr>
          <a:xfrm>
            <a:off x="528050" y="1228600"/>
            <a:ext cx="8541600" cy="5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Calibri"/>
                <a:ea typeface="Calibri"/>
                <a:cs typeface="Calibri"/>
                <a:sym typeface="Calibri"/>
              </a:rPr>
              <a:t>The model you select will directly relate to the exposure risks. Understanding how your model allows for potential transmission will help you determine the best approach for your district. </a:t>
            </a:r>
            <a:endParaRPr b="1">
              <a:solidFill>
                <a:srgbClr val="1155CC"/>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pic>
        <p:nvPicPr>
          <p:cNvPr id="867" name="Google Shape;867;p121"/>
          <p:cNvPicPr preferRelativeResize="0"/>
          <p:nvPr/>
        </p:nvPicPr>
        <p:blipFill rotWithShape="1">
          <a:blip r:embed="rId3">
            <a:alphaModFix/>
          </a:blip>
          <a:srcRect l="606" t="41051"/>
          <a:stretch/>
        </p:blipFill>
        <p:spPr>
          <a:xfrm>
            <a:off x="179075" y="1525300"/>
            <a:ext cx="8785850" cy="1824525"/>
          </a:xfrm>
          <a:prstGeom prst="rect">
            <a:avLst/>
          </a:prstGeom>
          <a:noFill/>
          <a:ln>
            <a:noFill/>
          </a:ln>
        </p:spPr>
      </p:pic>
      <p:pic>
        <p:nvPicPr>
          <p:cNvPr id="868" name="Google Shape;868;p121" descr="3.jpg"/>
          <p:cNvPicPr preferRelativeResize="0"/>
          <p:nvPr/>
        </p:nvPicPr>
        <p:blipFill rotWithShape="1">
          <a:blip r:embed="rId4">
            <a:alphaModFix/>
          </a:blip>
          <a:srcRect t="3997" b="6780"/>
          <a:stretch/>
        </p:blipFill>
        <p:spPr>
          <a:xfrm>
            <a:off x="4991063" y="0"/>
            <a:ext cx="4152936" cy="843575"/>
          </a:xfrm>
          <a:prstGeom prst="rect">
            <a:avLst/>
          </a:prstGeom>
          <a:noFill/>
          <a:ln>
            <a:noFill/>
          </a:ln>
        </p:spPr>
      </p:pic>
      <p:sp>
        <p:nvSpPr>
          <p:cNvPr id="869" name="Google Shape;869;p121"/>
          <p:cNvSpPr txBox="1"/>
          <p:nvPr/>
        </p:nvSpPr>
        <p:spPr>
          <a:xfrm>
            <a:off x="254824" y="873700"/>
            <a:ext cx="52647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en" sz="3100" b="1">
                <a:solidFill>
                  <a:srgbClr val="0F75BC"/>
                </a:solidFill>
              </a:rPr>
              <a:t>Transmission Scenarios</a:t>
            </a:r>
            <a:endParaRPr sz="1400" b="0" i="0" u="none" strike="noStrike" cap="none">
              <a:solidFill>
                <a:srgbClr val="000000"/>
              </a:solidFill>
              <a:latin typeface="Calibri"/>
              <a:ea typeface="Calibri"/>
              <a:cs typeface="Calibri"/>
              <a:sym typeface="Calibri"/>
            </a:endParaRPr>
          </a:p>
        </p:txBody>
      </p:sp>
      <p:sp>
        <p:nvSpPr>
          <p:cNvPr id="870" name="Google Shape;870;p121"/>
          <p:cNvSpPr txBox="1"/>
          <p:nvPr/>
        </p:nvSpPr>
        <p:spPr>
          <a:xfrm>
            <a:off x="439850" y="3462325"/>
            <a:ext cx="8431500" cy="9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Calibri"/>
                <a:ea typeface="Calibri"/>
                <a:cs typeface="Calibri"/>
                <a:sym typeface="Calibri"/>
              </a:rPr>
              <a:t>Transmission Rates</a:t>
            </a:r>
            <a:endParaRPr b="1" u="sng">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The percentage of transmissions occurring within the school </a:t>
            </a:r>
            <a:r>
              <a:rPr lang="en" u="sng">
                <a:latin typeface="Calibri"/>
                <a:ea typeface="Calibri"/>
                <a:cs typeface="Calibri"/>
                <a:sym typeface="Calibri"/>
              </a:rPr>
              <a:t>decreased</a:t>
            </a:r>
            <a:r>
              <a:rPr lang="en">
                <a:latin typeface="Calibri"/>
                <a:ea typeface="Calibri"/>
                <a:cs typeface="Calibri"/>
                <a:sym typeface="Calibri"/>
              </a:rPr>
              <a:t> from between 61 and 68 percent in Scenarios A and B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In scenario C they </a:t>
            </a:r>
            <a:r>
              <a:rPr lang="en" u="sng">
                <a:latin typeface="Calibri"/>
                <a:ea typeface="Calibri"/>
                <a:cs typeface="Calibri"/>
                <a:sym typeface="Calibri"/>
              </a:rPr>
              <a:t>decreased</a:t>
            </a:r>
            <a:r>
              <a:rPr lang="en">
                <a:latin typeface="Calibri"/>
                <a:ea typeface="Calibri"/>
                <a:cs typeface="Calibri"/>
                <a:sym typeface="Calibri"/>
              </a:rPr>
              <a:t> to 50 and 43 percent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pic>
        <p:nvPicPr>
          <p:cNvPr id="875" name="Google Shape;875;p122"/>
          <p:cNvPicPr preferRelativeResize="0"/>
          <p:nvPr/>
        </p:nvPicPr>
        <p:blipFill rotWithShape="1">
          <a:blip r:embed="rId3">
            <a:alphaModFix/>
          </a:blip>
          <a:srcRect t="18580"/>
          <a:stretch/>
        </p:blipFill>
        <p:spPr>
          <a:xfrm>
            <a:off x="265925" y="1326675"/>
            <a:ext cx="8130000" cy="3252950"/>
          </a:xfrm>
          <a:prstGeom prst="rect">
            <a:avLst/>
          </a:prstGeom>
          <a:noFill/>
          <a:ln>
            <a:noFill/>
          </a:ln>
        </p:spPr>
      </p:pic>
      <p:pic>
        <p:nvPicPr>
          <p:cNvPr id="876" name="Google Shape;876;p122" descr="3.jpg"/>
          <p:cNvPicPr preferRelativeResize="0"/>
          <p:nvPr/>
        </p:nvPicPr>
        <p:blipFill rotWithShape="1">
          <a:blip r:embed="rId4">
            <a:alphaModFix/>
          </a:blip>
          <a:srcRect t="3997" b="6780"/>
          <a:stretch/>
        </p:blipFill>
        <p:spPr>
          <a:xfrm>
            <a:off x="5631911" y="83675"/>
            <a:ext cx="3295589" cy="669425"/>
          </a:xfrm>
          <a:prstGeom prst="rect">
            <a:avLst/>
          </a:prstGeom>
          <a:noFill/>
          <a:ln>
            <a:noFill/>
          </a:ln>
        </p:spPr>
      </p:pic>
      <p:sp>
        <p:nvSpPr>
          <p:cNvPr id="877" name="Google Shape;877;p122"/>
          <p:cNvSpPr txBox="1"/>
          <p:nvPr/>
        </p:nvSpPr>
        <p:spPr>
          <a:xfrm>
            <a:off x="226474" y="753100"/>
            <a:ext cx="52647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en" sz="3100" b="1">
                <a:solidFill>
                  <a:srgbClr val="0F75BC"/>
                </a:solidFill>
              </a:rPr>
              <a:t>Transmission Scenarios</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882" name="Google Shape;882;p123"/>
          <p:cNvPicPr preferRelativeResize="0"/>
          <p:nvPr/>
        </p:nvPicPr>
        <p:blipFill rotWithShape="1">
          <a:blip r:embed="rId3">
            <a:alphaModFix/>
          </a:blip>
          <a:srcRect b="18652"/>
          <a:stretch/>
        </p:blipFill>
        <p:spPr>
          <a:xfrm>
            <a:off x="5264975" y="1146925"/>
            <a:ext cx="3879024" cy="2680701"/>
          </a:xfrm>
          <a:prstGeom prst="rect">
            <a:avLst/>
          </a:prstGeom>
          <a:noFill/>
          <a:ln>
            <a:noFill/>
          </a:ln>
        </p:spPr>
      </p:pic>
      <p:pic>
        <p:nvPicPr>
          <p:cNvPr id="883" name="Google Shape;883;p123"/>
          <p:cNvPicPr preferRelativeResize="0"/>
          <p:nvPr/>
        </p:nvPicPr>
        <p:blipFill>
          <a:blip r:embed="rId4">
            <a:alphaModFix/>
          </a:blip>
          <a:stretch>
            <a:fillRect/>
          </a:stretch>
        </p:blipFill>
        <p:spPr>
          <a:xfrm>
            <a:off x="136375" y="1632200"/>
            <a:ext cx="5128600" cy="2289750"/>
          </a:xfrm>
          <a:prstGeom prst="rect">
            <a:avLst/>
          </a:prstGeom>
          <a:noFill/>
          <a:ln>
            <a:noFill/>
          </a:ln>
        </p:spPr>
      </p:pic>
      <p:pic>
        <p:nvPicPr>
          <p:cNvPr id="884" name="Google Shape;884;p123" descr="3.jpg"/>
          <p:cNvPicPr preferRelativeResize="0"/>
          <p:nvPr/>
        </p:nvPicPr>
        <p:blipFill rotWithShape="1">
          <a:blip r:embed="rId5">
            <a:alphaModFix/>
          </a:blip>
          <a:srcRect t="3997" b="6780"/>
          <a:stretch/>
        </p:blipFill>
        <p:spPr>
          <a:xfrm>
            <a:off x="4991063" y="0"/>
            <a:ext cx="4152936" cy="8435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pic>
        <p:nvPicPr>
          <p:cNvPr id="889" name="Google Shape;889;p124"/>
          <p:cNvPicPr preferRelativeResize="0"/>
          <p:nvPr/>
        </p:nvPicPr>
        <p:blipFill>
          <a:blip r:embed="rId3">
            <a:alphaModFix/>
          </a:blip>
          <a:stretch>
            <a:fillRect/>
          </a:stretch>
        </p:blipFill>
        <p:spPr>
          <a:xfrm>
            <a:off x="152400" y="995975"/>
            <a:ext cx="6329601" cy="3600750"/>
          </a:xfrm>
          <a:prstGeom prst="rect">
            <a:avLst/>
          </a:prstGeom>
          <a:noFill/>
          <a:ln>
            <a:noFill/>
          </a:ln>
        </p:spPr>
      </p:pic>
      <p:pic>
        <p:nvPicPr>
          <p:cNvPr id="890" name="Google Shape;890;p124"/>
          <p:cNvPicPr preferRelativeResize="0"/>
          <p:nvPr/>
        </p:nvPicPr>
        <p:blipFill rotWithShape="1">
          <a:blip r:embed="rId4">
            <a:alphaModFix/>
          </a:blip>
          <a:srcRect l="46660"/>
          <a:stretch/>
        </p:blipFill>
        <p:spPr>
          <a:xfrm>
            <a:off x="6022025" y="1462175"/>
            <a:ext cx="2872926" cy="2668350"/>
          </a:xfrm>
          <a:prstGeom prst="rect">
            <a:avLst/>
          </a:prstGeom>
          <a:noFill/>
          <a:ln>
            <a:noFill/>
          </a:ln>
        </p:spPr>
      </p:pic>
      <p:pic>
        <p:nvPicPr>
          <p:cNvPr id="891" name="Google Shape;891;p124" descr="3.jpg"/>
          <p:cNvPicPr preferRelativeResize="0"/>
          <p:nvPr/>
        </p:nvPicPr>
        <p:blipFill rotWithShape="1">
          <a:blip r:embed="rId5">
            <a:alphaModFix/>
          </a:blip>
          <a:srcRect t="3997" b="6780"/>
          <a:stretch/>
        </p:blipFill>
        <p:spPr>
          <a:xfrm>
            <a:off x="4991063" y="0"/>
            <a:ext cx="4152936" cy="8435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25"/>
          <p:cNvSpPr txBox="1"/>
          <p:nvPr/>
        </p:nvSpPr>
        <p:spPr>
          <a:xfrm>
            <a:off x="584100" y="1404702"/>
            <a:ext cx="8135100" cy="24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endParaRPr sz="5800" b="1">
              <a:solidFill>
                <a:srgbClr val="0F75BC"/>
              </a:solidFill>
            </a:endParaRPr>
          </a:p>
          <a:p>
            <a:pPr marL="0" lvl="0" indent="0" algn="ctr" rtl="0">
              <a:lnSpc>
                <a:spcPct val="120000"/>
              </a:lnSpc>
              <a:spcBef>
                <a:spcPts val="0"/>
              </a:spcBef>
              <a:spcAft>
                <a:spcPts val="0"/>
              </a:spcAft>
              <a:buNone/>
            </a:pPr>
            <a:r>
              <a:rPr lang="en" sz="5800" b="1">
                <a:solidFill>
                  <a:srgbClr val="0F75BC"/>
                </a:solidFill>
              </a:rPr>
              <a:t>Mitigating Measures</a:t>
            </a:r>
            <a:endParaRPr sz="4800" b="1">
              <a:solidFill>
                <a:srgbClr val="0F75BC"/>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pic>
        <p:nvPicPr>
          <p:cNvPr id="902" name="Google Shape;902;p126"/>
          <p:cNvPicPr preferRelativeResize="0"/>
          <p:nvPr/>
        </p:nvPicPr>
        <p:blipFill>
          <a:blip r:embed="rId3">
            <a:alphaModFix/>
          </a:blip>
          <a:stretch>
            <a:fillRect/>
          </a:stretch>
        </p:blipFill>
        <p:spPr>
          <a:xfrm>
            <a:off x="1320625" y="0"/>
            <a:ext cx="6907949" cy="48387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pic>
        <p:nvPicPr>
          <p:cNvPr id="907" name="Google Shape;907;p127"/>
          <p:cNvPicPr preferRelativeResize="0"/>
          <p:nvPr/>
        </p:nvPicPr>
        <p:blipFill>
          <a:blip r:embed="rId3">
            <a:alphaModFix/>
          </a:blip>
          <a:stretch>
            <a:fillRect/>
          </a:stretch>
        </p:blipFill>
        <p:spPr>
          <a:xfrm>
            <a:off x="1711525" y="0"/>
            <a:ext cx="6741788" cy="4838701"/>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pic>
        <p:nvPicPr>
          <p:cNvPr id="912" name="Google Shape;912;p128"/>
          <p:cNvPicPr preferRelativeResize="0"/>
          <p:nvPr/>
        </p:nvPicPr>
        <p:blipFill>
          <a:blip r:embed="rId3">
            <a:alphaModFix/>
          </a:blip>
          <a:stretch>
            <a:fillRect/>
          </a:stretch>
        </p:blipFill>
        <p:spPr>
          <a:xfrm>
            <a:off x="1625675" y="0"/>
            <a:ext cx="6665760" cy="483869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pic>
        <p:nvPicPr>
          <p:cNvPr id="917" name="Google Shape;917;p129"/>
          <p:cNvPicPr preferRelativeResize="0"/>
          <p:nvPr/>
        </p:nvPicPr>
        <p:blipFill>
          <a:blip r:embed="rId3">
            <a:alphaModFix/>
          </a:blip>
          <a:stretch>
            <a:fillRect/>
          </a:stretch>
        </p:blipFill>
        <p:spPr>
          <a:xfrm>
            <a:off x="1632775" y="0"/>
            <a:ext cx="6763992" cy="4838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381"/>
        <p:cNvGrpSpPr/>
        <p:nvPr/>
      </p:nvGrpSpPr>
      <p:grpSpPr>
        <a:xfrm>
          <a:off x="0" y="0"/>
          <a:ext cx="0" cy="0"/>
          <a:chOff x="0" y="0"/>
          <a:chExt cx="0" cy="0"/>
        </a:xfrm>
      </p:grpSpPr>
      <p:sp>
        <p:nvSpPr>
          <p:cNvPr id="382" name="Google Shape;382;p67"/>
          <p:cNvSpPr txBox="1"/>
          <p:nvPr/>
        </p:nvSpPr>
        <p:spPr>
          <a:xfrm>
            <a:off x="443975" y="590850"/>
            <a:ext cx="8330400" cy="42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Calibri"/>
                <a:ea typeface="Calibri"/>
                <a:cs typeface="Calibri"/>
                <a:sym typeface="Calibri"/>
              </a:rPr>
              <a:t>Critical Steps for Completing the Operational Blueprint for Reentry: </a:t>
            </a:r>
            <a:endParaRPr sz="1800" b="1">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By August 15, 2020 or prior to the beginning of the 2020-21 school year, whichever is earlier, every school must complete an Operational Blueprint for Reentry. </a:t>
            </a:r>
            <a:endParaRPr sz="1800">
              <a:latin typeface="Calibri"/>
              <a:ea typeface="Calibri"/>
              <a:cs typeface="Calibri"/>
              <a:sym typeface="Calibri"/>
            </a:endParaRPr>
          </a:p>
          <a:p>
            <a:pPr marL="0" lvl="0" indent="0" algn="l" rtl="0">
              <a:spcBef>
                <a:spcPts val="0"/>
              </a:spcBef>
              <a:spcAft>
                <a:spcPts val="0"/>
              </a:spcAft>
              <a:buNone/>
            </a:pPr>
            <a:endParaRPr sz="1800" b="1">
              <a:latin typeface="Calibri"/>
              <a:ea typeface="Calibri"/>
              <a:cs typeface="Calibri"/>
              <a:sym typeface="Calibri"/>
            </a:endParaRPr>
          </a:p>
          <a:p>
            <a:pPr marL="0" lvl="0" indent="0" algn="l" rtl="0">
              <a:spcBef>
                <a:spcPts val="0"/>
              </a:spcBef>
              <a:spcAft>
                <a:spcPts val="0"/>
              </a:spcAft>
              <a:buNone/>
            </a:pPr>
            <a:r>
              <a:rPr lang="en" sz="1800" b="1">
                <a:latin typeface="Calibri"/>
                <a:ea typeface="Calibri"/>
                <a:cs typeface="Calibri"/>
                <a:sym typeface="Calibri"/>
              </a:rPr>
              <a:t>Preparation</a:t>
            </a:r>
            <a:r>
              <a:rPr lang="en" sz="1800">
                <a:latin typeface="Calibri"/>
                <a:ea typeface="Calibri"/>
                <a:cs typeface="Calibri"/>
                <a:sym typeface="Calibri"/>
              </a:rPr>
              <a:t> </a:t>
            </a:r>
            <a:endParaRPr sz="1800">
              <a:latin typeface="Calibri"/>
              <a:ea typeface="Calibri"/>
              <a:cs typeface="Calibri"/>
              <a:sym typeface="Calibri"/>
            </a:endParaRPr>
          </a:p>
          <a:p>
            <a:pPr marL="457200" lvl="0" indent="0" algn="l" rtl="0">
              <a:spcBef>
                <a:spcPts val="0"/>
              </a:spcBef>
              <a:spcAft>
                <a:spcPts val="0"/>
              </a:spcAft>
              <a:buNone/>
            </a:pPr>
            <a:r>
              <a:rPr lang="en" sz="1800">
                <a:latin typeface="Calibri"/>
                <a:ea typeface="Calibri"/>
                <a:cs typeface="Calibri"/>
                <a:sym typeface="Calibri"/>
              </a:rPr>
              <a:t>1. Read this Ready Schools, Safe Learners guidance in its entirety. </a:t>
            </a:r>
            <a:endParaRPr sz="1800">
              <a:latin typeface="Calibri"/>
              <a:ea typeface="Calibri"/>
              <a:cs typeface="Calibri"/>
              <a:sym typeface="Calibri"/>
            </a:endParaRPr>
          </a:p>
          <a:p>
            <a:pPr marL="457200" lvl="0" indent="0" algn="l" rtl="0">
              <a:spcBef>
                <a:spcPts val="0"/>
              </a:spcBef>
              <a:spcAft>
                <a:spcPts val="0"/>
              </a:spcAft>
              <a:buNone/>
            </a:pPr>
            <a:r>
              <a:rPr lang="en" sz="1800">
                <a:latin typeface="Calibri"/>
                <a:ea typeface="Calibri"/>
                <a:cs typeface="Calibri"/>
                <a:sym typeface="Calibri"/>
              </a:rPr>
              <a:t>2. Consult your Local Public Health Authority and familiarize yourself with the disease management metrics within your health region. </a:t>
            </a:r>
            <a:endParaRPr sz="1800">
              <a:latin typeface="Calibri"/>
              <a:ea typeface="Calibri"/>
              <a:cs typeface="Calibri"/>
              <a:sym typeface="Calibri"/>
            </a:endParaRPr>
          </a:p>
          <a:p>
            <a:pPr marL="457200" lvl="0" indent="0" algn="l" rtl="0">
              <a:spcBef>
                <a:spcPts val="0"/>
              </a:spcBef>
              <a:spcAft>
                <a:spcPts val="0"/>
              </a:spcAft>
              <a:buNone/>
            </a:pPr>
            <a:r>
              <a:rPr lang="en" sz="1800">
                <a:latin typeface="Calibri"/>
                <a:ea typeface="Calibri"/>
                <a:cs typeface="Calibri"/>
                <a:sym typeface="Calibri"/>
              </a:rPr>
              <a:t>3. Assemble appropriate personnel within the school/district and any community partners to create a planning team. </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 sz="1800" b="1">
                <a:latin typeface="Calibri"/>
                <a:ea typeface="Calibri"/>
                <a:cs typeface="Calibri"/>
                <a:sym typeface="Calibri"/>
              </a:rPr>
              <a:t>Plan Development </a:t>
            </a:r>
            <a:endParaRPr sz="1800" b="1">
              <a:latin typeface="Calibri"/>
              <a:ea typeface="Calibri"/>
              <a:cs typeface="Calibri"/>
              <a:sym typeface="Calibri"/>
            </a:endParaRPr>
          </a:p>
          <a:p>
            <a:pPr marL="457200" lvl="0" indent="0" algn="l" rtl="0">
              <a:spcBef>
                <a:spcPts val="0"/>
              </a:spcBef>
              <a:spcAft>
                <a:spcPts val="0"/>
              </a:spcAft>
              <a:buNone/>
            </a:pPr>
            <a:r>
              <a:rPr lang="en" sz="1800">
                <a:latin typeface="Calibri"/>
                <a:ea typeface="Calibri"/>
                <a:cs typeface="Calibri"/>
                <a:sym typeface="Calibri"/>
              </a:rPr>
              <a:t>4. Work with the planning team to complete the Operational Blueprint template for your school. Private schools are required to complete sections 1-3. </a:t>
            </a:r>
            <a:endParaRPr sz="1500">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30"/>
          <p:cNvSpPr txBox="1"/>
          <p:nvPr/>
        </p:nvSpPr>
        <p:spPr>
          <a:xfrm>
            <a:off x="488700" y="539100"/>
            <a:ext cx="86553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Face Coverings and Shields</a:t>
            </a:r>
            <a:endParaRPr sz="1400" b="0" i="0" u="none" strike="noStrike" cap="none">
              <a:solidFill>
                <a:srgbClr val="000000"/>
              </a:solidFill>
              <a:latin typeface="Calibri"/>
              <a:ea typeface="Calibri"/>
              <a:cs typeface="Calibri"/>
              <a:sym typeface="Calibri"/>
            </a:endParaRPr>
          </a:p>
        </p:txBody>
      </p:sp>
      <p:sp>
        <p:nvSpPr>
          <p:cNvPr id="924" name="Google Shape;924;p130"/>
          <p:cNvSpPr txBox="1"/>
          <p:nvPr/>
        </p:nvSpPr>
        <p:spPr>
          <a:xfrm>
            <a:off x="324750" y="1078200"/>
            <a:ext cx="8494500" cy="3204225"/>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None/>
            </a:pPr>
            <a:r>
              <a:rPr lang="en" sz="1600" b="1">
                <a:solidFill>
                  <a:schemeClr val="dk1"/>
                </a:solidFill>
                <a:latin typeface="Calibri"/>
                <a:ea typeface="Calibri"/>
                <a:cs typeface="Calibri"/>
                <a:sym typeface="Calibri"/>
              </a:rPr>
              <a:t> Staff</a:t>
            </a:r>
            <a:endParaRPr sz="1600" b="1">
              <a:solidFill>
                <a:schemeClr val="dk1"/>
              </a:solidFill>
              <a:latin typeface="Calibri"/>
              <a:ea typeface="Calibri"/>
              <a:cs typeface="Calibri"/>
              <a:sym typeface="Calibri"/>
            </a:endParaRPr>
          </a:p>
          <a:p>
            <a:pPr marL="457200" lvl="0" indent="0" algn="l" rtl="0">
              <a:lnSpc>
                <a:spcPct val="107000"/>
              </a:lnSpc>
              <a:spcBef>
                <a:spcPts val="0"/>
              </a:spcBef>
              <a:spcAft>
                <a:spcPts val="0"/>
              </a:spcAft>
              <a:buNone/>
            </a:pPr>
            <a:r>
              <a:rPr lang="en" sz="1600">
                <a:solidFill>
                  <a:schemeClr val="dk1"/>
                </a:solidFill>
                <a:latin typeface="Calibri"/>
                <a:ea typeface="Calibri"/>
                <a:cs typeface="Calibri"/>
                <a:sym typeface="Calibri"/>
              </a:rPr>
              <a:t>❏ </a:t>
            </a:r>
            <a:r>
              <a:rPr lang="en" sz="1600">
                <a:latin typeface="Calibri"/>
                <a:ea typeface="Calibri"/>
                <a:cs typeface="Calibri"/>
                <a:sym typeface="Calibri"/>
              </a:rPr>
              <a:t>Face coverings or face shields for:  Staff who are regularly within six feet of students and/or staff </a:t>
            </a:r>
            <a:endParaRPr sz="1600">
              <a:latin typeface="Calibri"/>
              <a:ea typeface="Calibri"/>
              <a:cs typeface="Calibri"/>
              <a:sym typeface="Calibri"/>
            </a:endParaRPr>
          </a:p>
          <a:p>
            <a:pPr marL="457200" lvl="0" indent="0" algn="l" rtl="0">
              <a:lnSpc>
                <a:spcPct val="107000"/>
              </a:lnSpc>
              <a:spcBef>
                <a:spcPts val="0"/>
              </a:spcBef>
              <a:spcAft>
                <a:spcPts val="0"/>
              </a:spcAft>
              <a:buNone/>
            </a:pPr>
            <a:r>
              <a:rPr lang="en" sz="1600">
                <a:latin typeface="Calibri"/>
                <a:ea typeface="Calibri"/>
                <a:cs typeface="Calibri"/>
                <a:sym typeface="Calibri"/>
              </a:rPr>
              <a:t> Staff who will sustain close contact and interactions with students.  Bus drivers.  Staff preparing and/or serving meals. </a:t>
            </a:r>
            <a:endParaRPr sz="1600">
              <a:latin typeface="Calibri"/>
              <a:ea typeface="Calibri"/>
              <a:cs typeface="Calibri"/>
              <a:sym typeface="Calibri"/>
            </a:endParaRPr>
          </a:p>
          <a:p>
            <a:pPr marL="457200" lvl="0" indent="0" algn="l" rtl="0">
              <a:spcBef>
                <a:spcPts val="0"/>
              </a:spcBef>
              <a:spcAft>
                <a:spcPts val="0"/>
              </a:spcAft>
              <a:buNone/>
            </a:pPr>
            <a:r>
              <a:rPr lang="en" sz="1600">
                <a:latin typeface="Calibri"/>
                <a:ea typeface="Calibri"/>
                <a:cs typeface="Calibri"/>
                <a:sym typeface="Calibri"/>
              </a:rPr>
              <a:t>❏ Face shields or clear plastic barriers for:  Speech Language Pathologists, Speech Language Pathology Assistants, or other adults providing articulation therapy and Front office staff. 	</a:t>
            </a:r>
            <a:endParaRPr sz="1600">
              <a:latin typeface="Calibri"/>
              <a:ea typeface="Calibri"/>
              <a:cs typeface="Calibri"/>
              <a:sym typeface="Calibri"/>
            </a:endParaRPr>
          </a:p>
          <a:p>
            <a:pPr marL="457200" lvl="0" indent="0" algn="l" rtl="0">
              <a:lnSpc>
                <a:spcPct val="107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Face coverings for staff who interact with multiple cohorts</a:t>
            </a:r>
            <a:endParaRPr sz="1600">
              <a:latin typeface="Calibri"/>
              <a:ea typeface="Calibri"/>
              <a:cs typeface="Calibri"/>
              <a:sym typeface="Calibri"/>
            </a:endParaRPr>
          </a:p>
          <a:p>
            <a:pPr marL="0" lvl="0" indent="0" algn="l" rtl="0">
              <a:spcBef>
                <a:spcPts val="0"/>
              </a:spcBef>
              <a:spcAft>
                <a:spcPts val="0"/>
              </a:spcAft>
              <a:buNone/>
            </a:pPr>
            <a:r>
              <a:rPr lang="en" sz="1600" b="1">
                <a:latin typeface="Calibri"/>
                <a:ea typeface="Calibri"/>
                <a:cs typeface="Calibri"/>
                <a:sym typeface="Calibri"/>
              </a:rPr>
              <a:t>Students</a:t>
            </a:r>
            <a:endParaRPr sz="1600" b="1">
              <a:latin typeface="Calibri"/>
              <a:ea typeface="Calibri"/>
              <a:cs typeface="Calibri"/>
              <a:sym typeface="Calibri"/>
            </a:endParaRPr>
          </a:p>
          <a:p>
            <a:pPr marL="457200" lvl="0" indent="0" algn="l" rtl="0">
              <a:spcBef>
                <a:spcPts val="0"/>
              </a:spcBef>
              <a:spcAft>
                <a:spcPts val="0"/>
              </a:spcAft>
              <a:buNone/>
            </a:pPr>
            <a:r>
              <a:rPr lang="en" sz="1600">
                <a:solidFill>
                  <a:schemeClr val="dk1"/>
                </a:solidFill>
                <a:latin typeface="Calibri"/>
                <a:ea typeface="Calibri"/>
                <a:cs typeface="Calibri"/>
                <a:sym typeface="Calibri"/>
              </a:rPr>
              <a:t>❏ Face coverings recommended</a:t>
            </a:r>
            <a:r>
              <a:rPr lang="en" sz="1600">
                <a:latin typeface="Calibri"/>
                <a:ea typeface="Calibri"/>
                <a:cs typeface="Calibri"/>
                <a:sym typeface="Calibri"/>
              </a:rPr>
              <a:t> for grades 6-12. </a:t>
            </a:r>
            <a:endParaRPr sz="1600">
              <a:latin typeface="Calibri"/>
              <a:ea typeface="Calibri"/>
              <a:cs typeface="Calibri"/>
              <a:sym typeface="Calibri"/>
            </a:endParaRPr>
          </a:p>
          <a:p>
            <a:pPr marL="457200" lvl="0" indent="0" algn="l" rtl="0">
              <a:spcBef>
                <a:spcPts val="0"/>
              </a:spcBef>
              <a:spcAft>
                <a:spcPts val="0"/>
              </a:spcAft>
              <a:buNone/>
            </a:pPr>
            <a:r>
              <a:rPr lang="en" sz="1600">
                <a:latin typeface="Calibri"/>
                <a:ea typeface="Calibri"/>
                <a:cs typeface="Calibri"/>
                <a:sym typeface="Calibri"/>
              </a:rPr>
              <a:t>❏</a:t>
            </a:r>
            <a:r>
              <a:rPr lang="en" sz="1600" b="1">
                <a:latin typeface="Calibri"/>
                <a:ea typeface="Calibri"/>
                <a:cs typeface="Calibri"/>
                <a:sym typeface="Calibri"/>
              </a:rPr>
              <a:t> Students who choose not to wear face coverings must be provided access to instruction. </a:t>
            </a:r>
            <a:endParaRPr sz="1600">
              <a:latin typeface="Calibri"/>
              <a:ea typeface="Calibri"/>
              <a:cs typeface="Calibri"/>
              <a:sym typeface="Calibri"/>
            </a:endParaRPr>
          </a:p>
        </p:txBody>
      </p:sp>
      <p:pic>
        <p:nvPicPr>
          <p:cNvPr id="925" name="Google Shape;925;p130" descr="3.jpg"/>
          <p:cNvPicPr preferRelativeResize="0"/>
          <p:nvPr/>
        </p:nvPicPr>
        <p:blipFill rotWithShape="1">
          <a:blip r:embed="rId3">
            <a:alphaModFix/>
          </a:blip>
          <a:srcRect t="3997" b="6780"/>
          <a:stretch/>
        </p:blipFill>
        <p:spPr>
          <a:xfrm>
            <a:off x="6489996" y="0"/>
            <a:ext cx="2654004" cy="5391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31"/>
          <p:cNvSpPr txBox="1"/>
          <p:nvPr/>
        </p:nvSpPr>
        <p:spPr>
          <a:xfrm>
            <a:off x="488700" y="539100"/>
            <a:ext cx="86553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Face Coverings and Shields</a:t>
            </a:r>
            <a:endParaRPr sz="1400" b="0" i="0" u="none" strike="noStrike" cap="none">
              <a:solidFill>
                <a:srgbClr val="000000"/>
              </a:solidFill>
              <a:latin typeface="Calibri"/>
              <a:ea typeface="Calibri"/>
              <a:cs typeface="Calibri"/>
              <a:sym typeface="Calibri"/>
            </a:endParaRPr>
          </a:p>
        </p:txBody>
      </p:sp>
      <p:sp>
        <p:nvSpPr>
          <p:cNvPr id="932" name="Google Shape;932;p131"/>
          <p:cNvSpPr txBox="1"/>
          <p:nvPr/>
        </p:nvSpPr>
        <p:spPr>
          <a:xfrm>
            <a:off x="305375" y="1291300"/>
            <a:ext cx="3830700" cy="3204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r>
              <a:rPr lang="en" sz="1600" b="1" u="sng">
                <a:solidFill>
                  <a:schemeClr val="dk1"/>
                </a:solidFill>
                <a:latin typeface="Calibri"/>
                <a:ea typeface="Calibri"/>
                <a:cs typeface="Calibri"/>
                <a:sym typeface="Calibri"/>
              </a:rPr>
              <a:t>Key District Actions</a:t>
            </a:r>
            <a:endParaRPr sz="1600" b="1" u="sng">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District plan to adhere to face/coverings and shields</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r>
              <a:rPr lang="en" sz="1600" b="1" u="sng">
                <a:solidFill>
                  <a:schemeClr val="dk1"/>
                </a:solidFill>
                <a:latin typeface="Calibri"/>
                <a:ea typeface="Calibri"/>
                <a:cs typeface="Calibri"/>
                <a:sym typeface="Calibri"/>
              </a:rPr>
              <a:t>Key Building Actions</a:t>
            </a:r>
            <a:endParaRPr sz="1600" b="1" u="sng">
              <a:solidFill>
                <a:schemeClr val="dk1"/>
              </a:solidFill>
              <a:latin typeface="Calibri"/>
              <a:ea typeface="Calibri"/>
              <a:cs typeface="Calibri"/>
              <a:sym typeface="Calibri"/>
            </a:endParaRPr>
          </a:p>
          <a:p>
            <a:pPr marL="457200" lvl="0" indent="-330200" algn="l" rtl="0">
              <a:lnSpc>
                <a:spcPct val="107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Read and understand the requirements</a:t>
            </a:r>
            <a:endParaRPr sz="1600">
              <a:solidFill>
                <a:schemeClr val="dk1"/>
              </a:solidFill>
              <a:latin typeface="Calibri"/>
              <a:ea typeface="Calibri"/>
              <a:cs typeface="Calibri"/>
              <a:sym typeface="Calibri"/>
            </a:endParaRPr>
          </a:p>
          <a:p>
            <a:pPr marL="457200" lvl="0" indent="-330200" algn="l" rtl="0">
              <a:lnSpc>
                <a:spcPct val="107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Support staff with protective barriers when necessary</a:t>
            </a:r>
            <a:endParaRPr sz="1600">
              <a:latin typeface="Calibri"/>
              <a:ea typeface="Calibri"/>
              <a:cs typeface="Calibri"/>
              <a:sym typeface="Calibri"/>
            </a:endParaRPr>
          </a:p>
        </p:txBody>
      </p:sp>
      <p:pic>
        <p:nvPicPr>
          <p:cNvPr id="933" name="Google Shape;933;p131" descr="Figure 2. Comparison of Protective Equipment.png"/>
          <p:cNvPicPr preferRelativeResize="0"/>
          <p:nvPr/>
        </p:nvPicPr>
        <p:blipFill rotWithShape="1">
          <a:blip r:embed="rId3">
            <a:alphaModFix/>
          </a:blip>
          <a:srcRect/>
          <a:stretch/>
        </p:blipFill>
        <p:spPr>
          <a:xfrm>
            <a:off x="4329875" y="1495025"/>
            <a:ext cx="4301473" cy="2448150"/>
          </a:xfrm>
          <a:prstGeom prst="rect">
            <a:avLst/>
          </a:prstGeom>
          <a:noFill/>
          <a:ln>
            <a:noFill/>
          </a:ln>
        </p:spPr>
      </p:pic>
      <p:pic>
        <p:nvPicPr>
          <p:cNvPr id="934" name="Google Shape;934;p131" descr="3.jpg"/>
          <p:cNvPicPr preferRelativeResize="0"/>
          <p:nvPr/>
        </p:nvPicPr>
        <p:blipFill rotWithShape="1">
          <a:blip r:embed="rId4">
            <a:alphaModFix/>
          </a:blip>
          <a:srcRect t="3997" b="6780"/>
          <a:stretch/>
        </p:blipFill>
        <p:spPr>
          <a:xfrm>
            <a:off x="6489996" y="0"/>
            <a:ext cx="2654004" cy="5391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132"/>
          <p:cNvSpPr txBox="1"/>
          <p:nvPr/>
        </p:nvSpPr>
        <p:spPr>
          <a:xfrm>
            <a:off x="488700" y="539100"/>
            <a:ext cx="86553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Cleaning, Disinfection &amp; Ventilation</a:t>
            </a:r>
            <a:endParaRPr sz="1400" b="0" i="0" u="none" strike="noStrike" cap="none">
              <a:solidFill>
                <a:srgbClr val="000000"/>
              </a:solidFill>
              <a:latin typeface="Calibri"/>
              <a:ea typeface="Calibri"/>
              <a:cs typeface="Calibri"/>
              <a:sym typeface="Calibri"/>
            </a:endParaRPr>
          </a:p>
        </p:txBody>
      </p:sp>
      <p:sp>
        <p:nvSpPr>
          <p:cNvPr id="941" name="Google Shape;941;p132"/>
          <p:cNvSpPr txBox="1"/>
          <p:nvPr/>
        </p:nvSpPr>
        <p:spPr>
          <a:xfrm>
            <a:off x="305375" y="1291300"/>
            <a:ext cx="8506200" cy="3204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r>
              <a:rPr lang="en" sz="1600" b="1" u="sng">
                <a:solidFill>
                  <a:schemeClr val="dk1"/>
                </a:solidFill>
                <a:latin typeface="Calibri"/>
                <a:ea typeface="Calibri"/>
                <a:cs typeface="Calibri"/>
                <a:sym typeface="Calibri"/>
              </a:rPr>
              <a:t>Key District Actions</a:t>
            </a:r>
            <a:endParaRPr sz="1600" b="1" u="sng">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Clean, sanitize and disinfect frequently touched surfaces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Increase ventilation and/or consider using outdoor spaces where feasible</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Maintain physical distance</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Maintain stable cohorts</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r>
              <a:rPr lang="en" sz="1600" b="1" u="sng">
                <a:solidFill>
                  <a:schemeClr val="dk1"/>
                </a:solidFill>
                <a:latin typeface="Calibri"/>
                <a:ea typeface="Calibri"/>
                <a:cs typeface="Calibri"/>
                <a:sym typeface="Calibri"/>
              </a:rPr>
              <a:t>Key Building Actions</a:t>
            </a:r>
            <a:endParaRPr sz="1600" b="1" u="sng">
              <a:solidFill>
                <a:schemeClr val="dk1"/>
              </a:solidFill>
              <a:latin typeface="Calibri"/>
              <a:ea typeface="Calibri"/>
              <a:cs typeface="Calibri"/>
              <a:sym typeface="Calibri"/>
            </a:endParaRPr>
          </a:p>
          <a:p>
            <a:pPr marL="457200" lvl="0" indent="-330200" algn="l" rtl="0">
              <a:lnSpc>
                <a:spcPct val="107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Include licensed and experienced health staff on your planning team</a:t>
            </a:r>
            <a:endParaRPr sz="1600">
              <a:solidFill>
                <a:schemeClr val="dk1"/>
              </a:solidFill>
              <a:latin typeface="Calibri"/>
              <a:ea typeface="Calibri"/>
              <a:cs typeface="Calibri"/>
              <a:sym typeface="Calibri"/>
            </a:endParaRPr>
          </a:p>
          <a:p>
            <a:pPr marL="457200" lvl="0" indent="-330200" algn="l" rtl="0">
              <a:lnSpc>
                <a:spcPct val="107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Work closely with maintenance and facilities staff on cleaning protocols</a:t>
            </a:r>
            <a:endParaRPr sz="1600">
              <a:solidFill>
                <a:schemeClr val="dk1"/>
              </a:solidFill>
              <a:latin typeface="Calibri"/>
              <a:ea typeface="Calibri"/>
              <a:cs typeface="Calibri"/>
              <a:sym typeface="Calibri"/>
            </a:endParaRPr>
          </a:p>
          <a:p>
            <a:pPr marL="457200" lvl="0" indent="-330200" algn="l" rtl="0">
              <a:lnSpc>
                <a:spcPct val="107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Provide for frequent review of practices and procedures in your ongoing implementation and review processes</a:t>
            </a:r>
            <a:endParaRPr sz="1600">
              <a:solidFill>
                <a:schemeClr val="dk1"/>
              </a:solidFill>
              <a:latin typeface="Calibri"/>
              <a:ea typeface="Calibri"/>
              <a:cs typeface="Calibri"/>
              <a:sym typeface="Calibri"/>
            </a:endParaRPr>
          </a:p>
          <a:p>
            <a:pPr marL="0" lvl="0" indent="0" algn="l" rtl="0">
              <a:lnSpc>
                <a:spcPct val="107000"/>
              </a:lnSpc>
              <a:spcBef>
                <a:spcPts val="0"/>
              </a:spcBef>
              <a:spcAft>
                <a:spcPts val="0"/>
              </a:spcAft>
              <a:buNone/>
            </a:pPr>
            <a:endParaRPr sz="1600">
              <a:latin typeface="Calibri"/>
              <a:ea typeface="Calibri"/>
              <a:cs typeface="Calibri"/>
              <a:sym typeface="Calibri"/>
            </a:endParaRPr>
          </a:p>
        </p:txBody>
      </p:sp>
      <p:pic>
        <p:nvPicPr>
          <p:cNvPr id="942" name="Google Shape;942;p132" descr="3.jpg"/>
          <p:cNvPicPr preferRelativeResize="0"/>
          <p:nvPr/>
        </p:nvPicPr>
        <p:blipFill rotWithShape="1">
          <a:blip r:embed="rId3">
            <a:alphaModFix/>
          </a:blip>
          <a:srcRect t="3997" b="6780"/>
          <a:stretch/>
        </p:blipFill>
        <p:spPr>
          <a:xfrm>
            <a:off x="6489996" y="0"/>
            <a:ext cx="2654004" cy="5391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pic>
        <p:nvPicPr>
          <p:cNvPr id="948" name="Google Shape;948;p133"/>
          <p:cNvPicPr preferRelativeResize="0"/>
          <p:nvPr/>
        </p:nvPicPr>
        <p:blipFill rotWithShape="1">
          <a:blip r:embed="rId3">
            <a:alphaModFix/>
          </a:blip>
          <a:srcRect/>
          <a:stretch/>
        </p:blipFill>
        <p:spPr>
          <a:xfrm>
            <a:off x="75725" y="123900"/>
            <a:ext cx="3067075" cy="2290725"/>
          </a:xfrm>
          <a:prstGeom prst="rect">
            <a:avLst/>
          </a:prstGeom>
          <a:noFill/>
          <a:ln>
            <a:noFill/>
          </a:ln>
        </p:spPr>
      </p:pic>
      <p:sp>
        <p:nvSpPr>
          <p:cNvPr id="949" name="Google Shape;949;p133"/>
          <p:cNvSpPr txBox="1"/>
          <p:nvPr/>
        </p:nvSpPr>
        <p:spPr>
          <a:xfrm>
            <a:off x="3646575" y="205750"/>
            <a:ext cx="5150700" cy="229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accent1"/>
                </a:solidFill>
                <a:latin typeface="Calibri"/>
                <a:ea typeface="Calibri"/>
                <a:cs typeface="Calibri"/>
                <a:sym typeface="Calibri"/>
              </a:rPr>
              <a:t>Series Four</a:t>
            </a:r>
            <a:endParaRPr sz="1700">
              <a:solidFill>
                <a:schemeClr val="accent1"/>
              </a:solidFill>
              <a:latin typeface="Calibri"/>
              <a:ea typeface="Calibri"/>
              <a:cs typeface="Calibri"/>
              <a:sym typeface="Calibri"/>
            </a:endParaRPr>
          </a:p>
          <a:p>
            <a:pPr marL="0" lvl="0" indent="0" algn="ctr" rtl="0">
              <a:spcBef>
                <a:spcPts val="0"/>
              </a:spcBef>
              <a:spcAft>
                <a:spcPts val="0"/>
              </a:spcAft>
              <a:buNone/>
            </a:pPr>
            <a:r>
              <a:rPr lang="en" sz="1700">
                <a:solidFill>
                  <a:schemeClr val="accent1"/>
                </a:solidFill>
                <a:latin typeface="Calibri"/>
                <a:ea typeface="Calibri"/>
                <a:cs typeface="Calibri"/>
                <a:sym typeface="Calibri"/>
              </a:rPr>
              <a:t>Working with your ESDs</a:t>
            </a:r>
            <a:endParaRPr sz="1700">
              <a:solidFill>
                <a:schemeClr val="accent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ESDs will provide ongoing information and planning supports. They will be acting as liaisons between districts and ESDs, working to ensure that schools have the supports they need to develop their Operational Blueprints.  ESDs will be reaching out to districts soon with more information about future workshops.</a:t>
            </a:r>
            <a:endParaRPr>
              <a:latin typeface="Calibri"/>
              <a:ea typeface="Calibri"/>
              <a:cs typeface="Calibri"/>
              <a:sym typeface="Calibri"/>
            </a:endParaRPr>
          </a:p>
        </p:txBody>
      </p:sp>
      <p:sp>
        <p:nvSpPr>
          <p:cNvPr id="950" name="Google Shape;950;p133"/>
          <p:cNvSpPr txBox="1"/>
          <p:nvPr/>
        </p:nvSpPr>
        <p:spPr>
          <a:xfrm>
            <a:off x="265650" y="2571750"/>
            <a:ext cx="8712000" cy="58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latin typeface="Calibri"/>
                <a:ea typeface="Calibri"/>
                <a:cs typeface="Calibri"/>
                <a:sym typeface="Calibri"/>
              </a:rPr>
              <a:t>Many Thanks to Design Team Members</a:t>
            </a:r>
            <a:endParaRPr>
              <a:solidFill>
                <a:srgbClr val="0000FF"/>
              </a:solidFill>
              <a:latin typeface="Calibri"/>
              <a:ea typeface="Calibri"/>
              <a:cs typeface="Calibri"/>
              <a:sym typeface="Calibri"/>
            </a:endParaRPr>
          </a:p>
          <a:p>
            <a:pPr marL="0" lvl="0" indent="0" algn="ctr" rtl="0">
              <a:spcBef>
                <a:spcPts val="0"/>
              </a:spcBef>
              <a:spcAft>
                <a:spcPts val="0"/>
              </a:spcAft>
              <a:buNone/>
            </a:pPr>
            <a:r>
              <a:rPr lang="en">
                <a:solidFill>
                  <a:srgbClr val="0000FF"/>
                </a:solidFill>
                <a:latin typeface="Calibri"/>
                <a:ea typeface="Calibri"/>
                <a:cs typeface="Calibri"/>
                <a:sym typeface="Calibri"/>
              </a:rPr>
              <a:t>Reach out to to them and your Regional Advisors</a:t>
            </a:r>
            <a:endParaRPr>
              <a:solidFill>
                <a:srgbClr val="0000FF"/>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51" name="Google Shape;951;p133"/>
          <p:cNvSpPr txBox="1"/>
          <p:nvPr/>
        </p:nvSpPr>
        <p:spPr>
          <a:xfrm>
            <a:off x="646575" y="3539250"/>
            <a:ext cx="3177900" cy="13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Angie Kautz, Clackamas ESD</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Angela Hubbs, Multnomah ESD</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Renae Iversen, Northwest Regional ESD</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Amber Eaton, Oregon Association ESDs</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Carlos Sequeira, Lane ESD</a:t>
            </a:r>
            <a:endParaRPr>
              <a:solidFill>
                <a:schemeClr val="dk1"/>
              </a:solidFill>
              <a:latin typeface="Calibri"/>
              <a:ea typeface="Calibri"/>
              <a:cs typeface="Calibri"/>
              <a:sym typeface="Calibri"/>
            </a:endParaRPr>
          </a:p>
        </p:txBody>
      </p:sp>
      <p:sp>
        <p:nvSpPr>
          <p:cNvPr id="952" name="Google Shape;952;p133"/>
          <p:cNvSpPr txBox="1"/>
          <p:nvPr/>
        </p:nvSpPr>
        <p:spPr>
          <a:xfrm>
            <a:off x="5153800" y="3539250"/>
            <a:ext cx="3118500" cy="13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Gary Peterson, Oregon Association ESDs</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Larry Glaze, InterMountain ESD</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Janet Terry, Willamette ESD</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Mark Redmond, Malheur ESD</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Tenneal Wetherell, South Coast ESD</a:t>
            </a:r>
            <a:endParaRPr>
              <a:latin typeface="Calibri"/>
              <a:ea typeface="Calibri"/>
              <a:cs typeface="Calibri"/>
              <a:sym typeface="Calibri"/>
            </a:endParaRPr>
          </a:p>
        </p:txBody>
      </p:sp>
      <p:sp>
        <p:nvSpPr>
          <p:cNvPr id="953" name="Google Shape;953;p133"/>
          <p:cNvSpPr txBox="1"/>
          <p:nvPr/>
        </p:nvSpPr>
        <p:spPr>
          <a:xfrm>
            <a:off x="1919100" y="3150525"/>
            <a:ext cx="5256900" cy="5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Candace Pelt, ODE * Alexa Pearson, ODE * Krista Parent, COSA</a:t>
            </a:r>
            <a:endParaRPr>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34"/>
          <p:cNvSpPr txBox="1"/>
          <p:nvPr/>
        </p:nvSpPr>
        <p:spPr>
          <a:xfrm>
            <a:off x="335225" y="1150925"/>
            <a:ext cx="4236900" cy="1779000"/>
          </a:xfrm>
          <a:prstGeom prst="rect">
            <a:avLst/>
          </a:prstGeom>
          <a:noFill/>
          <a:ln w="19050" cap="flat" cmpd="sng">
            <a:solidFill>
              <a:srgbClr val="306EB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2100" b="1" u="sng">
                <a:solidFill>
                  <a:schemeClr val="dk1"/>
                </a:solidFill>
                <a:latin typeface="Calibri"/>
                <a:ea typeface="Calibri"/>
                <a:cs typeface="Calibri"/>
                <a:sym typeface="Calibri"/>
              </a:rPr>
              <a:t>Group Norms</a:t>
            </a:r>
            <a:endParaRPr sz="100"/>
          </a:p>
          <a:p>
            <a:pPr marL="285750" marR="0" lvl="0" indent="-133350" algn="l" rtl="0">
              <a:spcBef>
                <a:spcPts val="0"/>
              </a:spcBef>
              <a:spcAft>
                <a:spcPts val="0"/>
              </a:spcAft>
              <a:buClr>
                <a:schemeClr val="dk1"/>
              </a:buClr>
              <a:buSzPts val="2100"/>
              <a:buFont typeface="Noto Sans Symbols"/>
              <a:buChar char="❑"/>
            </a:pPr>
            <a:r>
              <a:rPr lang="en" sz="2100">
                <a:solidFill>
                  <a:schemeClr val="dk1"/>
                </a:solidFill>
                <a:latin typeface="Calibri"/>
                <a:ea typeface="Calibri"/>
                <a:cs typeface="Calibri"/>
                <a:sym typeface="Calibri"/>
              </a:rPr>
              <a:t> Share Air Time</a:t>
            </a:r>
            <a:endParaRPr sz="100"/>
          </a:p>
          <a:p>
            <a:pPr marL="285750" marR="0" lvl="0" indent="-133350" algn="l" rtl="0">
              <a:spcBef>
                <a:spcPts val="0"/>
              </a:spcBef>
              <a:spcAft>
                <a:spcPts val="0"/>
              </a:spcAft>
              <a:buClr>
                <a:schemeClr val="dk1"/>
              </a:buClr>
              <a:buSzPts val="2100"/>
              <a:buFont typeface="Noto Sans Symbols"/>
              <a:buChar char="❑"/>
            </a:pPr>
            <a:r>
              <a:rPr lang="en" sz="2100">
                <a:solidFill>
                  <a:schemeClr val="dk1"/>
                </a:solidFill>
                <a:latin typeface="Calibri"/>
                <a:ea typeface="Calibri"/>
                <a:cs typeface="Calibri"/>
                <a:sym typeface="Calibri"/>
              </a:rPr>
              <a:t> Be Action-Oriented</a:t>
            </a:r>
            <a:endParaRPr sz="100"/>
          </a:p>
          <a:p>
            <a:pPr marL="285750" marR="0" lvl="0" indent="-133350" algn="l" rtl="0">
              <a:spcBef>
                <a:spcPts val="0"/>
              </a:spcBef>
              <a:spcAft>
                <a:spcPts val="0"/>
              </a:spcAft>
              <a:buClr>
                <a:schemeClr val="dk1"/>
              </a:buClr>
              <a:buSzPts val="2100"/>
              <a:buFont typeface="Noto Sans Symbols"/>
              <a:buChar char="❑"/>
            </a:pPr>
            <a:r>
              <a:rPr lang="en" sz="2100">
                <a:solidFill>
                  <a:schemeClr val="dk1"/>
                </a:solidFill>
                <a:latin typeface="Calibri"/>
                <a:ea typeface="Calibri"/>
                <a:cs typeface="Calibri"/>
                <a:sym typeface="Calibri"/>
              </a:rPr>
              <a:t> Fill Gaps in Understanding</a:t>
            </a:r>
            <a:endParaRPr sz="100"/>
          </a:p>
          <a:p>
            <a:pPr marL="285750" marR="0" lvl="0" indent="-158750" algn="l" rtl="0">
              <a:spcBef>
                <a:spcPts val="0"/>
              </a:spcBef>
              <a:spcAft>
                <a:spcPts val="0"/>
              </a:spcAft>
              <a:buClr>
                <a:schemeClr val="dk1"/>
              </a:buClr>
              <a:buSzPts val="2500"/>
              <a:buFont typeface="Noto Sans Symbols"/>
              <a:buChar char="❑"/>
            </a:pPr>
            <a:r>
              <a:rPr lang="en" sz="2100">
                <a:solidFill>
                  <a:schemeClr val="dk1"/>
                </a:solidFill>
                <a:latin typeface="Calibri"/>
                <a:ea typeface="Calibri"/>
                <a:cs typeface="Calibri"/>
                <a:sym typeface="Calibri"/>
              </a:rPr>
              <a:t> Share Ideas and Resources</a:t>
            </a:r>
            <a:endParaRPr sz="2500">
              <a:solidFill>
                <a:schemeClr val="dk1"/>
              </a:solidFill>
              <a:latin typeface="Calibri"/>
              <a:ea typeface="Calibri"/>
              <a:cs typeface="Calibri"/>
              <a:sym typeface="Calibri"/>
            </a:endParaRPr>
          </a:p>
        </p:txBody>
      </p:sp>
      <p:pic>
        <p:nvPicPr>
          <p:cNvPr id="959" name="Google Shape;959;p134"/>
          <p:cNvPicPr preferRelativeResize="0"/>
          <p:nvPr/>
        </p:nvPicPr>
        <p:blipFill>
          <a:blip r:embed="rId3">
            <a:alphaModFix/>
          </a:blip>
          <a:stretch>
            <a:fillRect/>
          </a:stretch>
        </p:blipFill>
        <p:spPr>
          <a:xfrm>
            <a:off x="6188093" y="1640738"/>
            <a:ext cx="1169371" cy="1202156"/>
          </a:xfrm>
          <a:prstGeom prst="rect">
            <a:avLst/>
          </a:prstGeom>
          <a:noFill/>
          <a:ln>
            <a:noFill/>
          </a:ln>
        </p:spPr>
      </p:pic>
      <p:sp>
        <p:nvSpPr>
          <p:cNvPr id="960" name="Google Shape;960;p134"/>
          <p:cNvSpPr txBox="1"/>
          <p:nvPr/>
        </p:nvSpPr>
        <p:spPr>
          <a:xfrm>
            <a:off x="335225" y="3009225"/>
            <a:ext cx="8564400" cy="1894200"/>
          </a:xfrm>
          <a:prstGeom prst="rect">
            <a:avLst/>
          </a:prstGeom>
          <a:solidFill>
            <a:srgbClr val="E1EFD8"/>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a:latin typeface="Calibri"/>
              <a:ea typeface="Calibri"/>
              <a:cs typeface="Calibri"/>
              <a:sym typeface="Calibri"/>
            </a:endParaRPr>
          </a:p>
        </p:txBody>
      </p:sp>
      <p:pic>
        <p:nvPicPr>
          <p:cNvPr id="961" name="Google Shape;961;p134" descr="ode_logo.jpg"/>
          <p:cNvPicPr preferRelativeResize="0"/>
          <p:nvPr/>
        </p:nvPicPr>
        <p:blipFill rotWithShape="1">
          <a:blip r:embed="rId4">
            <a:alphaModFix/>
          </a:blip>
          <a:srcRect/>
          <a:stretch/>
        </p:blipFill>
        <p:spPr>
          <a:xfrm>
            <a:off x="2975" y="1"/>
            <a:ext cx="2683020" cy="1150931"/>
          </a:xfrm>
          <a:prstGeom prst="rect">
            <a:avLst/>
          </a:prstGeom>
          <a:noFill/>
          <a:ln>
            <a:noFill/>
          </a:ln>
        </p:spPr>
      </p:pic>
      <p:pic>
        <p:nvPicPr>
          <p:cNvPr id="962" name="Google Shape;962;p134" descr="3.jpg"/>
          <p:cNvPicPr preferRelativeResize="0"/>
          <p:nvPr/>
        </p:nvPicPr>
        <p:blipFill rotWithShape="1">
          <a:blip r:embed="rId5">
            <a:alphaModFix/>
          </a:blip>
          <a:srcRect t="3997" b="6780"/>
          <a:stretch/>
        </p:blipFill>
        <p:spPr>
          <a:xfrm>
            <a:off x="4337875" y="0"/>
            <a:ext cx="4806127" cy="976256"/>
          </a:xfrm>
          <a:prstGeom prst="rect">
            <a:avLst/>
          </a:prstGeom>
          <a:noFill/>
          <a:ln>
            <a:noFill/>
          </a:ln>
        </p:spPr>
      </p:pic>
      <p:sp>
        <p:nvSpPr>
          <p:cNvPr id="963" name="Google Shape;963;p134"/>
          <p:cNvSpPr txBox="1"/>
          <p:nvPr/>
        </p:nvSpPr>
        <p:spPr>
          <a:xfrm>
            <a:off x="4337875" y="1126219"/>
            <a:ext cx="4806000" cy="623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 sz="3200" b="1">
                <a:solidFill>
                  <a:srgbClr val="2E75B5"/>
                </a:solidFill>
                <a:latin typeface="Arial Rounded"/>
                <a:ea typeface="Arial Rounded"/>
                <a:cs typeface="Arial Rounded"/>
                <a:sym typeface="Arial Rounded"/>
              </a:rPr>
              <a:t>Breakout Groups</a:t>
            </a:r>
            <a:endParaRPr sz="2900" b="1">
              <a:solidFill>
                <a:srgbClr val="2E75B5"/>
              </a:solidFill>
              <a:latin typeface="Arial Rounded"/>
              <a:ea typeface="Arial Rounded"/>
              <a:cs typeface="Arial Rounded"/>
              <a:sym typeface="Arial Rounded"/>
            </a:endParaRPr>
          </a:p>
        </p:txBody>
      </p:sp>
      <p:graphicFrame>
        <p:nvGraphicFramePr>
          <p:cNvPr id="964" name="Google Shape;964;p134"/>
          <p:cNvGraphicFramePr/>
          <p:nvPr/>
        </p:nvGraphicFramePr>
        <p:xfrm>
          <a:off x="335225" y="3009225"/>
          <a:ext cx="3000000" cy="3000000"/>
        </p:xfrm>
        <a:graphic>
          <a:graphicData uri="http://schemas.openxmlformats.org/drawingml/2006/table">
            <a:tbl>
              <a:tblPr>
                <a:noFill/>
                <a:tableStyleId>{8B897D43-F8BB-4375-B3B8-20243CE3FD24}</a:tableStyleId>
              </a:tblPr>
              <a:tblGrid>
                <a:gridCol w="4282200"/>
                <a:gridCol w="4282200"/>
              </a:tblGrid>
              <a:tr h="424875">
                <a:tc>
                  <a:txBody>
                    <a:bodyPr/>
                    <a:lstStyle/>
                    <a:p>
                      <a:pPr marL="0" lvl="0" indent="0" algn="l" rtl="0">
                        <a:spcBef>
                          <a:spcPts val="0"/>
                        </a:spcBef>
                        <a:spcAft>
                          <a:spcPts val="0"/>
                        </a:spcAft>
                        <a:buNone/>
                      </a:pPr>
                      <a:r>
                        <a:rPr lang="en" b="1"/>
                        <a:t>Group 1 (main room):  Guidance Deep-Dive</a:t>
                      </a:r>
                      <a:endParaRPr b="1"/>
                    </a:p>
                  </a:txBody>
                  <a:tcPr marL="91425" marR="91425" marT="91425" marB="91425"/>
                </a:tc>
                <a:tc>
                  <a:txBody>
                    <a:bodyPr/>
                    <a:lstStyle/>
                    <a:p>
                      <a:pPr marL="0" lvl="0" indent="0" algn="l" rtl="0">
                        <a:spcBef>
                          <a:spcPts val="0"/>
                        </a:spcBef>
                        <a:spcAft>
                          <a:spcPts val="0"/>
                        </a:spcAft>
                        <a:buNone/>
                      </a:pPr>
                      <a:r>
                        <a:rPr lang="en" b="1"/>
                        <a:t>Group 2 (breakout room):  Operational Blueprint </a:t>
                      </a:r>
                      <a:endParaRPr b="1"/>
                    </a:p>
                  </a:txBody>
                  <a:tcPr marL="91425" marR="91425" marT="91425" marB="91425"/>
                </a:tc>
              </a:tr>
              <a:tr h="1469325">
                <a:tc>
                  <a:txBody>
                    <a:bodyPr/>
                    <a:lstStyle/>
                    <a:p>
                      <a:pPr marL="457200" lvl="0" indent="-298450" algn="l" rtl="0">
                        <a:spcBef>
                          <a:spcPts val="0"/>
                        </a:spcBef>
                        <a:spcAft>
                          <a:spcPts val="0"/>
                        </a:spcAft>
                        <a:buSzPts val="1100"/>
                        <a:buChar char="●"/>
                      </a:pPr>
                      <a:r>
                        <a:rPr lang="en" sz="1100"/>
                        <a:t>What are your lingering questions about sections 1-3 and the rest of the guidance document? </a:t>
                      </a:r>
                      <a:endParaRPr sz="1100"/>
                    </a:p>
                    <a:p>
                      <a:pPr marL="457200" lvl="0" indent="-298450" algn="l" rtl="0">
                        <a:spcBef>
                          <a:spcPts val="0"/>
                        </a:spcBef>
                        <a:spcAft>
                          <a:spcPts val="0"/>
                        </a:spcAft>
                        <a:buSzPts val="1100"/>
                        <a:buChar char="●"/>
                      </a:pPr>
                      <a:r>
                        <a:rPr lang="en" sz="1100">
                          <a:solidFill>
                            <a:schemeClr val="dk1"/>
                          </a:solidFill>
                        </a:rPr>
                        <a:t>And/or if you have some areas you’ve already thought through, share your ideas with the group.</a:t>
                      </a:r>
                      <a:endParaRPr sz="1100"/>
                    </a:p>
                  </a:txBody>
                  <a:tcPr marL="91425" marR="91425" marT="91425" marB="91425"/>
                </a:tc>
                <a:tc>
                  <a:txBody>
                    <a:bodyPr/>
                    <a:lstStyle/>
                    <a:p>
                      <a:pPr marL="457200" lvl="0" indent="-298450" algn="l" rtl="0">
                        <a:spcBef>
                          <a:spcPts val="0"/>
                        </a:spcBef>
                        <a:spcAft>
                          <a:spcPts val="0"/>
                        </a:spcAft>
                        <a:buSzPts val="1100"/>
                        <a:buChar char="●"/>
                      </a:pPr>
                      <a:r>
                        <a:rPr lang="en" sz="1100"/>
                        <a:t>In looking at question 2 of the Operational Blueprint, what are your thoughts/ideas around family and community engagement?  </a:t>
                      </a:r>
                      <a:endParaRPr sz="1100"/>
                    </a:p>
                    <a:p>
                      <a:pPr marL="457200" lvl="0" indent="-298450" algn="l" rtl="0">
                        <a:spcBef>
                          <a:spcPts val="0"/>
                        </a:spcBef>
                        <a:spcAft>
                          <a:spcPts val="0"/>
                        </a:spcAft>
                        <a:buSzPts val="1100"/>
                        <a:buChar char="●"/>
                      </a:pPr>
                      <a:r>
                        <a:rPr lang="en" sz="1100"/>
                        <a:t>Question 3:  what model(s) are you considering and what are some of your wonderings about those models? </a:t>
                      </a:r>
                      <a:endParaRPr sz="1100"/>
                    </a:p>
                    <a:p>
                      <a:pPr marL="457200" lvl="0" indent="-298450" algn="l" rtl="0">
                        <a:spcBef>
                          <a:spcPts val="0"/>
                        </a:spcBef>
                        <a:spcAft>
                          <a:spcPts val="0"/>
                        </a:spcAft>
                        <a:buSzPts val="1100"/>
                        <a:buChar char="●"/>
                      </a:pPr>
                      <a:r>
                        <a:rPr lang="en" sz="1100"/>
                        <a:t>What are some of your promising ideas and/or challenges for the requirements of sections 1-3? </a:t>
                      </a:r>
                      <a:endParaRPr sz="1100"/>
                    </a:p>
                  </a:txBody>
                  <a:tcPr marL="91425" marR="91425" marT="91425" marB="91425"/>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cxnSp>
        <p:nvCxnSpPr>
          <p:cNvPr id="970" name="Google Shape;970;p135"/>
          <p:cNvCxnSpPr/>
          <p:nvPr/>
        </p:nvCxnSpPr>
        <p:spPr>
          <a:xfrm>
            <a:off x="1627909" y="4572000"/>
            <a:ext cx="6282900" cy="0"/>
          </a:xfrm>
          <a:prstGeom prst="straightConnector1">
            <a:avLst/>
          </a:prstGeom>
          <a:noFill/>
          <a:ln w="28575" cap="flat" cmpd="sng">
            <a:solidFill>
              <a:srgbClr val="1672BA"/>
            </a:solidFill>
            <a:prstDash val="solid"/>
            <a:round/>
            <a:headEnd type="none" w="sm" len="sm"/>
            <a:tailEnd type="none" w="sm" len="sm"/>
          </a:ln>
        </p:spPr>
      </p:cxnSp>
      <p:pic>
        <p:nvPicPr>
          <p:cNvPr id="971" name="Google Shape;971;p135" descr="hands.png"/>
          <p:cNvPicPr preferRelativeResize="0"/>
          <p:nvPr/>
        </p:nvPicPr>
        <p:blipFill rotWithShape="1">
          <a:blip r:embed="rId3">
            <a:alphaModFix/>
          </a:blip>
          <a:srcRect/>
          <a:stretch/>
        </p:blipFill>
        <p:spPr>
          <a:xfrm>
            <a:off x="1086337" y="1804987"/>
            <a:ext cx="5553808" cy="3193439"/>
          </a:xfrm>
          <a:prstGeom prst="rect">
            <a:avLst/>
          </a:prstGeom>
          <a:noFill/>
          <a:ln>
            <a:noFill/>
          </a:ln>
        </p:spPr>
      </p:pic>
      <p:sp>
        <p:nvSpPr>
          <p:cNvPr id="972" name="Google Shape;972;p135"/>
          <p:cNvSpPr txBox="1"/>
          <p:nvPr/>
        </p:nvSpPr>
        <p:spPr>
          <a:xfrm>
            <a:off x="0" y="1245475"/>
            <a:ext cx="9144000" cy="64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i="0" u="none" strike="noStrike" cap="none">
                <a:solidFill>
                  <a:srgbClr val="0F75BC"/>
                </a:solidFill>
                <a:latin typeface="Arial"/>
                <a:ea typeface="Arial"/>
                <a:cs typeface="Arial"/>
                <a:sym typeface="Arial"/>
              </a:rPr>
              <a:t>Questions?</a:t>
            </a:r>
            <a:endParaRPr sz="3200" b="1" i="0" u="none" strike="noStrike" cap="none">
              <a:solidFill>
                <a:srgbClr val="0F75B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C00000"/>
              </a:solidFill>
              <a:latin typeface="Arial"/>
              <a:ea typeface="Arial"/>
              <a:cs typeface="Arial"/>
              <a:sym typeface="Arial"/>
            </a:endParaRPr>
          </a:p>
        </p:txBody>
      </p:sp>
      <p:pic>
        <p:nvPicPr>
          <p:cNvPr id="973" name="Google Shape;973;p135"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387"/>
        <p:cNvGrpSpPr/>
        <p:nvPr/>
      </p:nvGrpSpPr>
      <p:grpSpPr>
        <a:xfrm>
          <a:off x="0" y="0"/>
          <a:ext cx="0" cy="0"/>
          <a:chOff x="0" y="0"/>
          <a:chExt cx="0" cy="0"/>
        </a:xfrm>
      </p:grpSpPr>
      <p:sp>
        <p:nvSpPr>
          <p:cNvPr id="388" name="Google Shape;388;p68"/>
          <p:cNvSpPr txBox="1"/>
          <p:nvPr/>
        </p:nvSpPr>
        <p:spPr>
          <a:xfrm>
            <a:off x="386700" y="745388"/>
            <a:ext cx="8370600" cy="37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dk1"/>
                </a:solidFill>
                <a:latin typeface="Calibri"/>
                <a:ea typeface="Calibri"/>
                <a:cs typeface="Calibri"/>
                <a:sym typeface="Calibri"/>
              </a:rPr>
              <a:t>Plan Development</a:t>
            </a:r>
            <a:r>
              <a:rPr lang="en" sz="1700">
                <a:solidFill>
                  <a:schemeClr val="dk1"/>
                </a:solidFill>
                <a:latin typeface="Calibri"/>
                <a:ea typeface="Calibri"/>
                <a:cs typeface="Calibri"/>
                <a:sym typeface="Calibri"/>
              </a:rPr>
              <a:t> (Continued)</a:t>
            </a:r>
            <a:endParaRPr sz="1700">
              <a:solidFill>
                <a:schemeClr val="dk1"/>
              </a:solidFill>
              <a:latin typeface="Calibri"/>
              <a:ea typeface="Calibri"/>
              <a:cs typeface="Calibri"/>
              <a:sym typeface="Calibri"/>
            </a:endParaRPr>
          </a:p>
          <a:p>
            <a:pPr marL="457200" lvl="0" indent="0" algn="l" rtl="0">
              <a:spcBef>
                <a:spcPts val="0"/>
              </a:spcBef>
              <a:spcAft>
                <a:spcPts val="0"/>
              </a:spcAft>
              <a:buNone/>
            </a:pPr>
            <a:r>
              <a:rPr lang="en" sz="1700">
                <a:solidFill>
                  <a:schemeClr val="dk1"/>
                </a:solidFill>
                <a:latin typeface="Calibri"/>
                <a:ea typeface="Calibri"/>
                <a:cs typeface="Calibri"/>
                <a:sym typeface="Calibri"/>
              </a:rPr>
              <a:t>5. Consult with key partners (see section six, including Tribal Consultation) to complete the Operational Blueprint for Reentry. </a:t>
            </a:r>
            <a:endParaRPr sz="1700">
              <a:solidFill>
                <a:schemeClr val="dk1"/>
              </a:solidFill>
              <a:latin typeface="Calibri"/>
              <a:ea typeface="Calibri"/>
              <a:cs typeface="Calibri"/>
              <a:sym typeface="Calibri"/>
            </a:endParaRPr>
          </a:p>
          <a:p>
            <a:pPr marL="457200" lvl="0" indent="0" algn="l" rtl="0">
              <a:spcBef>
                <a:spcPts val="0"/>
              </a:spcBef>
              <a:spcAft>
                <a:spcPts val="0"/>
              </a:spcAft>
              <a:buNone/>
            </a:pPr>
            <a:r>
              <a:rPr lang="en" sz="1700">
                <a:solidFill>
                  <a:schemeClr val="dk1"/>
                </a:solidFill>
                <a:latin typeface="Calibri"/>
                <a:ea typeface="Calibri"/>
                <a:cs typeface="Calibri"/>
                <a:sym typeface="Calibri"/>
              </a:rPr>
              <a:t>6. Submit the Operational Blueprint for Reentry to your local school board. </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700" b="1">
              <a:solidFill>
                <a:schemeClr val="dk1"/>
              </a:solidFill>
              <a:latin typeface="Calibri"/>
              <a:ea typeface="Calibri"/>
              <a:cs typeface="Calibri"/>
              <a:sym typeface="Calibri"/>
            </a:endParaRPr>
          </a:p>
          <a:p>
            <a:pPr marL="0" lvl="0" indent="0" algn="l" rtl="0">
              <a:spcBef>
                <a:spcPts val="0"/>
              </a:spcBef>
              <a:spcAft>
                <a:spcPts val="0"/>
              </a:spcAft>
              <a:buNone/>
            </a:pPr>
            <a:r>
              <a:rPr lang="en" sz="1700" b="1">
                <a:solidFill>
                  <a:schemeClr val="dk1"/>
                </a:solidFill>
                <a:latin typeface="Calibri"/>
                <a:ea typeface="Calibri"/>
                <a:cs typeface="Calibri"/>
                <a:sym typeface="Calibri"/>
              </a:rPr>
              <a:t>Public Health Review </a:t>
            </a:r>
            <a:endParaRPr sz="1700" b="1">
              <a:solidFill>
                <a:schemeClr val="dk1"/>
              </a:solidFill>
              <a:latin typeface="Calibri"/>
              <a:ea typeface="Calibri"/>
              <a:cs typeface="Calibri"/>
              <a:sym typeface="Calibri"/>
            </a:endParaRPr>
          </a:p>
          <a:p>
            <a:pPr marL="457200" lvl="0" indent="0" algn="l" rtl="0">
              <a:spcBef>
                <a:spcPts val="0"/>
              </a:spcBef>
              <a:spcAft>
                <a:spcPts val="0"/>
              </a:spcAft>
              <a:buNone/>
            </a:pPr>
            <a:r>
              <a:rPr lang="en" sz="1700">
                <a:solidFill>
                  <a:schemeClr val="dk1"/>
                </a:solidFill>
                <a:latin typeface="Calibri"/>
                <a:ea typeface="Calibri"/>
                <a:cs typeface="Calibri"/>
                <a:sym typeface="Calibri"/>
              </a:rPr>
              <a:t>7. Submit the Operational Blueprint for Reentry to your Local Public Health Authority. </a:t>
            </a:r>
            <a:endParaRPr sz="1700">
              <a:solidFill>
                <a:schemeClr val="dk1"/>
              </a:solidFill>
              <a:latin typeface="Calibri"/>
              <a:ea typeface="Calibri"/>
              <a:cs typeface="Calibri"/>
              <a:sym typeface="Calibri"/>
            </a:endParaRPr>
          </a:p>
          <a:p>
            <a:pPr marL="457200" lvl="0" indent="0" algn="l" rtl="0">
              <a:spcBef>
                <a:spcPts val="0"/>
              </a:spcBef>
              <a:spcAft>
                <a:spcPts val="0"/>
              </a:spcAft>
              <a:buNone/>
            </a:pPr>
            <a:r>
              <a:rPr lang="en" sz="1700">
                <a:solidFill>
                  <a:schemeClr val="dk1"/>
                </a:solidFill>
                <a:latin typeface="Calibri"/>
                <a:ea typeface="Calibri"/>
                <a:cs typeface="Calibri"/>
                <a:sym typeface="Calibri"/>
              </a:rPr>
              <a:t>8. Your Local Public Health Authority will attest to receiving the blueprint, carefully reviewing sections 1-3, and supporting your ongoing efforts towards ongoing COVID-19 mitigation efforts. </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100" b="1">
              <a:solidFill>
                <a:schemeClr val="dk1"/>
              </a:solidFill>
              <a:latin typeface="Calibri"/>
              <a:ea typeface="Calibri"/>
              <a:cs typeface="Calibri"/>
              <a:sym typeface="Calibri"/>
            </a:endParaRPr>
          </a:p>
          <a:p>
            <a:pPr marL="0" lvl="0" indent="0" algn="l" rtl="0">
              <a:spcBef>
                <a:spcPts val="0"/>
              </a:spcBef>
              <a:spcAft>
                <a:spcPts val="0"/>
              </a:spcAft>
              <a:buNone/>
            </a:pPr>
            <a:r>
              <a:rPr lang="en" sz="1700" b="1">
                <a:solidFill>
                  <a:schemeClr val="dk1"/>
                </a:solidFill>
                <a:latin typeface="Calibri"/>
                <a:ea typeface="Calibri"/>
                <a:cs typeface="Calibri"/>
                <a:sym typeface="Calibri"/>
              </a:rPr>
              <a:t>Final Plan Submission </a:t>
            </a:r>
            <a:endParaRPr sz="1700" b="1">
              <a:solidFill>
                <a:schemeClr val="dk1"/>
              </a:solidFill>
              <a:latin typeface="Calibri"/>
              <a:ea typeface="Calibri"/>
              <a:cs typeface="Calibri"/>
              <a:sym typeface="Calibri"/>
            </a:endParaRPr>
          </a:p>
          <a:p>
            <a:pPr marL="457200" lvl="0" indent="0" algn="l" rtl="0">
              <a:spcBef>
                <a:spcPts val="0"/>
              </a:spcBef>
              <a:spcAft>
                <a:spcPts val="0"/>
              </a:spcAft>
              <a:buNone/>
            </a:pPr>
            <a:r>
              <a:rPr lang="en" sz="1700">
                <a:solidFill>
                  <a:schemeClr val="dk1"/>
                </a:solidFill>
                <a:latin typeface="Calibri"/>
                <a:ea typeface="Calibri"/>
                <a:cs typeface="Calibri"/>
                <a:sym typeface="Calibri"/>
              </a:rPr>
              <a:t>9. Post the Operational Blueprint for Reentry on your school and district websites. If there is no school or district website, it can be posted to the ESD website. </a:t>
            </a:r>
            <a:endParaRPr sz="1700">
              <a:solidFill>
                <a:schemeClr val="dk1"/>
              </a:solidFill>
              <a:latin typeface="Calibri"/>
              <a:ea typeface="Calibri"/>
              <a:cs typeface="Calibri"/>
              <a:sym typeface="Calibri"/>
            </a:endParaRPr>
          </a:p>
          <a:p>
            <a:pPr marL="457200" lvl="0" indent="0" algn="l" rtl="0">
              <a:spcBef>
                <a:spcPts val="0"/>
              </a:spcBef>
              <a:spcAft>
                <a:spcPts val="0"/>
              </a:spcAft>
              <a:buNone/>
            </a:pPr>
            <a:r>
              <a:rPr lang="en" sz="1700">
                <a:solidFill>
                  <a:schemeClr val="dk1"/>
                </a:solidFill>
                <a:latin typeface="Calibri"/>
                <a:ea typeface="Calibri"/>
                <a:cs typeface="Calibri"/>
                <a:sym typeface="Calibri"/>
              </a:rPr>
              <a:t>10. Submit final plan for each school to the Oregon Department of Education.</a:t>
            </a:r>
            <a:endParaRPr>
              <a:solidFill>
                <a:schemeClr val="dk1"/>
              </a:solidFill>
              <a:latin typeface="Calibri"/>
              <a:ea typeface="Calibri"/>
              <a:cs typeface="Calibri"/>
              <a:sym typeface="Calibri"/>
            </a:endParaRPr>
          </a:p>
        </p:txBody>
      </p:sp>
      <p:sp>
        <p:nvSpPr>
          <p:cNvPr id="389" name="Google Shape;389;p68"/>
          <p:cNvSpPr txBox="1"/>
          <p:nvPr/>
        </p:nvSpPr>
        <p:spPr>
          <a:xfrm>
            <a:off x="2377875" y="109988"/>
            <a:ext cx="5446200" cy="63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200" b="1">
                <a:solidFill>
                  <a:schemeClr val="dk1"/>
                </a:solidFill>
                <a:latin typeface="Calibri"/>
                <a:ea typeface="Calibri"/>
                <a:cs typeface="Calibri"/>
                <a:sym typeface="Calibri"/>
              </a:rPr>
              <a:t>Critical Steps for Completing the Operational Blueprint for Reentry</a:t>
            </a:r>
            <a:endParaRPr sz="1600">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9"/>
          <p:cNvSpPr txBox="1"/>
          <p:nvPr/>
        </p:nvSpPr>
        <p:spPr>
          <a:xfrm>
            <a:off x="321306" y="1185864"/>
            <a:ext cx="8501400" cy="34627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chemeClr val="dk1"/>
                </a:solidFill>
                <a:latin typeface="Calibri"/>
                <a:ea typeface="Calibri"/>
                <a:cs typeface="Calibri"/>
                <a:sym typeface="Calibri"/>
              </a:rPr>
              <a:t>Balancing Health and Safety with Educational Practices</a:t>
            </a:r>
            <a:endParaRPr sz="2400">
              <a:solidFill>
                <a:schemeClr val="dk1"/>
              </a:solidFill>
              <a:latin typeface="Calibri"/>
              <a:ea typeface="Calibri"/>
              <a:cs typeface="Calibri"/>
              <a:sym typeface="Calibri"/>
            </a:endParaRPr>
          </a:p>
        </p:txBody>
      </p:sp>
      <p:sp>
        <p:nvSpPr>
          <p:cNvPr id="395" name="Google Shape;395;p69"/>
          <p:cNvSpPr txBox="1"/>
          <p:nvPr/>
        </p:nvSpPr>
        <p:spPr>
          <a:xfrm>
            <a:off x="198673" y="4464892"/>
            <a:ext cx="8470500" cy="3462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pic>
        <p:nvPicPr>
          <p:cNvPr id="396" name="Google Shape;396;p69"/>
          <p:cNvPicPr preferRelativeResize="0"/>
          <p:nvPr/>
        </p:nvPicPr>
        <p:blipFill rotWithShape="1">
          <a:blip r:embed="rId3">
            <a:alphaModFix/>
          </a:blip>
          <a:srcRect l="17702" t="22043" r="17901" b="21637"/>
          <a:stretch/>
        </p:blipFill>
        <p:spPr>
          <a:xfrm>
            <a:off x="1736887" y="1532138"/>
            <a:ext cx="5394078" cy="3538141"/>
          </a:xfrm>
          <a:prstGeom prst="rect">
            <a:avLst/>
          </a:prstGeom>
          <a:noFill/>
          <a:ln>
            <a:noFill/>
          </a:ln>
        </p:spPr>
      </p:pic>
      <p:pic>
        <p:nvPicPr>
          <p:cNvPr id="397" name="Google Shape;397;p69" descr="3.jpg"/>
          <p:cNvPicPr preferRelativeResize="0"/>
          <p:nvPr/>
        </p:nvPicPr>
        <p:blipFill rotWithShape="1">
          <a:blip r:embed="rId4">
            <a:alphaModFix/>
          </a:blip>
          <a:srcRect t="3997" b="6780"/>
          <a:stretch/>
        </p:blipFill>
        <p:spPr>
          <a:xfrm>
            <a:off x="4337875" y="0"/>
            <a:ext cx="4806127" cy="976256"/>
          </a:xfrm>
          <a:prstGeom prst="rect">
            <a:avLst/>
          </a:prstGeom>
          <a:noFill/>
          <a:ln>
            <a:noFill/>
          </a:ln>
        </p:spPr>
      </p:pic>
      <p:pic>
        <p:nvPicPr>
          <p:cNvPr id="398" name="Google Shape;398;p69" descr="ode_logo.jpg"/>
          <p:cNvPicPr preferRelativeResize="0"/>
          <p:nvPr/>
        </p:nvPicPr>
        <p:blipFill rotWithShape="1">
          <a:blip r:embed="rId5">
            <a:alphaModFix/>
          </a:blip>
          <a:srcRect/>
          <a:stretch/>
        </p:blipFill>
        <p:spPr>
          <a:xfrm>
            <a:off x="2975" y="1"/>
            <a:ext cx="2683020" cy="115093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5521</Words>
  <Application>Microsoft Office PowerPoint</Application>
  <PresentationFormat>On-screen Show (16:9)</PresentationFormat>
  <Paragraphs>627</Paragraphs>
  <Slides>75</Slides>
  <Notes>75</Notes>
  <HiddenSlides>13</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75</vt:i4>
      </vt:variant>
    </vt:vector>
  </HeadingPairs>
  <TitlesOfParts>
    <vt:vector size="86" baseType="lpstr">
      <vt:lpstr>Arial</vt:lpstr>
      <vt:lpstr>Arial Rounded</vt:lpstr>
      <vt:lpstr>Calibri</vt:lpstr>
      <vt:lpstr>Noto Sans Symbols</vt:lpstr>
      <vt:lpstr>Times New Roman</vt:lpstr>
      <vt:lpstr>Simple Light</vt:lpstr>
      <vt:lpstr>ODE_Powerpoint - pattern background</vt:lpstr>
      <vt:lpstr>ODE_Powerpoint - pattern background</vt:lpstr>
      <vt:lpstr>ODE_Powerpoint - pattern background</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a Flexible Master Schedule</vt:lpstr>
      <vt:lpstr>PowerPoint Presentation</vt:lpstr>
      <vt:lpstr>Scheduling for Learning, Not Convenience</vt:lpstr>
      <vt:lpstr>Some Secondary Scheduling Options</vt:lpstr>
      <vt:lpstr>Secondary Scheduling Options</vt:lpstr>
      <vt:lpstr>PowerPoint Presentation</vt:lpstr>
      <vt:lpstr>Secondary Scheduling Options</vt:lpstr>
      <vt:lpstr>PowerPoint Presentation</vt:lpstr>
      <vt:lpstr>Secondary Scheduling Options</vt:lpstr>
      <vt:lpstr>PowerPoint Presentation</vt:lpstr>
      <vt:lpstr>Secondary Scheduling Options</vt:lpstr>
      <vt:lpstr>PowerPoint Presentation</vt:lpstr>
      <vt:lpstr>Characteristics of Flexible Schedules</vt:lpstr>
      <vt:lpstr>Core Elements of Advisory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Tenneal Wetherell</cp:lastModifiedBy>
  <cp:revision>1</cp:revision>
  <dcterms:modified xsi:type="dcterms:W3CDTF">2020-06-25T15:22:33Z</dcterms:modified>
</cp:coreProperties>
</file>